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4" r:id="rId6"/>
    <p:sldId id="275" r:id="rId7"/>
    <p:sldId id="276" r:id="rId8"/>
    <p:sldId id="278" r:id="rId9"/>
    <p:sldId id="261" r:id="rId10"/>
    <p:sldId id="279" r:id="rId11"/>
    <p:sldId id="277" r:id="rId12"/>
    <p:sldId id="262" r:id="rId13"/>
    <p:sldId id="280" r:id="rId14"/>
    <p:sldId id="263" r:id="rId15"/>
    <p:sldId id="266" r:id="rId16"/>
    <p:sldId id="267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509E2-5332-4166-BD56-3FBFD005CBE1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A2990-6FE1-48B2-87B5-E344F8ABA9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A2990-6FE1-48B2-87B5-E344F8ABA91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F7E0-26A1-42D3-BE82-2C0DCE2D5B4B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A163-BF9E-49E1-B7DD-091E2732B245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EBD0-98CE-48F8-BE5E-311BFB3492E8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3174-79C8-48FB-8B0B-09FED53FA508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C3AF-E6AA-4D67-A906-69AFF298C88B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7E6-CD2C-4AF2-B13D-648683C6CAD9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FC45-FB17-406A-A2C1-BBA10E5231D0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99E-0D07-43B0-BF95-AB9D64E0B10D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E430-7D04-4BA4-B16B-0468300F9094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A15A-B84B-48B1-9FBF-D5A32DD803D6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7EC6-214D-4123-8376-4A33D5F4EBD4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09FE-4B33-4D0C-8C33-B494D7A76ED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835F-9AB0-42BE-8AF5-99DA7248C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15567"/>
            <a:ext cx="8748464" cy="178477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Лекция </a:t>
            </a:r>
            <a:r>
              <a:rPr lang="en-US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. </a:t>
            </a:r>
            <a:b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Алгоритм обратного распространения ошибки</a:t>
            </a:r>
            <a:endParaRPr lang="ru-RU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Буряк Д.Ю.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endParaRPr lang="ru-RU" dirty="0" smtClean="0"/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Визуализация. Внутренний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слой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6563" t="15002" r="4688" b="15002"/>
          <a:stretch>
            <a:fillRect/>
          </a:stretch>
        </p:blipFill>
        <p:spPr bwMode="auto">
          <a:xfrm>
            <a:off x="323528" y="987574"/>
            <a:ext cx="3166509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4499992" y="1203598"/>
          <a:ext cx="2361250" cy="664517"/>
        </p:xfrm>
        <a:graphic>
          <a:graphicData uri="http://schemas.openxmlformats.org/presentationml/2006/ole">
            <p:oleObj spid="_x0000_s49157" name="Equation" r:id="rId4" imgW="1714320" imgH="482400" progId="Equation.3">
              <p:embed/>
            </p:oleObj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7501" t="16252" r="4688" b="11252"/>
          <a:stretch>
            <a:fillRect/>
          </a:stretch>
        </p:blipFill>
        <p:spPr bwMode="auto">
          <a:xfrm>
            <a:off x="323529" y="2948026"/>
            <a:ext cx="3168351" cy="1962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Object 19"/>
          <p:cNvGraphicFramePr>
            <a:graphicFrameLocks noChangeAspect="1"/>
          </p:cNvGraphicFramePr>
          <p:nvPr/>
        </p:nvGraphicFramePr>
        <p:xfrm>
          <a:off x="4499992" y="4371950"/>
          <a:ext cx="2034676" cy="432048"/>
        </p:xfrm>
        <a:graphic>
          <a:graphicData uri="http://schemas.openxmlformats.org/presentationml/2006/ole">
            <p:oleObj spid="_x0000_s49158" name="Equation" r:id="rId6" imgW="1193760" imgH="253800" progId="Equation.3">
              <p:embed/>
            </p:oleObj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499992" y="3003798"/>
          <a:ext cx="2757116" cy="707861"/>
        </p:xfrm>
        <a:graphic>
          <a:graphicData uri="http://schemas.openxmlformats.org/presentationml/2006/ole">
            <p:oleObj spid="_x0000_s49159" name="Equation" r:id="rId7" imgW="18795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Проблемы алгоритма обратного распространения </a:t>
            </a:r>
            <a:r>
              <a:rPr lang="ru-RU" dirty="0" smtClean="0">
                <a:solidFill>
                  <a:srgbClr val="0000FF"/>
                </a:solidFill>
              </a:rPr>
              <a:t>ошибки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39552" y="1215787"/>
            <a:ext cx="6400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Градиент </a:t>
            </a:r>
            <a:b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стремится к 0.</a:t>
            </a: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Обнаружение 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локального минимума.</a:t>
            </a: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Выбор скорости обучения.</a:t>
            </a:r>
          </a:p>
        </p:txBody>
      </p:sp>
      <p:pic>
        <p:nvPicPr>
          <p:cNvPr id="24" name="Picture 6" descr="http://cs231n.github.io/assets/nn3/learningra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15766"/>
            <a:ext cx="24114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https://iamtrask.github.io/img/sgd_local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87" y="2355726"/>
            <a:ext cx="3095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55824"/>
            <a:ext cx="36242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D:\Buryak\Univer\Teaching\2017_SpecCoarse_Autumn\Lecture04\gradient-desc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9822"/>
            <a:ext cx="27511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Использование момента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024" y="1059582"/>
            <a:ext cx="3744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Один из способов ускорить сходимость алгоритма обратного распространения ошибки.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79512" y="2139702"/>
          <a:ext cx="4195762" cy="419100"/>
        </p:xfrm>
        <a:graphic>
          <a:graphicData uri="http://schemas.openxmlformats.org/presentationml/2006/ole">
            <p:oleObj spid="_x0000_s18438" name="Equation" r:id="rId3" imgW="2539800" imgH="253800" progId="Equation.3">
              <p:embed/>
            </p:oleObj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9512" y="3219822"/>
            <a:ext cx="4030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Сделаем рекуррентные подстановки.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Введем ряд по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Решим разностное уравнение.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7814"/>
            <a:ext cx="3529087" cy="8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39902"/>
            <a:ext cx="3167385" cy="30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4284" y="4227934"/>
            <a:ext cx="3095948" cy="77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978520"/>
            <a:ext cx="4392488" cy="24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Использование </a:t>
            </a:r>
            <a:r>
              <a:rPr lang="ru-RU" dirty="0" smtClean="0">
                <a:solidFill>
                  <a:srgbClr val="0000FF"/>
                </a:solidFill>
              </a:rPr>
              <a:t>момента (2)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288" y="2139702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сходимости ряда необходимо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Ускоряет спуск, если знак градиента не меняется</a:t>
            </a:r>
          </a:p>
          <a:p>
            <a:pPr marL="457200" indent="-457200">
              <a:buFontTx/>
              <a:buAutoNum type="arabicPeriod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Замедляет спуск, если знак градиента изменяется – стабилизирующий эффект.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5539"/>
            <a:ext cx="3096940" cy="7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115567"/>
            <a:ext cx="16573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5288" y="4227934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Помогает избежать локальных минимумов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Проблема переобучения НС</a:t>
            </a:r>
            <a:endParaRPr lang="ru-RU" dirty="0">
              <a:solidFill>
                <a:srgbClr val="0000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9113" y="3579862"/>
            <a:ext cx="8085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контролировать процесс обучения и регулировать число связей в НС. </a:t>
            </a:r>
          </a:p>
        </p:txBody>
      </p:sp>
      <p:pic>
        <p:nvPicPr>
          <p:cNvPr id="13" name="Picture 8" descr="Overfit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9582"/>
            <a:ext cx="71006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Обучающая и подтверждающая выборки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5288" y="1144588"/>
            <a:ext cx="8569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обучающая выборка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baseline="-25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learn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– ошибка на обучающей выборке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подтверждающая выборка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baseline="-25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val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– ошибка на подтверждающей выборке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2283718"/>
            <a:ext cx="42136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67544" y="2859782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Необходимо, чтобы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baseline="-25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learn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baseline="-25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val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 конце обучения достигли минимума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Регуляризация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3575" y="1572344"/>
            <a:ext cx="409257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endParaRPr lang="en-US" dirty="0"/>
          </a:p>
          <a:p>
            <a:pPr marL="457200" indent="-457200"/>
            <a:endParaRPr lang="ru-RU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ru-RU" dirty="0"/>
              <a:t>	</a:t>
            </a:r>
            <a:r>
              <a:rPr lang="ru-RU" sz="2000" dirty="0">
                <a:latin typeface="Verdana" pitchFamily="34" charset="0"/>
              </a:rPr>
              <a:t>- метод </a:t>
            </a:r>
            <a:r>
              <a:rPr lang="en-US" sz="2000" dirty="0">
                <a:latin typeface="Verdana" pitchFamily="34" charset="0"/>
              </a:rPr>
              <a:t>Weight Decay</a:t>
            </a:r>
            <a:r>
              <a:rPr lang="ru-RU" sz="2000" dirty="0">
                <a:latin typeface="Verdana" pitchFamily="34" charset="0"/>
              </a:rPr>
              <a:t>;</a:t>
            </a:r>
            <a:endParaRPr lang="en-US" sz="2000" dirty="0">
              <a:latin typeface="Verdana" pitchFamily="34" charset="0"/>
            </a:endParaRPr>
          </a:p>
          <a:p>
            <a:pPr marL="457200" indent="-457200"/>
            <a:endParaRPr lang="en-US" sz="2000" dirty="0">
              <a:latin typeface="Verdana" pitchFamily="34" charset="0"/>
            </a:endParaRPr>
          </a:p>
          <a:p>
            <a:pPr marL="457200" indent="-457200"/>
            <a:endParaRPr lang="ru-RU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ru-RU" dirty="0"/>
              <a:t>	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      </a:t>
            </a:r>
            <a:r>
              <a:rPr lang="ru-RU" sz="2000" dirty="0">
                <a:latin typeface="Verdana" pitchFamily="34" charset="0"/>
              </a:rPr>
              <a:t>- метод </a:t>
            </a:r>
            <a:r>
              <a:rPr lang="en-US" sz="2000" dirty="0">
                <a:latin typeface="Verdana" pitchFamily="34" charset="0"/>
              </a:rPr>
              <a:t>Weight Elimination</a:t>
            </a:r>
            <a:endParaRPr lang="ru-RU" sz="2000" dirty="0">
              <a:latin typeface="Verdana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699792" y="1059582"/>
          <a:ext cx="3893989" cy="752248"/>
        </p:xfrm>
        <a:graphic>
          <a:graphicData uri="http://schemas.openxmlformats.org/presentationml/2006/ole">
            <p:oleObj spid="_x0000_s43009" name="Equation" r:id="rId3" imgW="2234880" imgH="43164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076056" y="2355726"/>
          <a:ext cx="2443361" cy="792615"/>
        </p:xfrm>
        <a:graphic>
          <a:graphicData uri="http://schemas.openxmlformats.org/presentationml/2006/ole">
            <p:oleObj spid="_x0000_s43010" name="Equation" r:id="rId4" imgW="1371600" imgH="44424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065819" y="4155926"/>
          <a:ext cx="2439633" cy="792088"/>
        </p:xfrm>
        <a:graphic>
          <a:graphicData uri="http://schemas.openxmlformats.org/presentationml/2006/ole">
            <p:oleObj spid="_x0000_s43011" name="Equation" r:id="rId5" imgW="1485720" imgH="48240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076056" y="3363838"/>
          <a:ext cx="2746822" cy="457804"/>
        </p:xfrm>
        <a:graphic>
          <a:graphicData uri="http://schemas.openxmlformats.org/presentationml/2006/ole">
            <p:oleObj spid="_x0000_s43012" name="Формула" r:id="rId6" imgW="2057400" imgH="34272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Классификация алгоритмов обучения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49" y="2433301"/>
            <a:ext cx="4464347" cy="237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1131590"/>
            <a:ext cx="899159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Обучение с учителем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(Supervised learning)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Обучающая выборка содержит входные сигналы, и ожидаемые выходы. Цель подбора весов – близость реальных и ожидаемых выходов сети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Обучение без учителя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(Unsupervised learning)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Нет знаний о желаемых выходах сети.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конкуренция нейронов между собой: 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Winner takes all (WTA);</a:t>
            </a:r>
          </a:p>
          <a:p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Winner takes most (WTM)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учет корреляции обучающих и 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выходных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сигналов 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по </a:t>
            </a:r>
            <a:r>
              <a:rPr kumimoji="0"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Хеббу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3" y="408565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Reinforced learning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Имеется только информация о правильности выхода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сети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Обучение по </a:t>
            </a:r>
            <a:r>
              <a:rPr lang="ru-RU" dirty="0" err="1" smtClean="0">
                <a:solidFill>
                  <a:srgbClr val="0000FF"/>
                </a:solidFill>
              </a:rPr>
              <a:t>Хеббу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987574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Если два нейрона, соединенных связью, активизируются одновременно, то вес связи возрастает; если – </a:t>
            </a:r>
            <a:r>
              <a:rPr kumimoji="0" lang="ru-RU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неодновременно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то вес уменьшается.</a:t>
            </a:r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Математическая модель</a:t>
            </a:r>
          </a:p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Гипотеза </a:t>
            </a:r>
            <a:r>
              <a:rPr kumimoji="0"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Хебба</a:t>
            </a:r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Гипотеза ковариации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850752"/>
            <a:ext cx="381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642915"/>
            <a:ext cx="3303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08102"/>
            <a:ext cx="3825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Алгоритм обратного распространения ошибки</a:t>
            </a:r>
            <a:r>
              <a:rPr lang="en-US" dirty="0" smtClean="0">
                <a:solidFill>
                  <a:srgbClr val="0000FF"/>
                </a:solidFill>
              </a:rPr>
              <a:t> (1)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179512" y="1198438"/>
            <a:ext cx="3484562" cy="4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Функция ошибки</a:t>
            </a:r>
          </a:p>
        </p:txBody>
      </p:sp>
      <p:graphicFrame>
        <p:nvGraphicFramePr>
          <p:cNvPr id="55" name="Object 12"/>
          <p:cNvGraphicFramePr>
            <a:graphicFrameLocks noChangeAspect="1"/>
          </p:cNvGraphicFramePr>
          <p:nvPr/>
        </p:nvGraphicFramePr>
        <p:xfrm>
          <a:off x="3545012" y="1230834"/>
          <a:ext cx="2206625" cy="404812"/>
        </p:xfrm>
        <a:graphic>
          <a:graphicData uri="http://schemas.openxmlformats.org/presentationml/2006/ole">
            <p:oleObj spid="_x0000_s37889" name="Equation" r:id="rId4" imgW="1104840" imgH="203040" progId="Equation.3">
              <p:embed/>
            </p:oleObj>
          </a:graphicData>
        </a:graphic>
      </p:graphicFrame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11324" y="1513588"/>
            <a:ext cx="5300836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</a:pP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известные входные вектора;</a:t>
            </a:r>
            <a:endParaRPr kumimoji="0"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130000"/>
              </a:lnSpc>
            </a:pP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требуемые выходные значения сети;</a:t>
            </a:r>
          </a:p>
          <a:p>
            <a:pPr marL="457200" indent="-457200">
              <a:lnSpc>
                <a:spcPct val="130000"/>
              </a:lnSpc>
            </a:pP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y(</a:t>
            </a:r>
            <a:r>
              <a:rPr kumimoji="0" lang="en-US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x,w</a:t>
            </a: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вычисленные выходные значения сети;</a:t>
            </a:r>
          </a:p>
          <a:p>
            <a:pPr marL="457200" indent="-457200">
              <a:lnSpc>
                <a:spcPct val="130000"/>
              </a:lnSpc>
            </a:pP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вектор весов сети</a:t>
            </a:r>
            <a:r>
              <a:rPr kumimoji="0"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7" name="Picture 12" descr="https://i2.wp.com/lh6.ggpht.com/-5RFMcz2bzWI/VA9NuUkB_vI/AAAAAAAAAdM/_DqqYO0nbX4/im2_thumb%25255B1%25255D.png?w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03598"/>
            <a:ext cx="2664296" cy="18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79512" y="2931790"/>
            <a:ext cx="6219825" cy="4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itchFamily="2" charset="2"/>
              <a:buChar char="q"/>
            </a:pPr>
            <a:r>
              <a:rPr kumimoji="0"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 минимума функции ошибки</a:t>
            </a:r>
          </a:p>
        </p:txBody>
      </p:sp>
      <p:pic>
        <p:nvPicPr>
          <p:cNvPr id="59" name="Picture 16" descr="https://upload.wikimedia.org/wikipedia/commons/thumb/b/bf/Conjugate_gradient_illustration.svg/2000px-Conjugate_gradient_illustrati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7814"/>
            <a:ext cx="126100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8" descr="Картинки по запросу conjugate gradient method gradient desc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271837"/>
            <a:ext cx="2520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" name="Object 19"/>
          <p:cNvGraphicFramePr>
            <a:graphicFrameLocks noChangeAspect="1"/>
          </p:cNvGraphicFramePr>
          <p:nvPr/>
        </p:nvGraphicFramePr>
        <p:xfrm>
          <a:off x="827584" y="3363838"/>
          <a:ext cx="3144838" cy="606425"/>
        </p:xfrm>
        <a:graphic>
          <a:graphicData uri="http://schemas.openxmlformats.org/presentationml/2006/ole">
            <p:oleObj spid="_x0000_s37890" name="Equation" r:id="rId8" imgW="157464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Алгоритм обратного распространения ошибки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ru-RU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1147763"/>
            <a:ext cx="81645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Инициализировать веса сети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Выбрать обучающую пару из обучающего множества.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Подать на вход сети, вычислить выход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Вычислить разность между реальным выходом и требуемым выходом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Подкорректировать веса сети, так чтобы уменьшить ошибку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Повторять шаги 2-5 для каждого вектора из 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обучающего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множества, пока ошибка 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достигнет приемлемого уровня</a:t>
            </a:r>
          </a:p>
          <a:p>
            <a:pPr marL="457200" indent="-457200">
              <a:lnSpc>
                <a:spcPct val="130000"/>
              </a:lnSpc>
            </a:pP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Шаги 2, 3 – проход вперед</a:t>
            </a:r>
          </a:p>
          <a:p>
            <a:pPr marL="457200" indent="-457200">
              <a:lnSpc>
                <a:spcPct val="130000"/>
              </a:lnSpc>
            </a:pP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Шаги 4, 5 – обратный проход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59604"/>
            <a:ext cx="2986485" cy="18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Алгоритм обратного распространения ошибки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ru-RU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122298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Необходимое условие: дифференцируемость функции активации.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9622"/>
            <a:ext cx="44021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562600" y="1775718"/>
          <a:ext cx="3173413" cy="508000"/>
        </p:xfrm>
        <a:graphic>
          <a:graphicData uri="http://schemas.openxmlformats.org/presentationml/2006/ole">
            <p:oleObj spid="_x0000_s45058" name="Equation" r:id="rId5" imgW="1574640" imgH="2538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0" y="149163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2283718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Скрытый слой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109467" y="2355726"/>
          <a:ext cx="3783013" cy="962025"/>
        </p:xfrm>
        <a:graphic>
          <a:graphicData uri="http://schemas.openxmlformats.org/presentationml/2006/ole">
            <p:oleObj spid="_x0000_s45059" name="Equation" r:id="rId6" imgW="1892160" imgH="482400" progId="Equation.3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410200" y="3244949"/>
          <a:ext cx="2159000" cy="581025"/>
        </p:xfrm>
        <a:graphic>
          <a:graphicData uri="http://schemas.openxmlformats.org/presentationml/2006/ole">
            <p:oleObj spid="_x0000_s45060" name="Equation" r:id="rId7" imgW="1079280" imgH="291960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953000" y="4006949"/>
          <a:ext cx="3405188" cy="581025"/>
        </p:xfrm>
        <a:graphic>
          <a:graphicData uri="http://schemas.openxmlformats.org/presentationml/2006/ole">
            <p:oleObj spid="_x0000_s45061" name="Equation" r:id="rId8" imgW="170172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Алгоритм обратного распространения ошибки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ru-RU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1083389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Минимизация целевой функции :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en-US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желаемый выход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kumimoji="0" lang="ru-RU" i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kumimoji="0" lang="ru-RU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реальный выход</a:t>
            </a:r>
          </a:p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 обучения - градиентный спуск.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39952" y="1131590"/>
          <a:ext cx="2222971" cy="725404"/>
        </p:xfrm>
        <a:graphic>
          <a:graphicData uri="http://schemas.openxmlformats.org/presentationml/2006/ole">
            <p:oleObj spid="_x0000_s46086" name="Equation" r:id="rId4" imgW="1473120" imgH="482400" progId="Equation.3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323528" y="2355726"/>
          <a:ext cx="2158057" cy="747432"/>
        </p:xfrm>
        <a:graphic>
          <a:graphicData uri="http://schemas.openxmlformats.org/presentationml/2006/ole">
            <p:oleObj spid="_x0000_s46087" name="Equation" r:id="rId5" imgW="1282680" imgH="444240" progId="Equation.3">
              <p:embed/>
            </p:oleObj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087216" y="2283718"/>
          <a:ext cx="3573016" cy="840546"/>
        </p:xfrm>
        <a:graphic>
          <a:graphicData uri="http://schemas.openxmlformats.org/presentationml/2006/ole">
            <p:oleObj spid="_x0000_s46088" name="Equation" r:id="rId6" imgW="2044440" imgH="482400" progId="Equation.3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95536" y="3075806"/>
          <a:ext cx="5442000" cy="774335"/>
        </p:xfrm>
        <a:graphic>
          <a:graphicData uri="http://schemas.openxmlformats.org/presentationml/2006/ole">
            <p:oleObj spid="_x0000_s46089" name="Equation" r:id="rId7" imgW="3390840" imgH="482400" progId="Equation.3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6228184" y="3075806"/>
          <a:ext cx="1669492" cy="720080"/>
        </p:xfrm>
        <a:graphic>
          <a:graphicData uri="http://schemas.openxmlformats.org/presentationml/2006/ole">
            <p:oleObj spid="_x0000_s46090" name="Equation" r:id="rId8" imgW="1117440" imgH="482400" progId="Equation.3">
              <p:embed/>
            </p:oleObj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323528" y="3867894"/>
          <a:ext cx="2517453" cy="707778"/>
        </p:xfrm>
        <a:graphic>
          <a:graphicData uri="http://schemas.openxmlformats.org/presentationml/2006/ole">
            <p:oleObj spid="_x0000_s46091" name="Equation" r:id="rId9" imgW="1714320" imgH="4824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347864" y="4299942"/>
          <a:ext cx="1966764" cy="693550"/>
        </p:xfrm>
        <a:graphic>
          <a:graphicData uri="http://schemas.openxmlformats.org/presentationml/2006/ole">
            <p:oleObj spid="_x0000_s46092" name="Equation" r:id="rId10" imgW="1218960" imgH="431640" progId="Equation.3">
              <p:embed/>
            </p:oleObj>
          </a:graphicData>
        </a:graphic>
      </p:graphicFrame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337320" y="4515966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Выходной слой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24128" y="4371950"/>
          <a:ext cx="2339975" cy="582613"/>
        </p:xfrm>
        <a:graphic>
          <a:graphicData uri="http://schemas.openxmlformats.org/presentationml/2006/ole">
            <p:oleObj spid="_x0000_s46093" name="Equation" r:id="rId11" imgW="116820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Алгоритм обратного распространения ошибки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ru-RU" dirty="0" smtClean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" y="1293604"/>
            <a:ext cx="3886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Рассчитать </a:t>
            </a:r>
            <a:r>
              <a:rPr kumimoji="0"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выходы сети</a:t>
            </a:r>
            <a:r>
              <a:rPr kumimoji="0"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Рассчитать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выходного слоя: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Рассчитать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всех остальных  слоев: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Скорректировать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веса: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Если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ошибка существенна, перейти на шаг 1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211960" y="1563638"/>
          <a:ext cx="1935932" cy="682677"/>
        </p:xfrm>
        <a:graphic>
          <a:graphicData uri="http://schemas.openxmlformats.org/presentationml/2006/ole">
            <p:oleObj spid="_x0000_s48138" name="Equation" r:id="rId4" imgW="1218960" imgH="431640" progId="Equation.3">
              <p:embed/>
            </p:oleObj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6876256" y="1635646"/>
          <a:ext cx="2051943" cy="533172"/>
        </p:xfrm>
        <a:graphic>
          <a:graphicData uri="http://schemas.openxmlformats.org/presentationml/2006/ole">
            <p:oleObj spid="_x0000_s48139" name="Equation" r:id="rId5" imgW="1168200" imgH="304560" progId="Equation.3">
              <p:embed/>
            </p:oleObj>
          </a:graphicData>
        </a:graphic>
      </p:graphicFrame>
      <p:graphicFrame>
        <p:nvGraphicFramePr>
          <p:cNvPr id="27" name="Object 19"/>
          <p:cNvGraphicFramePr>
            <a:graphicFrameLocks noChangeAspect="1"/>
          </p:cNvGraphicFramePr>
          <p:nvPr/>
        </p:nvGraphicFramePr>
        <p:xfrm>
          <a:off x="6948264" y="2427734"/>
          <a:ext cx="1979935" cy="492969"/>
        </p:xfrm>
        <a:graphic>
          <a:graphicData uri="http://schemas.openxmlformats.org/presentationml/2006/ole">
            <p:oleObj spid="_x0000_s48140" name="Equation" r:id="rId6" imgW="1168200" imgH="291960" progId="Equation.3">
              <p:embed/>
            </p:oleObj>
          </a:graphicData>
        </a:graphic>
      </p:graphicFrame>
      <p:graphicFrame>
        <p:nvGraphicFramePr>
          <p:cNvPr id="29" name="Object 21"/>
          <p:cNvGraphicFramePr>
            <a:graphicFrameLocks noChangeAspect="1"/>
          </p:cNvGraphicFramePr>
          <p:nvPr/>
        </p:nvGraphicFramePr>
        <p:xfrm>
          <a:off x="5292080" y="3147814"/>
          <a:ext cx="2901132" cy="495018"/>
        </p:xfrm>
        <a:graphic>
          <a:graphicData uri="http://schemas.openxmlformats.org/presentationml/2006/ole">
            <p:oleObj spid="_x0000_s48141" name="Equation" r:id="rId7" imgW="1701720" imgH="291960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211960" y="2283718"/>
          <a:ext cx="2591966" cy="729446"/>
        </p:xfrm>
        <a:graphic>
          <a:graphicData uri="http://schemas.openxmlformats.org/presentationml/2006/ole">
            <p:oleObj spid="_x0000_s48142" name="Equation" r:id="rId8" imgW="17143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Визуализация. Выходной слой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835F-9AB0-42BE-8AF5-99DA7248C29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7501" t="15002" r="6563" b="11252"/>
          <a:stretch>
            <a:fillRect/>
          </a:stretch>
        </p:blipFill>
        <p:spPr bwMode="auto">
          <a:xfrm>
            <a:off x="323529" y="915567"/>
            <a:ext cx="3024336" cy="194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28" name="Object 15"/>
          <p:cNvGraphicFramePr>
            <a:graphicFrameLocks noChangeAspect="1"/>
          </p:cNvGraphicFramePr>
          <p:nvPr/>
        </p:nvGraphicFramePr>
        <p:xfrm>
          <a:off x="4427984" y="1635646"/>
          <a:ext cx="1834332" cy="674954"/>
        </p:xfrm>
        <a:graphic>
          <a:graphicData uri="http://schemas.openxmlformats.org/presentationml/2006/ole">
            <p:oleObj spid="_x0000_s19464" name="Формула" r:id="rId4" imgW="1168200" imgH="431640" progId="Equation.3">
              <p:embed/>
            </p:oleObj>
          </a:graphicData>
        </a:graphic>
      </p:graphicFrame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 l="9377" t="15002" r="5626" b="13751"/>
          <a:stretch>
            <a:fillRect/>
          </a:stretch>
        </p:blipFill>
        <p:spPr bwMode="auto">
          <a:xfrm>
            <a:off x="323529" y="3003798"/>
            <a:ext cx="3024336" cy="1901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4427984" y="4299942"/>
          <a:ext cx="1979935" cy="514460"/>
        </p:xfrm>
        <a:graphic>
          <a:graphicData uri="http://schemas.openxmlformats.org/presentationml/2006/ole">
            <p:oleObj spid="_x0000_s19465" name="Equation" r:id="rId6" imgW="1168200" imgH="304560" progId="Equation.3">
              <p:embed/>
            </p:oleObj>
          </a:graphicData>
        </a:graphic>
      </p:graphicFrame>
      <p:graphicFrame>
        <p:nvGraphicFramePr>
          <p:cNvPr id="31" name="Object 23"/>
          <p:cNvGraphicFramePr>
            <a:graphicFrameLocks noChangeAspect="1"/>
          </p:cNvGraphicFramePr>
          <p:nvPr/>
        </p:nvGraphicFramePr>
        <p:xfrm>
          <a:off x="4427984" y="3075806"/>
          <a:ext cx="3003302" cy="832709"/>
        </p:xfrm>
        <a:graphic>
          <a:graphicData uri="http://schemas.openxmlformats.org/presentationml/2006/ole">
            <p:oleObj spid="_x0000_s19466" name="Equation" r:id="rId7" imgW="17398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456</Words>
  <Application>Microsoft Office PowerPoint</Application>
  <PresentationFormat>Экран (16:9)</PresentationFormat>
  <Paragraphs>120</Paragraphs>
  <Slides>16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Equation 3.0</vt:lpstr>
      <vt:lpstr>Лекция 4.  Алгоритм обратного распространения ошибки</vt:lpstr>
      <vt:lpstr>Классификация алгоритмов обучения</vt:lpstr>
      <vt:lpstr>Обучение по Хеббу</vt:lpstr>
      <vt:lpstr>Алгоритм обратного распространения ошибки (1)</vt:lpstr>
      <vt:lpstr>Алгоритм обратного распространения ошибки (2)</vt:lpstr>
      <vt:lpstr>Алгоритм обратного распространения ошибки (3)</vt:lpstr>
      <vt:lpstr>Алгоритм обратного распространения ошибки (4)</vt:lpstr>
      <vt:lpstr>Алгоритм обратного распространения ошибки (5)</vt:lpstr>
      <vt:lpstr>Визуализация. Выходной слой </vt:lpstr>
      <vt:lpstr>Визуализация. Внутренний слой </vt:lpstr>
      <vt:lpstr>Проблемы алгоритма обратного распространения ошибки</vt:lpstr>
      <vt:lpstr>Использование момента</vt:lpstr>
      <vt:lpstr>Использование момента (2)</vt:lpstr>
      <vt:lpstr>Проблема переобучения НС</vt:lpstr>
      <vt:lpstr>Обучающая и подтверждающая выборки</vt:lpstr>
      <vt:lpstr>Регуляризация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Введение.</dc:title>
  <dc:creator>Dmitry</dc:creator>
  <cp:lastModifiedBy>Dmitry</cp:lastModifiedBy>
  <cp:revision>66</cp:revision>
  <dcterms:created xsi:type="dcterms:W3CDTF">2019-10-07T19:23:40Z</dcterms:created>
  <dcterms:modified xsi:type="dcterms:W3CDTF">2019-10-28T20:58:42Z</dcterms:modified>
</cp:coreProperties>
</file>