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3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509E2-5332-4166-BD56-3FBFD005CBE1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A2990-6FE1-48B2-87B5-E344F8ABA9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F7E0-26A1-42D3-BE82-2C0DCE2D5B4B}" type="datetime1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A163-BF9E-49E1-B7DD-091E2732B245}" type="datetime1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EBD0-98CE-48F8-BE5E-311BFB3492E8}" type="datetime1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3174-79C8-48FB-8B0B-09FED53FA508}" type="datetime1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C3AF-E6AA-4D67-A906-69AFF298C88B}" type="datetime1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E7E6-CD2C-4AF2-B13D-648683C6CAD9}" type="datetime1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FC45-FB17-406A-A2C1-BBA10E5231D0}" type="datetime1">
              <a:rPr lang="ru-RU" smtClean="0"/>
              <a:pPr/>
              <a:t>18.11.2020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699E-0D07-43B0-BF95-AB9D64E0B10D}" type="datetime1">
              <a:rPr lang="ru-RU" smtClean="0"/>
              <a:pPr/>
              <a:t>18.11.2020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E430-7D04-4BA4-B16B-0468300F9094}" type="datetime1">
              <a:rPr lang="ru-RU" smtClean="0"/>
              <a:pPr/>
              <a:t>18.11.2020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A15A-B84B-48B1-9FBF-D5A32DD803D6}" type="datetime1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7EC6-214D-4123-8376-4A33D5F4EBD4}" type="datetime1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209FE-4B33-4D0C-8C33-B494D7A76ED2}" type="datetime1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15567"/>
            <a:ext cx="8748464" cy="1784772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ahoma" pitchFamily="34" charset="0"/>
                <a:cs typeface="Tahoma" pitchFamily="34" charset="0"/>
              </a:rPr>
              <a:t>Лекция 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6</a:t>
            </a:r>
            <a:r>
              <a:rPr lang="ru-RU" sz="4000" dirty="0" smtClean="0">
                <a:latin typeface="Tahoma" pitchFamily="34" charset="0"/>
                <a:cs typeface="Tahoma" pitchFamily="34" charset="0"/>
              </a:rPr>
              <a:t>.  </a:t>
            </a:r>
            <a:br>
              <a:rPr lang="ru-RU" sz="4000" dirty="0" smtClean="0">
                <a:latin typeface="Tahoma" pitchFamily="34" charset="0"/>
                <a:cs typeface="Tahoma" pitchFamily="34" charset="0"/>
              </a:rPr>
            </a:br>
            <a:r>
              <a:rPr lang="ru-RU" sz="4000" dirty="0" smtClean="0">
                <a:latin typeface="Tahoma" pitchFamily="34" charset="0"/>
                <a:cs typeface="Tahoma" pitchFamily="34" charset="0"/>
              </a:rPr>
              <a:t>Практические рекомендации по использованию алгоритма обратного распространения ошибки</a:t>
            </a:r>
            <a:endParaRPr lang="ru-RU" sz="4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29508"/>
            <a:ext cx="6400800" cy="131445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Буряк Д.Ю.</a:t>
            </a:r>
          </a:p>
          <a:p>
            <a:r>
              <a:rPr lang="ru-RU" dirty="0" err="1"/>
              <a:t>к</a:t>
            </a:r>
            <a:r>
              <a:rPr lang="ru-RU" dirty="0" err="1" smtClean="0"/>
              <a:t>.ф.-м.н</a:t>
            </a:r>
            <a:endParaRPr lang="ru-RU" dirty="0" smtClean="0"/>
          </a:p>
          <a:p>
            <a:r>
              <a:rPr lang="en-US" dirty="0" smtClean="0"/>
              <a:t>dyb04@yandex.ru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857250"/>
          </a:xfrm>
        </p:spPr>
        <p:txBody>
          <a:bodyPr>
            <a:normAutofit/>
          </a:bodyPr>
          <a:lstStyle/>
          <a:p>
            <a:r>
              <a:rPr lang="ru-RU" dirty="0" smtClean="0"/>
              <a:t>Инициализация весов (2)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95361" y="915566"/>
            <a:ext cx="799306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Входы: нулевое среднее, единичная дисперсия,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некоррелированы: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Начальные 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синаптические веса: равномерно распределены, нулевое среднее. Определить дисперсию.</a:t>
            </a:r>
          </a:p>
          <a:p>
            <a:pPr>
              <a:buFont typeface="Wingdings" pitchFamily="2" charset="2"/>
              <a:buChar char="§"/>
            </a:pP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Среднее и дисперсия линейной комбинации нейронов</a:t>
            </a:r>
          </a:p>
          <a:p>
            <a:pPr>
              <a:buFont typeface="Wingdings" pitchFamily="2" charset="2"/>
              <a:buChar char="§"/>
            </a:pP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Если                     то </a:t>
            </a:r>
            <a:endParaRPr lang="ru-RU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203598"/>
            <a:ext cx="21907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2643758"/>
            <a:ext cx="4318901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4515966"/>
            <a:ext cx="6000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648" y="4439766"/>
            <a:ext cx="11334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Методы инициализации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915566"/>
            <a:ext cx="86409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Небольшими случайными числами.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endParaRPr lang="ru-RU" dirty="0" smtClean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                                                                      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endParaRPr lang="ru-RU" dirty="0" smtClean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                                         (</a:t>
            </a:r>
            <a:r>
              <a:rPr lang="en-US" sz="1200" dirty="0" err="1" smtClean="0"/>
              <a:t>Glorot</a:t>
            </a:r>
            <a:r>
              <a:rPr lang="en-US" sz="1200" dirty="0" smtClean="0"/>
              <a:t> et al., Understanding the difficulty of training deep </a:t>
            </a:r>
            <a:r>
              <a:rPr lang="en-US" sz="1200" dirty="0" err="1" smtClean="0"/>
              <a:t>feedforward</a:t>
            </a:r>
            <a:r>
              <a:rPr lang="en-US" sz="1200" dirty="0" smtClean="0"/>
              <a:t> neural networks</a:t>
            </a:r>
            <a:r>
              <a:rPr lang="en-US" dirty="0" smtClean="0"/>
              <a:t>)</a:t>
            </a:r>
            <a:r>
              <a:rPr lang="ru-RU" dirty="0" smtClean="0"/>
              <a:t>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endParaRPr lang="ru-RU" dirty="0" smtClean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                               для </a:t>
            </a:r>
            <a:r>
              <a:rPr lang="en-US" dirty="0" err="1" smtClean="0"/>
              <a:t>ReLU</a:t>
            </a:r>
            <a:r>
              <a:rPr lang="en-US" dirty="0" smtClean="0"/>
              <a:t> (</a:t>
            </a:r>
            <a:r>
              <a:rPr lang="en-US" sz="1200" dirty="0" smtClean="0"/>
              <a:t>He et al., Delving Deep into Rectifiers: Surpassing Human-Level Performance on </a:t>
            </a:r>
            <a:r>
              <a:rPr lang="en-US" sz="1200" dirty="0" err="1" smtClean="0"/>
              <a:t>ImageNet</a:t>
            </a:r>
            <a:r>
              <a:rPr lang="en-US" sz="1200" dirty="0" smtClean="0"/>
              <a:t> Classification </a:t>
            </a:r>
            <a:r>
              <a:rPr lang="en-US" dirty="0" smtClean="0"/>
              <a:t>)</a:t>
            </a:r>
            <a:r>
              <a:rPr lang="ru-RU" dirty="0" smtClean="0"/>
              <a:t>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ru-RU" dirty="0" smtClean="0"/>
              <a:t>Разреженная (</a:t>
            </a:r>
            <a:r>
              <a:rPr lang="en-US" dirty="0" smtClean="0"/>
              <a:t>sparse) </a:t>
            </a:r>
            <a:r>
              <a:rPr lang="ru-RU" dirty="0" smtClean="0"/>
              <a:t>инициализация 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ru-RU" dirty="0" smtClean="0"/>
              <a:t>Инициализация смещений – нулевые значения</a:t>
            </a:r>
            <a:r>
              <a:rPr lang="en-US" dirty="0" smtClean="0"/>
              <a:t>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11560" y="1563638"/>
          <a:ext cx="3649663" cy="598488"/>
        </p:xfrm>
        <a:graphic>
          <a:graphicData uri="http://schemas.openxmlformats.org/presentationml/2006/ole">
            <p:oleObj spid="_x0000_s55298" name="Equation" r:id="rId3" imgW="2298600" imgH="4316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58400" y="2298377"/>
          <a:ext cx="2076450" cy="633413"/>
        </p:xfrm>
        <a:graphic>
          <a:graphicData uri="http://schemas.openxmlformats.org/presentationml/2006/ole">
            <p:oleObj spid="_x0000_s55299" name="Equation" r:id="rId4" imgW="1307880" imgH="4572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60823" y="2944764"/>
          <a:ext cx="1390650" cy="615950"/>
        </p:xfrm>
        <a:graphic>
          <a:graphicData uri="http://schemas.openxmlformats.org/presentationml/2006/ole">
            <p:oleObj spid="_x0000_s55300" name="Equation" r:id="rId5" imgW="876240" imgH="4442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8572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Добавление шума в обучающую выборку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51520" y="1052513"/>
            <a:ext cx="86409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Тестовые данные отличаются от обучающих</a:t>
            </a:r>
          </a:p>
          <a:p>
            <a:pPr>
              <a:buFont typeface="Wingdings" pitchFamily="2" charset="2"/>
              <a:buChar char="§"/>
            </a:pP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Увеличение обобщающей способности путем добавления шума в обучающую выборку</a:t>
            </a: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649197"/>
            <a:ext cx="1800200" cy="550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1635646"/>
            <a:ext cx="3480048" cy="589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712" y="2225261"/>
            <a:ext cx="1635968" cy="76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3923928" y="2441284"/>
            <a:ext cx="27606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- чувствительность сети</a:t>
            </a:r>
          </a:p>
        </p:txBody>
      </p:sp>
      <p:pic>
        <p:nvPicPr>
          <p:cNvPr id="17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5696" y="3017349"/>
            <a:ext cx="1866528" cy="36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3923928" y="2945340"/>
            <a:ext cx="28296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- новая функция ошибки</a:t>
            </a:r>
          </a:p>
        </p:txBody>
      </p:sp>
      <p:pic>
        <p:nvPicPr>
          <p:cNvPr id="19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33736" y="3380941"/>
            <a:ext cx="5530552" cy="716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323528" y="4024684"/>
            <a:ext cx="838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Шум должен иметь нулевое среднее и его с.к.о. должно коррелировать с распределением разности между тестовыми и обучающими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данными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Тип и параметры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шума зависят от конкретной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задачи.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Режимы обучения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5" name="Text Box 57"/>
          <p:cNvSpPr txBox="1">
            <a:spLocks noChangeArrowheads="1"/>
          </p:cNvSpPr>
          <p:nvPr/>
        </p:nvSpPr>
        <p:spPr bwMode="auto">
          <a:xfrm>
            <a:off x="395288" y="833680"/>
            <a:ext cx="842486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Последовательный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 Случайный порядок представление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примеров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групп примеров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 Требует меньше памяти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 Более быстрая сходимость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Простая реализация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 Эффективен для обучающих данных с большой степенью избыточности.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Пакетный</a:t>
            </a:r>
          </a:p>
          <a:p>
            <a:pPr>
              <a:buFontTx/>
              <a:buChar char="•"/>
            </a:pP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•"/>
            </a:pP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•"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•"/>
            </a:pP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      - Более простое теоретическое обоснование сходимости</a:t>
            </a:r>
          </a:p>
          <a:p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      - Возможность распараллеливания</a:t>
            </a:r>
          </a:p>
        </p:txBody>
      </p:sp>
      <p:pic>
        <p:nvPicPr>
          <p:cNvPr id="16" name="Picture 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715766"/>
            <a:ext cx="24574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0613" y="3445743"/>
            <a:ext cx="40481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Выбор обучающих примеров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27088" y="1403350"/>
            <a:ext cx="799306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Принцип максимизации информативности</a:t>
            </a:r>
          </a:p>
          <a:p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	- использование примеров, вызывающих 	наибольшие ошибки обучения</a:t>
            </a:r>
          </a:p>
          <a:p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	- использование кардинально отличающихся 	примеров</a:t>
            </a:r>
          </a:p>
          <a:p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Случайный порядок следования примеров</a:t>
            </a:r>
          </a:p>
          <a:p>
            <a:pPr>
              <a:buFont typeface="Wingdings" pitchFamily="2" charset="2"/>
              <a:buChar char="§"/>
            </a:pPr>
            <a:endParaRPr lang="ru-RU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Схема 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акцентирования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Коррекция распределения данных в обучающей выборке</a:t>
            </a:r>
            <a:endParaRPr lang="ru-RU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Размер обучающей выборки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95536" y="908050"/>
            <a:ext cx="7921625" cy="116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Нет универсального правила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  <a:endParaRPr lang="ru-RU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Зависимость от сложности задачи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  <a:endParaRPr lang="ru-RU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Зависимость от сложности 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алгоритма </a:t>
            </a: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обучения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  <a:endParaRPr lang="ru-RU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95536" y="1958977"/>
            <a:ext cx="8280919" cy="314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Возможные подходы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Анализ аналогичных задач;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Исследование исходного пространства;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Нелинейные алгоритмы обучения требуют больше данных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Анализ особенностей и настроек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алгоритмов 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обучения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Эвристические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оценки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Примеры оценок:</a:t>
            </a:r>
          </a:p>
          <a:p>
            <a:pPr>
              <a:lnSpc>
                <a:spcPct val="150000"/>
              </a:lnSpc>
            </a:pPr>
            <a:r>
              <a:rPr lang="en-US" sz="1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размер обучающей выборки; </a:t>
            </a:r>
            <a:r>
              <a:rPr lang="en-US" sz="1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– количество весов; </a:t>
            </a:r>
            <a:r>
              <a:rPr lang="ru-RU" sz="1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ε</a:t>
            </a:r>
            <a:r>
              <a:rPr lang="ru-RU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требуемая точность;</a:t>
            </a:r>
          </a:p>
          <a:p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 – число классов; М – размерность входного вектора</a:t>
            </a:r>
            <a:endParaRPr lang="ru-RU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4083918"/>
            <a:ext cx="1368152" cy="318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4499992" y="4083918"/>
          <a:ext cx="1199877" cy="376315"/>
        </p:xfrm>
        <a:graphic>
          <a:graphicData uri="http://schemas.openxmlformats.org/presentationml/2006/ole">
            <p:oleObj spid="_x0000_s37893" name="Equation" r:id="rId5" imgW="647640" imgH="203040" progId="Equation.3">
              <p:embed/>
            </p:oleObj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6012160" y="4083918"/>
          <a:ext cx="1261790" cy="367045"/>
        </p:xfrm>
        <a:graphic>
          <a:graphicData uri="http://schemas.openxmlformats.org/presentationml/2006/ole">
            <p:oleObj spid="_x0000_s37894" name="Equation" r:id="rId6" imgW="69840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Перекрестная проверка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67544" y="1143000"/>
            <a:ext cx="64119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Обучающее множество</a:t>
            </a:r>
          </a:p>
          <a:p>
            <a:pPr lvl="1">
              <a:buFontTx/>
              <a:buChar char="-"/>
            </a:pP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обучающее подмножество</a:t>
            </a:r>
          </a:p>
          <a:p>
            <a:pPr lvl="1">
              <a:buFontTx/>
              <a:buChar char="-"/>
            </a:pP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проверочное подмножество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Тестовое множество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676303" y="1177464"/>
            <a:ext cx="414416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i="1" dirty="0"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размер обучающего множества</a:t>
            </a:r>
          </a:p>
          <a:p>
            <a:r>
              <a:rPr lang="en-US" i="1" dirty="0">
                <a:latin typeface="Tahoma" pitchFamily="34" charset="0"/>
                <a:ea typeface="Tahoma" pitchFamily="34" charset="0"/>
                <a:cs typeface="Tahoma" pitchFamily="34" charset="0"/>
              </a:rPr>
              <a:t>(1-r)</a:t>
            </a:r>
            <a:r>
              <a:rPr lang="ru-RU" i="1" dirty="0"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r>
              <a:rPr lang="en-US" i="1" dirty="0"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размер обучающего подмножества</a:t>
            </a:r>
          </a:p>
          <a:p>
            <a:r>
              <a:rPr lang="en-US" i="1" dirty="0">
                <a:latin typeface="Tahoma" pitchFamily="34" charset="0"/>
                <a:ea typeface="Tahoma" pitchFamily="34" charset="0"/>
                <a:cs typeface="Tahoma" pitchFamily="34" charset="0"/>
              </a:rPr>
              <a:t>r</a:t>
            </a:r>
            <a:r>
              <a:rPr lang="ru-RU" i="1" dirty="0"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r>
              <a:rPr lang="en-US" i="1" dirty="0"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размер проверочного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подмножества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Например: 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r=0.2</a:t>
            </a:r>
            <a:endParaRPr lang="ru-RU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36352" y="3003798"/>
            <a:ext cx="6411912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Применение 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Выбор 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оптимальной архитектуры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Обучение с ранним остановом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Многократная перекрестная проверка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Обучение с ранним остановом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059582"/>
            <a:ext cx="378142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71600" y="4227934"/>
            <a:ext cx="46805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При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N&gt;&gt;W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эффективность падает.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8572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Многократная перекрестная проверка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1520" y="987574"/>
            <a:ext cx="864096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Делим </a:t>
            </a:r>
            <a:r>
              <a:rPr lang="en-US" i="1" dirty="0"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примеров на </a:t>
            </a:r>
            <a:r>
              <a:rPr lang="en-US" i="1" dirty="0">
                <a:latin typeface="Tahoma" pitchFamily="34" charset="0"/>
                <a:ea typeface="Tahoma" pitchFamily="34" charset="0"/>
                <a:cs typeface="Tahoma" pitchFamily="34" charset="0"/>
              </a:rPr>
              <a:t>K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подмножеств</a:t>
            </a:r>
          </a:p>
          <a:p>
            <a:pPr>
              <a:buFont typeface="Wingdings" pitchFamily="2" charset="2"/>
              <a:buChar char="§"/>
            </a:pP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Обучаем на </a:t>
            </a:r>
            <a:r>
              <a:rPr lang="en-US" i="1" dirty="0">
                <a:latin typeface="Tahoma" pitchFamily="34" charset="0"/>
                <a:ea typeface="Tahoma" pitchFamily="34" charset="0"/>
                <a:cs typeface="Tahoma" pitchFamily="34" charset="0"/>
              </a:rPr>
              <a:t>K-1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подмножестве, тестируем на оставшемся</a:t>
            </a:r>
          </a:p>
          <a:p>
            <a:pPr>
              <a:buFont typeface="Wingdings" pitchFamily="2" charset="2"/>
              <a:buChar char="§"/>
            </a:pP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Повторяем </a:t>
            </a:r>
            <a:r>
              <a:rPr lang="ru-RU" i="1" dirty="0"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раз</a:t>
            </a:r>
          </a:p>
          <a:p>
            <a:pPr>
              <a:buFont typeface="Wingdings" pitchFamily="2" charset="2"/>
              <a:buChar char="§"/>
            </a:pP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Вычисляем среднюю ошибку по всем циклам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Если </a:t>
            </a:r>
            <a:r>
              <a:rPr lang="en-US" i="1" dirty="0"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мало, то </a:t>
            </a:r>
            <a:r>
              <a:rPr lang="en-US" i="1" dirty="0">
                <a:latin typeface="Tahoma" pitchFamily="34" charset="0"/>
                <a:ea typeface="Tahoma" pitchFamily="34" charset="0"/>
                <a:cs typeface="Tahoma" pitchFamily="34" charset="0"/>
              </a:rPr>
              <a:t>K=N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pic>
        <p:nvPicPr>
          <p:cNvPr id="9" name="Picture 6" descr="alt tex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283718"/>
            <a:ext cx="3896528" cy="2643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857250"/>
          </a:xfrm>
        </p:spPr>
        <p:txBody>
          <a:bodyPr>
            <a:normAutofit/>
          </a:bodyPr>
          <a:lstStyle/>
          <a:p>
            <a:r>
              <a:rPr lang="ru-RU" dirty="0" smtClean="0"/>
              <a:t>Предобработка входных данных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3528" y="1120775"/>
            <a:ext cx="482453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Целевые значения должны находится в области значений функции активации</a:t>
            </a:r>
          </a:p>
          <a:p>
            <a:pPr>
              <a:buFontTx/>
              <a:buChar char="•"/>
            </a:pP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Нормировка входов</a:t>
            </a:r>
          </a:p>
          <a:p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      - нулевое среднее</a:t>
            </a:r>
          </a:p>
          <a:p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      - отсутствие корреляции</a:t>
            </a:r>
          </a:p>
          <a:p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       - одинаковая ковариация</a:t>
            </a: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987574"/>
            <a:ext cx="2879509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857250"/>
          </a:xfrm>
        </p:spPr>
        <p:txBody>
          <a:bodyPr>
            <a:normAutofit/>
          </a:bodyPr>
          <a:lstStyle/>
          <a:p>
            <a:r>
              <a:rPr lang="ru-RU" dirty="0" smtClean="0"/>
              <a:t>Инициализация весов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6" name="Picture 10" descr="MNIST CNN Loss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644253"/>
            <a:ext cx="8532813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39750" y="1288827"/>
            <a:ext cx="7920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Существенное влияние на скорость и эффективность обучения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447</Words>
  <Application>Microsoft Office PowerPoint</Application>
  <PresentationFormat>Экран (16:9)</PresentationFormat>
  <Paragraphs>121</Paragraphs>
  <Slides>12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Equation</vt:lpstr>
      <vt:lpstr>Лекция 6.   Практические рекомендации по использованию алгоритма обратного распространения ошибки</vt:lpstr>
      <vt:lpstr>Режимы обучения</vt:lpstr>
      <vt:lpstr>Выбор обучающих примеров</vt:lpstr>
      <vt:lpstr>Размер обучающей выборки</vt:lpstr>
      <vt:lpstr>Перекрестная проверка</vt:lpstr>
      <vt:lpstr>Обучение с ранним остановом</vt:lpstr>
      <vt:lpstr>Многократная перекрестная проверка</vt:lpstr>
      <vt:lpstr>Предобработка входных данных</vt:lpstr>
      <vt:lpstr>Инициализация весов</vt:lpstr>
      <vt:lpstr>Инициализация весов (2)</vt:lpstr>
      <vt:lpstr>Методы инициализации</vt:lpstr>
      <vt:lpstr>Добавление шума в обучающую выборку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1. Введение.</dc:title>
  <dc:creator>Dmitry</dc:creator>
  <cp:lastModifiedBy>Dmitry</cp:lastModifiedBy>
  <cp:revision>105</cp:revision>
  <dcterms:created xsi:type="dcterms:W3CDTF">2019-10-07T19:23:40Z</dcterms:created>
  <dcterms:modified xsi:type="dcterms:W3CDTF">2020-11-18T15:26:21Z</dcterms:modified>
</cp:coreProperties>
</file>