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5" r:id="rId16"/>
    <p:sldId id="276" r:id="rId17"/>
    <p:sldId id="277" r:id="rId18"/>
    <p:sldId id="270" r:id="rId19"/>
    <p:sldId id="273" r:id="rId20"/>
    <p:sldId id="282" r:id="rId21"/>
    <p:sldId id="280" r:id="rId22"/>
    <p:sldId id="281" r:id="rId23"/>
    <p:sldId id="278" r:id="rId24"/>
    <p:sldId id="279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nvidia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-zyTlZQYpE?t=414" TargetMode="External"/><Relationship Id="rId2" Type="http://schemas.openxmlformats.org/officeDocument/2006/relationships/hyperlink" Target="https://www.cereproc.com/e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ewsroom.spotify.com/2023-09-25/ai-voice-translation-pilot-lex-fridman-dax-shepard-steven-bartlett/" TargetMode="Externa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krisp.ai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3dnews.ru/1082209/igroklyubitel-viigral-v-go-u-ii-s-podavlyayushchim-preimushchestvom-primeniv-taktiku-podskazannuyu-kompyuternoy-programmoy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xamples/pe200.mpeg" TargetMode="External"/><Relationship Id="rId2" Type="http://schemas.openxmlformats.org/officeDocument/2006/relationships/hyperlink" Target="Examples/pe0.m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Examples/pe999200.mpeg" TargetMode="External"/><Relationship Id="rId4" Type="http://schemas.openxmlformats.org/officeDocument/2006/relationships/hyperlink" Target="Examples/pe999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Лекция 1</a:t>
            </a:r>
            <a: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Обзор.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Буряк Д.Ю.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endParaRPr lang="ru-RU" dirty="0" smtClean="0"/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Персептроны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19622"/>
            <a:ext cx="50481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таблично заданных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2863264"/>
            <a:ext cx="45656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</a:t>
            </a:r>
            <a:r>
              <a:rPr kumimoji="0" lang="ru-RU" dirty="0" err="1" smtClean="0">
                <a:solidFill>
                  <a:srgbClr val="0000FF"/>
                </a:solidFill>
                <a:cs typeface="Tahoma" pitchFamily="34" charset="0"/>
              </a:rPr>
              <a:t>Сверточные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 сети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19622"/>
            <a:ext cx="33682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2863264"/>
            <a:ext cx="51892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последовательностей данных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cs typeface="Tahoma" pitchFamily="34" charset="0"/>
              </a:rPr>
              <a:t>П</a:t>
            </a:r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рименение НС. Рекуррентные сети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40495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Решаемые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Обработка текстовых данных;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речи;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регрессии;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Генеративные модели.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75" y="3003798"/>
            <a:ext cx="4565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Можно попробовать решить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временных серий.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Классификация образов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9725" y="987574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Отнесение образа к одному из заданных классов</a:t>
            </a:r>
          </a:p>
        </p:txBody>
      </p:sp>
      <p:pic>
        <p:nvPicPr>
          <p:cNvPr id="4" name="Picture 4" descr="lecunn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43758"/>
            <a:ext cx="35004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1486049"/>
            <a:ext cx="654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400">
                <a:solidFill>
                  <a:schemeClr val="tx1"/>
                </a:solidFill>
              </a:rPr>
              <a:t> </a:t>
            </a:r>
            <a:r>
              <a:rPr kumimoji="0"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Пример. Распознавание рукописных цифр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263" y="3715990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Сверточная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сеть (</a:t>
            </a:r>
            <a:r>
              <a:rPr kumimoji="0"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Yann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LeCun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1998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kumimoji="0"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База </a:t>
            </a:r>
            <a:r>
              <a:rPr kumimoji="0"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MNIST (70000 </a:t>
            </a: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примеров)</a:t>
            </a:r>
          </a:p>
          <a:p>
            <a:pPr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Ошибка 0.45% (10000 примеров)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9" y="2062313"/>
            <a:ext cx="4392983" cy="14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en-US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в 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Проводится с 2010г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203598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Нейронная сеть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1121296"/>
            <a:ext cx="7086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ILSVRC</a:t>
            </a:r>
            <a:r>
              <a:rPr lang="ru-RU" dirty="0"/>
              <a:t> </a:t>
            </a:r>
            <a:r>
              <a:rPr lang="ru-RU" dirty="0" smtClean="0"/>
              <a:t>2012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15.3%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слоев, 60М параметров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561" y="2773681"/>
            <a:ext cx="5515719" cy="18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изображений </a:t>
            </a:r>
            <a:r>
              <a:rPr lang="en-US" dirty="0" smtClean="0"/>
              <a:t>COCO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7574"/>
            <a:ext cx="4822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 (Microsoft Common Objects in Context 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Создана в 2015г;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123К изображений;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886К объектов;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91 </a:t>
            </a:r>
            <a:r>
              <a:rPr lang="ru-RU" dirty="0" smtClean="0"/>
              <a:t>класс.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7369" y="2427734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dirty="0" smtClean="0"/>
              <a:t>Конкурсы </a:t>
            </a:r>
            <a:r>
              <a:rPr lang="en-US" dirty="0" smtClean="0"/>
              <a:t>COCO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Проводятся с 2015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Обнаружение (сегментация) объектов,</a:t>
            </a:r>
            <a:br>
              <a:rPr lang="ru-RU" dirty="0" smtClean="0"/>
            </a:br>
            <a:r>
              <a:rPr lang="ru-RU" dirty="0" smtClean="0"/>
              <a:t>   фона, ключевых точек объектов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51" y="3675677"/>
            <a:ext cx="519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COCO</a:t>
            </a:r>
            <a:r>
              <a:rPr lang="ru-RU" dirty="0" smtClean="0"/>
              <a:t>. Обнаружение объектов на изображениях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200К</a:t>
            </a:r>
            <a:r>
              <a:rPr lang="en-US" dirty="0" smtClean="0"/>
              <a:t> </a:t>
            </a:r>
            <a:r>
              <a:rPr lang="ru-RU" dirty="0" smtClean="0"/>
              <a:t>изображений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обучающая выборка: 500К объектов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80 классов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03798"/>
            <a:ext cx="1445518" cy="10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7894"/>
            <a:ext cx="1440160" cy="10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23678"/>
            <a:ext cx="1665856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15766"/>
            <a:ext cx="1656184" cy="10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7574"/>
            <a:ext cx="18957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35646"/>
            <a:ext cx="18464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COCO</a:t>
            </a:r>
            <a:r>
              <a:rPr lang="ru-RU" dirty="0" smtClean="0"/>
              <a:t> 2017. Обнаружение объектов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0359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Сеть </a:t>
            </a:r>
            <a:r>
              <a:rPr lang="en-US" dirty="0" err="1" smtClean="0"/>
              <a:t>MegDet</a:t>
            </a:r>
            <a:r>
              <a:rPr lang="ru-RU" dirty="0" smtClean="0"/>
              <a:t> (</a:t>
            </a:r>
            <a:r>
              <a:rPr lang="en-US" dirty="0" smtClean="0"/>
              <a:t>C. </a:t>
            </a:r>
            <a:r>
              <a:rPr lang="en-US" dirty="0" err="1" smtClean="0"/>
              <a:t>Peng</a:t>
            </a:r>
            <a:r>
              <a:rPr lang="en-US" dirty="0" smtClean="0"/>
              <a:t> et al. </a:t>
            </a:r>
            <a:r>
              <a:rPr lang="en-US" dirty="0" err="1" smtClean="0"/>
              <a:t>MegDet</a:t>
            </a:r>
            <a:r>
              <a:rPr lang="en-US" dirty="0" smtClean="0"/>
              <a:t>: A Large</a:t>
            </a:r>
            <a:br>
              <a:rPr lang="en-US" dirty="0" smtClean="0"/>
            </a:br>
            <a:r>
              <a:rPr lang="en-US" dirty="0" smtClean="0"/>
              <a:t>     Mini-Batch Object  Detector. 2018</a:t>
            </a:r>
            <a:r>
              <a:rPr lang="ru-RU" dirty="0" smtClean="0"/>
              <a:t>)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mmAP</a:t>
            </a:r>
            <a:r>
              <a:rPr lang="en-US" dirty="0" smtClean="0"/>
              <a:t>: 52.5%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Увеличенный размер пакета при обучении, эффективное использование 128 </a:t>
            </a:r>
            <a:r>
              <a:rPr lang="en-US" dirty="0" smtClean="0"/>
              <a:t>GPU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Базовая НС </a:t>
            </a:r>
            <a:r>
              <a:rPr lang="en-US" dirty="0" smtClean="0"/>
              <a:t>ResNet-50 (50 </a:t>
            </a:r>
            <a:r>
              <a:rPr lang="ru-RU" dirty="0" smtClean="0"/>
              <a:t>слоев, 0.8М параметров) + сеть для локализации </a:t>
            </a:r>
            <a:r>
              <a:rPr lang="en-US" dirty="0" smtClean="0"/>
              <a:t>Feature Pyramid Network.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35846"/>
            <a:ext cx="2232247" cy="14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571750"/>
            <a:ext cx="2232248" cy="144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31590"/>
            <a:ext cx="2232248" cy="165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Интерпретация сцен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Dave-2 (NVIDIA)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803998"/>
            <a:ext cx="2204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 i="1" dirty="0"/>
              <a:t>https://blogs.nvidia.com/blog/2016/05/06/self-driving-cars-3/</a:t>
            </a:r>
            <a:endParaRPr lang="ru-RU" sz="6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53" y="1419622"/>
            <a:ext cx="2879551" cy="13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806" y="2859782"/>
            <a:ext cx="2592090" cy="7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95936" y="1131590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Обучение на действиях водителя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</a:t>
            </a:r>
            <a:r>
              <a:rPr lang="ru-RU" sz="1800" dirty="0">
                <a:hlinkClick r:id="rId4" action="ppaction://hlinkfile"/>
              </a:rPr>
              <a:t>Управление</a:t>
            </a:r>
            <a:r>
              <a:rPr lang="ru-RU" sz="1800" dirty="0"/>
              <a:t> на основе данных с одной камеры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750" y="3579862"/>
            <a:ext cx="3816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Архитектура НС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3919190"/>
            <a:ext cx="280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27М связей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800" dirty="0"/>
              <a:t> 250К параметров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9662"/>
            <a:ext cx="2295112" cy="32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действий по видео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61436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Определить тип действия по последовательности кадров.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Базы видео: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UCF101: 13K </a:t>
            </a:r>
            <a:r>
              <a:rPr lang="ru-RU" dirty="0" smtClean="0"/>
              <a:t>видео, 101 категорий действий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HMDB51</a:t>
            </a:r>
            <a:r>
              <a:rPr lang="ru-RU" dirty="0" smtClean="0"/>
              <a:t>: 6К видео, 51 типов действий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НС </a:t>
            </a:r>
            <a:r>
              <a:rPr lang="en-US" dirty="0" smtClean="0"/>
              <a:t>DB-LSTM (Deep Bidirectional Long Short-Term Memory)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для выделения</a:t>
            </a:r>
            <a:br>
              <a:rPr lang="ru-RU" dirty="0" smtClean="0"/>
            </a:br>
            <a:r>
              <a:rPr lang="ru-RU" dirty="0" smtClean="0"/>
              <a:t>   дескрипторов изображения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LSTM </a:t>
            </a:r>
            <a:r>
              <a:rPr lang="ru-RU" dirty="0" smtClean="0"/>
              <a:t>для запоминания истории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Точность распознавания</a:t>
            </a:r>
            <a:br>
              <a:rPr lang="ru-RU" dirty="0" smtClean="0"/>
            </a:br>
            <a:r>
              <a:rPr lang="ru-RU" dirty="0" smtClean="0"/>
              <a:t>    91.21% (</a:t>
            </a:r>
            <a:r>
              <a:rPr lang="en-US" dirty="0" smtClean="0"/>
              <a:t>UCF101), 87.64% (HMDB51)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7734"/>
            <a:ext cx="4392488" cy="24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95886"/>
            <a:ext cx="3409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Основные темы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09663" y="1135162"/>
            <a:ext cx="6678431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Однослойный, многослойный персептроны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Алгоритмы обучения для персептронов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Кохонена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Рекуррентные сети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глубокого обучения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Распараллеливание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НС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Генерация речи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8313" y="1203598"/>
            <a:ext cx="7086600" cy="42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Чтение текста</a:t>
            </a:r>
            <a:endParaRPr lang="ru-RU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5576" y="1565944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 smtClean="0"/>
              <a:t> Произнесение напечатанного или сканированного  текста</a:t>
            </a:r>
            <a:endParaRPr lang="ru-RU" sz="18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7544" y="87839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Преобразование теста в речь (</a:t>
            </a:r>
            <a:r>
              <a:rPr lang="en-US" dirty="0" smtClean="0"/>
              <a:t>text</a:t>
            </a:r>
            <a:r>
              <a:rPr lang="ru-RU" dirty="0" smtClean="0"/>
              <a:t>-</a:t>
            </a:r>
            <a:r>
              <a:rPr lang="en-US" dirty="0" smtClean="0"/>
              <a:t>to-speech)</a:t>
            </a:r>
            <a:r>
              <a:rPr lang="ru-RU" dirty="0" smtClean="0"/>
              <a:t>. </a:t>
            </a:r>
            <a:endParaRPr lang="ru-RU" sz="18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7544" y="1923678"/>
            <a:ext cx="70866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Создание искусственных голосов (</a:t>
            </a:r>
            <a:r>
              <a:rPr lang="en-US" dirty="0" err="1" smtClean="0">
                <a:hlinkClick r:id="rId2"/>
              </a:rPr>
              <a:t>Cere</a:t>
            </a:r>
            <a:r>
              <a:rPr lang="en-US" dirty="0" smtClean="0">
                <a:hlinkClick r:id="rId2"/>
              </a:rPr>
              <a:t> Proc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5576" y="2274426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ru-RU" sz="1800" dirty="0" smtClean="0"/>
              <a:t> </a:t>
            </a:r>
            <a:r>
              <a:rPr lang="ru-RU" dirty="0" smtClean="0"/>
              <a:t>Произнесение текста </a:t>
            </a:r>
            <a:r>
              <a:rPr lang="ru-RU" dirty="0" smtClean="0">
                <a:hlinkClick r:id="rId3"/>
              </a:rPr>
              <a:t>синтезированным голосом</a:t>
            </a:r>
            <a:r>
              <a:rPr lang="ru-RU" sz="1800" dirty="0" smtClean="0"/>
              <a:t>.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dirty="0" smtClean="0"/>
              <a:t> Моделирование голосов реальных людей.</a:t>
            </a:r>
          </a:p>
        </p:txBody>
      </p:sp>
      <p:pic>
        <p:nvPicPr>
          <p:cNvPr id="1026" name="Picture 2" descr="Leveraging Machine Learning in Text-to-Speech Tools and Applications. | by  Countants | GoBeyond.AI: E-commerce Magazine | 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15" y="2643188"/>
            <a:ext cx="3333749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6746" y="2976574"/>
            <a:ext cx="7962906" cy="22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Сервис Spotify анонсировал пилотную </a:t>
            </a:r>
            <a:br>
              <a:rPr lang="ru-RU" dirty="0" smtClean="0"/>
            </a:br>
            <a:r>
              <a:rPr lang="ru-RU" dirty="0" smtClean="0"/>
              <a:t>     программу по дубляжу подкастов.  </a:t>
            </a:r>
            <a:br>
              <a:rPr lang="ru-RU" dirty="0" smtClean="0"/>
            </a:br>
            <a:r>
              <a:rPr lang="ru-RU" dirty="0" smtClean="0"/>
              <a:t>     Генерируется речь, имитируя стиль ведущего</a:t>
            </a:r>
            <a:br>
              <a:rPr lang="ru-RU" dirty="0" smtClean="0"/>
            </a:br>
            <a:r>
              <a:rPr lang="ru-RU" dirty="0" smtClean="0"/>
              <a:t>     подкаста и интонации </a:t>
            </a:r>
            <a:br>
              <a:rPr lang="ru-RU" dirty="0" smtClean="0"/>
            </a:br>
            <a:r>
              <a:rPr lang="ru-RU" dirty="0" smtClean="0"/>
              <a:t>     (</a:t>
            </a:r>
            <a:r>
              <a:rPr lang="en-US" dirty="0" smtClean="0">
                <a:hlinkClick r:id="rId5"/>
              </a:rPr>
              <a:t>https://</a:t>
            </a:r>
            <a:r>
              <a:rPr lang="en-US" smtClean="0">
                <a:hlinkClick r:id="rId5"/>
              </a:rPr>
              <a:t>newsroom.spotify.com/2023-09-25/ai-voice-translation-pilot-lex-fridman-dax-shepard-steven-bartlett/</a:t>
            </a:r>
            <a:r>
              <a:rPr lang="ru-RU" smtClean="0"/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аудио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8312" y="1543079"/>
            <a:ext cx="8352159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Система выделения голоса на фоне шумов (</a:t>
            </a:r>
            <a:r>
              <a:rPr lang="en-US" dirty="0" err="1" smtClean="0">
                <a:hlinkClick r:id="rId2"/>
              </a:rPr>
              <a:t>Krisp</a:t>
            </a:r>
            <a:r>
              <a:rPr lang="en-US" dirty="0" smtClean="0"/>
              <a:t>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Применение глубоких НС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База для обучения: 20К типов шумов, 50К спикеров, 2500 часов аудио данных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7544" y="989315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Классификация аудио (музыкальные жанры, голос, спецэффекты), шумоподавление, активация устройств голосом. </a:t>
            </a:r>
            <a:endParaRPr lang="ru-RU" sz="1800" dirty="0"/>
          </a:p>
        </p:txBody>
      </p:sp>
      <p:pic>
        <p:nvPicPr>
          <p:cNvPr id="4098" name="Picture 2" descr="Infographic, sounds waves filtered by Krisp techn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83" y="2931790"/>
            <a:ext cx="4484615" cy="198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42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ChatGPT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7" y="772000"/>
            <a:ext cx="3240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altLang="ko-KR" b="0" dirty="0" smtClean="0">
                <a:latin typeface="Calibri" pitchFamily="34" charset="0"/>
              </a:rPr>
              <a:t> </a:t>
            </a:r>
            <a:r>
              <a:rPr lang="en-US" altLang="ko-KR" b="0" dirty="0" smtClean="0">
                <a:latin typeface="Calibri" pitchFamily="34" charset="0"/>
              </a:rPr>
              <a:t>Chat Generative Pre-Trained Transformer</a:t>
            </a: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</a:t>
            </a:r>
            <a:r>
              <a:rPr lang="ru-RU" b="0" dirty="0" err="1" smtClean="0">
                <a:latin typeface="Calibri" pitchFamily="34" charset="0"/>
              </a:rPr>
              <a:t>Дообученная</a:t>
            </a:r>
            <a:r>
              <a:rPr lang="ru-RU" b="0" dirty="0" smtClean="0">
                <a:latin typeface="Calibri" pitchFamily="34" charset="0"/>
              </a:rPr>
              <a:t> модель</a:t>
            </a:r>
            <a:r>
              <a:rPr lang="en-US" b="0" dirty="0" smtClean="0">
                <a:latin typeface="Calibri" pitchFamily="34" charset="0"/>
              </a:rPr>
              <a:t> GPT-3</a:t>
            </a: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</a:rPr>
              <a:t>175 </a:t>
            </a:r>
            <a:r>
              <a:rPr lang="ru-RU" b="0" dirty="0" err="1" smtClean="0">
                <a:latin typeface="Calibri" pitchFamily="34" charset="0"/>
              </a:rPr>
              <a:t>млрд</a:t>
            </a:r>
            <a:r>
              <a:rPr lang="ru-RU" b="0" dirty="0" smtClean="0">
                <a:latin typeface="Calibri" pitchFamily="34" charset="0"/>
              </a:rPr>
              <a:t> параметров</a:t>
            </a:r>
            <a:endParaRPr lang="en-US" b="0" dirty="0" smtClean="0">
              <a:latin typeface="Calibri" pitchFamily="34" charset="0"/>
            </a:endParaRP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Выпущен в ноябре </a:t>
            </a:r>
            <a:r>
              <a:rPr lang="en-US" b="0" dirty="0" smtClean="0">
                <a:latin typeface="Calibri" pitchFamily="34" charset="0"/>
              </a:rPr>
              <a:t>2022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71550"/>
            <a:ext cx="5616624" cy="20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2931790"/>
            <a:ext cx="29306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31790"/>
            <a:ext cx="25763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11710"/>
            <a:ext cx="2803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5076056" y="4809832"/>
            <a:ext cx="1974900" cy="2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https://cookup.ai/chatgpt/usecases/</a:t>
            </a:r>
            <a:endParaRPr lang="en-US" altLang="ko-KR" sz="1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Предупреждение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7" y="195486"/>
            <a:ext cx="74168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НС не являются инструментом, который можно получить, «нажав одну кнопку»;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«Математические» алгоритмы, если они есть, в большинстве случаев позволяют получить более эффективное решение;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Сложность проверки путей принятия решения;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Низкая эффективность при активном противодействии.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hlinkClick r:id="rId2"/>
              </a:rPr>
              <a:t>https://3dnews.ru/1082209/igroklyubitel-viigral-v-go-u-ii-s-podavlyayushchim-preimushchestvom-primeniv-taktiku-podskazannuyu-kompyuternoy-programmoy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https://nplus1.ru/images/2020/09/08/642ab506805f3ef1abe7c15ac7bde3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97891"/>
            <a:ext cx="3168352" cy="227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1121296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Основные этапы разработки нейронной сети.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Какая основная цель процесса обучения нейронной сети?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Чем нейронные </a:t>
            </a:r>
            <a:r>
              <a:rPr lang="ru-RU" dirty="0" smtClean="0"/>
              <a:t> прямого распространения отличаются от рекуррентных </a:t>
            </a:r>
            <a:r>
              <a:rPr lang="ru-RU" smtClean="0"/>
              <a:t>сетей?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481A-6A1B-4E8C-A44F-5D265E8E24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Почему нейронные сети (НС)</a:t>
            </a:r>
            <a:endParaRPr lang="ru-RU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09663" y="1203598"/>
            <a:ext cx="59832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Обучение на примерах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Массовый параллелизм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Устойчивость к зашумленным данным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Адаптивность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Предпосылки возникновения НС</a:t>
            </a:r>
            <a:endParaRPr lang="ru-RU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512440" y="1223538"/>
          <a:ext cx="4275584" cy="3292428"/>
        </p:xfrm>
        <a:graphic>
          <a:graphicData uri="http://schemas.openxmlformats.org/presentationml/2006/ole">
            <p:oleObj spid="_x0000_s1026" name="Документ" r:id="rId3" imgW="3391560" imgH="2613240" progId="Word.Document.8">
              <p:embed/>
            </p:oleObj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21444" y="4515966"/>
            <a:ext cx="3938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i="1" dirty="0"/>
              <a:t>Схема нейрона головного мозга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53000" y="1288182"/>
            <a:ext cx="4011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dirty="0" smtClean="0">
                <a:latin typeface="Tahoma" pitchFamily="34" charset="0"/>
                <a:cs typeface="Tahoma" pitchFamily="34" charset="0"/>
              </a:rPr>
              <a:t>Особенности </a:t>
            </a:r>
            <a:r>
              <a:rPr kumimoji="0" lang="ru-RU" sz="2000" dirty="0">
                <a:latin typeface="Tahoma" pitchFamily="34" charset="0"/>
                <a:cs typeface="Tahoma" pitchFamily="34" charset="0"/>
              </a:rPr>
              <a:t>строения мозга: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05400" y="1821582"/>
            <a:ext cx="3714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ru-RU" dirty="0">
                <a:latin typeface="Tahoma" pitchFamily="34" charset="0"/>
                <a:cs typeface="Tahoma" pitchFamily="34" charset="0"/>
              </a:rPr>
              <a:t> общее число нейронов 10</a:t>
            </a: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10</a:t>
            </a:r>
          </a:p>
          <a:p>
            <a:pPr>
              <a:buFont typeface="Wingdings" pitchFamily="2" charset="2"/>
              <a:buChar char="§"/>
            </a:pP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dirty="0">
                <a:latin typeface="Tahoma" pitchFamily="34" charset="0"/>
                <a:cs typeface="Tahoma" pitchFamily="34" charset="0"/>
              </a:rPr>
              <a:t>число связей 10</a:t>
            </a:r>
            <a:r>
              <a:rPr kumimoji="0" lang="ru-RU" baseline="30000" dirty="0">
                <a:latin typeface="Tahoma" pitchFamily="34" charset="0"/>
                <a:cs typeface="Tahoma" pitchFamily="34" charset="0"/>
              </a:rPr>
              <a:t>14</a:t>
            </a:r>
          </a:p>
          <a:p>
            <a:pPr>
              <a:buFont typeface="Wingdings" pitchFamily="2" charset="2"/>
              <a:buChar char="§"/>
            </a:pPr>
            <a:r>
              <a:rPr kumimoji="0" lang="ru-RU" dirty="0">
                <a:latin typeface="Tahoma" pitchFamily="34" charset="0"/>
                <a:cs typeface="Tahoma" pitchFamily="34" charset="0"/>
              </a:rPr>
              <a:t> взаимодействие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нейронов</a:t>
            </a:r>
            <a:r>
              <a:rPr kumimoji="0"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kumimoji="0" lang="en-US" dirty="0" smtClean="0">
                <a:latin typeface="Tahoma" pitchFamily="34" charset="0"/>
                <a:cs typeface="Tahoma" pitchFamily="34" charset="0"/>
              </a:rPr>
            </a:br>
            <a:r>
              <a:rPr kumimoji="0"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посредством электрических</a:t>
            </a:r>
            <a:r>
              <a:rPr kumimoji="0"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kumimoji="0" lang="en-US" dirty="0" smtClean="0">
                <a:latin typeface="Tahoma" pitchFamily="34" charset="0"/>
                <a:cs typeface="Tahoma" pitchFamily="34" charset="0"/>
              </a:rPr>
            </a:br>
            <a:r>
              <a:rPr kumimoji="0"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dirty="0" smtClean="0">
                <a:latin typeface="Tahoma" pitchFamily="34" charset="0"/>
                <a:cs typeface="Tahoma" pitchFamily="34" charset="0"/>
              </a:rPr>
              <a:t>импульсов</a:t>
            </a:r>
            <a:endParaRPr kumimoji="0"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История развития НС</a:t>
            </a:r>
            <a:endParaRPr lang="ru-RU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68313" y="113159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1943г. У.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МакКаллок</a:t>
            </a:r>
            <a:r>
              <a:rPr lang="ru-RU" dirty="0">
                <a:latin typeface="Tahoma" pitchFamily="34" charset="0"/>
                <a:cs typeface="Tahoma" pitchFamily="34" charset="0"/>
              </a:rPr>
              <a:t>, У.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Питтс</a:t>
            </a:r>
            <a:r>
              <a:rPr lang="ru-RU" dirty="0">
                <a:latin typeface="Tahoma" pitchFamily="34" charset="0"/>
                <a:cs typeface="Tahoma" pitchFamily="34" charset="0"/>
              </a:rPr>
              <a:t>. Статья о вычислениях в сетях формальных нейронов.</a:t>
            </a:r>
            <a:endParaRPr lang="ru-RU" baseline="300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aseline="30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>
                <a:latin typeface="Tahoma" pitchFamily="34" charset="0"/>
                <a:cs typeface="Tahoma" pitchFamily="34" charset="0"/>
              </a:rPr>
              <a:t>1951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М. Минский. Первый экспериментальный нейрокомпьютер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Snark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  <a:cs typeface="Tahoma" pitchFamily="34" charset="0"/>
              </a:rPr>
              <a:t> 1961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Ф.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Розенблат</a:t>
            </a:r>
            <a:r>
              <a:rPr lang="ru-RU" dirty="0">
                <a:latin typeface="Tahoma" pitchFamily="34" charset="0"/>
                <a:cs typeface="Tahoma" pitchFamily="34" charset="0"/>
              </a:rPr>
              <a:t>. Создание персептрона, идея обучения на примерах.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1969г. М. Минский, С. Пейперт. Книга «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Перцептроны</a:t>
            </a:r>
            <a:r>
              <a:rPr lang="ru-RU" dirty="0">
                <a:latin typeface="Tahoma" pitchFamily="34" charset="0"/>
                <a:cs typeface="Tahoma" pitchFamily="34" charset="0"/>
              </a:rPr>
              <a:t>».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  <a:cs typeface="Tahoma" pitchFamily="34" charset="0"/>
              </a:rPr>
              <a:t> 1974</a:t>
            </a:r>
            <a:r>
              <a:rPr lang="ru-RU" dirty="0">
                <a:latin typeface="Tahoma" pitchFamily="34" charset="0"/>
                <a:cs typeface="Tahoma" pitchFamily="34" charset="0"/>
              </a:rPr>
              <a:t>г.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П.Дж.Вербос</a:t>
            </a:r>
            <a:r>
              <a:rPr lang="ru-RU" dirty="0">
                <a:latin typeface="Tahoma" pitchFamily="34" charset="0"/>
                <a:cs typeface="Tahoma" pitchFamily="34" charset="0"/>
              </a:rPr>
              <a:t>, А.И.Галушкин. Алгоритм обратного распространения ошибки.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1986г.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Д.И.Румельхарт</a:t>
            </a:r>
            <a:r>
              <a:rPr lang="ru-RU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С.И.Барцев</a:t>
            </a:r>
            <a:r>
              <a:rPr lang="ru-RU" dirty="0">
                <a:latin typeface="Tahoma" pitchFamily="34" charset="0"/>
                <a:cs typeface="Tahoma" pitchFamily="34" charset="0"/>
              </a:rPr>
              <a:t>. Развитие метода обратного распространения ошибки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1998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г. Я.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ЛеКун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Сверточные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сети.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2012г - Глубокое обучение.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2017г - Трансформеры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Терминология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8"/>
            <a:ext cx="33766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51275" y="1398887"/>
            <a:ext cx="5113338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Искусственная НС – направленный граф;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Вершины – нейроны (входные, 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внутренние, выходные);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Дуги – 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синаптические</a:t>
            </a:r>
            <a:r>
              <a:rPr lang="ru-RU" dirty="0">
                <a:latin typeface="Tahoma" pitchFamily="34" charset="0"/>
                <a:cs typeface="Tahoma" pitchFamily="34" charset="0"/>
              </a:rPr>
              <a:t> связи с весами;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Входные данные – входной вектор;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Выходные данные – выходной вектор;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Значения нейронов передаются по связям;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Создание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9512" y="1059582"/>
            <a:ext cx="3616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архитектуры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1752724"/>
            <a:ext cx="36004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тип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архитектуры;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структура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нейрона;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размер входного и выходного слоев;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количество слоев 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нейронов;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связи между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нейронами.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44008" y="1059582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Определение значений весов - обучение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76056" y="1851670"/>
            <a:ext cx="3096344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обучающая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выборка;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алгоритм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обучения;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инициализация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весов;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проведение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обучения.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Виды архитектур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1520" y="987574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Сети прямого распространения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1560" y="1759220"/>
            <a:ext cx="331236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однослойный персептрон;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многослойный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персептрон.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520" y="2757860"/>
            <a:ext cx="3279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Рекуррентные сети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51525"/>
            <a:ext cx="2736304" cy="12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47814"/>
            <a:ext cx="1905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876256" y="771550"/>
          <a:ext cx="2160240" cy="1892300"/>
        </p:xfrm>
        <a:graphic>
          <a:graphicData uri="http://schemas.openxmlformats.org/presentationml/2006/ole">
            <p:oleObj spid="_x0000_s2050" r:id="rId5" imgW="4447619" imgH="3809524" progId="PBrush">
              <p:embed/>
            </p:oleObj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76601" y="2757860"/>
            <a:ext cx="297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Сверточные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сети</a:t>
            </a:r>
          </a:p>
        </p:txBody>
      </p:sp>
      <p:pic>
        <p:nvPicPr>
          <p:cNvPr id="2052" name="Picture 4" descr="Картинки по запросу convolutional neural netw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435846"/>
            <a:ext cx="4149825" cy="117840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dirty="0" smtClean="0">
                <a:solidFill>
                  <a:srgbClr val="0000FF"/>
                </a:solidFill>
                <a:cs typeface="Tahoma" pitchFamily="34" charset="0"/>
              </a:rPr>
              <a:t>Обучение НС</a:t>
            </a:r>
            <a:endParaRPr lang="ru-RU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9512" y="981075"/>
            <a:ext cx="387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Итерационный процесс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1347614"/>
            <a:ext cx="4536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выбор примера обучающей выборки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вычисление значения выхода НС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оценка значения функции ошибки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коррекция весов НС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88024" y="981075"/>
            <a:ext cx="445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 Виды алгоритмов обучения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20072" y="1347614"/>
            <a:ext cx="3923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С учителем: минимизация между реальными выходами и ожидаемыми.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Без учителя: конкуренция нейронов между собой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3477939"/>
            <a:ext cx="531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Пример эффективности обучения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560" y="3867894"/>
            <a:ext cx="7772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Задача: оптимальное управление при ограниченных ресурсах.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 Степень обучения: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2"/>
              </a:rPr>
              <a:t>низкая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3"/>
              </a:rPr>
              <a:t>средняя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4"/>
              </a:rPr>
              <a:t>высокая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cs typeface="Tahoma" pitchFamily="34" charset="0"/>
                <a:hlinkClick r:id="rId5"/>
              </a:rPr>
              <a:t>различная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1007</Words>
  <Application>Microsoft Office PowerPoint</Application>
  <PresentationFormat>Экран (16:9)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Лекция 1. Обзор.</vt:lpstr>
      <vt:lpstr>Основные темы</vt:lpstr>
      <vt:lpstr>Почему нейронные сети (НС)</vt:lpstr>
      <vt:lpstr>Предпосылки возникновения НС</vt:lpstr>
      <vt:lpstr>История развития НС</vt:lpstr>
      <vt:lpstr>Терминология </vt:lpstr>
      <vt:lpstr>Создание НС</vt:lpstr>
      <vt:lpstr>Виды архитектур НС</vt:lpstr>
      <vt:lpstr>Обучение НС</vt:lpstr>
      <vt:lpstr>Применение НС. Персептроны</vt:lpstr>
      <vt:lpstr>Применение НС. Сверточные сети</vt:lpstr>
      <vt:lpstr>Применение НС. Рекуррентные сети</vt:lpstr>
      <vt:lpstr>Классификация образов</vt:lpstr>
      <vt:lpstr>База изображений ImageNet</vt:lpstr>
      <vt:lpstr>Нейронная сеть AlexNet</vt:lpstr>
      <vt:lpstr>База изображений COCO</vt:lpstr>
      <vt:lpstr>COCO 2017. Обнаружение объектов</vt:lpstr>
      <vt:lpstr>Интерпретация сцен</vt:lpstr>
      <vt:lpstr>Классификация действий по видео</vt:lpstr>
      <vt:lpstr>Генерация речи</vt:lpstr>
      <vt:lpstr>Обработка аудио</vt:lpstr>
      <vt:lpstr>ChatGPT</vt:lpstr>
      <vt:lpstr>Предупреждение</vt:lpstr>
      <vt:lpstr>Слайд 24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24</cp:revision>
  <dcterms:created xsi:type="dcterms:W3CDTF">2019-10-07T19:23:40Z</dcterms:created>
  <dcterms:modified xsi:type="dcterms:W3CDTF">2023-10-06T17:14:15Z</dcterms:modified>
</cp:coreProperties>
</file>