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4" r:id="rId12"/>
    <p:sldId id="269" r:id="rId13"/>
    <p:sldId id="270" r:id="rId14"/>
    <p:sldId id="271" r:id="rId15"/>
    <p:sldId id="272" r:id="rId16"/>
    <p:sldId id="273" r:id="rId17"/>
    <p:sldId id="265" r:id="rId18"/>
    <p:sldId id="274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8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5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png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_________Microsoft_Office_Word_97_-_20032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_____Microsoft_Office_Excel_97-20035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71550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Нейронные сети и их практическое применение.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dirty="0" smtClean="0"/>
              <a:t>2. </a:t>
            </a:r>
            <a:r>
              <a:rPr lang="ru-RU" sz="3100" dirty="0" smtClean="0"/>
              <a:t>Однослойные сети</a:t>
            </a:r>
            <a:r>
              <a:rPr lang="en-US" sz="3100" dirty="0" smtClean="0"/>
              <a:t>.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71600" y="3346698"/>
            <a:ext cx="6400800" cy="1025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Дмитрий Буряк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к.ф.-м.н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dyb04@yandex.ru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Линейная разделимость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585590" y="1076924"/>
            <a:ext cx="5446712" cy="454025"/>
            <a:chOff x="-23" y="2736"/>
            <a:chExt cx="3431" cy="286"/>
          </a:xfrm>
        </p:grpSpPr>
        <p:graphicFrame>
          <p:nvGraphicFramePr>
            <p:cNvPr id="7" name="Object 12"/>
            <p:cNvGraphicFramePr>
              <a:graphicFrameLocks noChangeAspect="1"/>
            </p:cNvGraphicFramePr>
            <p:nvPr/>
          </p:nvGraphicFramePr>
          <p:xfrm>
            <a:off x="-23" y="2736"/>
            <a:ext cx="1570" cy="286"/>
          </p:xfrm>
          <a:graphic>
            <a:graphicData uri="http://schemas.openxmlformats.org/presentationml/2006/ole">
              <p:oleObj spid="_x0000_s24578" name="Equation" r:id="rId3" imgW="1244520" imgH="228600" progId="Equation.3">
                <p:embed/>
              </p:oleObj>
            </a:graphicData>
          </a:graphic>
        </p:graphicFrame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536" y="2736"/>
              <a:ext cx="18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ru-RU" sz="2000" dirty="0">
                  <a:solidFill>
                    <a:schemeClr val="tx1"/>
                  </a:solidFill>
                  <a:cs typeface="Tahoma" pitchFamily="34" charset="0"/>
                </a:rPr>
                <a:t>- разделяющая прямая.</a:t>
              </a:r>
            </a:p>
          </p:txBody>
        </p:sp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552" y="1563638"/>
            <a:ext cx="75803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Однослойная НС позволяет решать задачи классификации, в которых образы линейно разделимы.</a:t>
            </a: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812" y="2355726"/>
            <a:ext cx="25415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25" y="2428751"/>
            <a:ext cx="2376487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Обучение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ru-RU" dirty="0" smtClean="0">
                <a:cs typeface="Tahoma" pitchFamily="34" charset="0"/>
              </a:rPr>
              <a:t>НС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2400" y="908050"/>
            <a:ext cx="8839200" cy="180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Цель обучения - вычисление весов синаптических связей сети.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Обучение проводится на примерах.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Обучающая выборка: 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S={(</a:t>
            </a:r>
            <a:r>
              <a:rPr kumimoji="0" lang="en-US" i="1" dirty="0" err="1">
                <a:solidFill>
                  <a:schemeClr val="tx1"/>
                </a:solidFill>
                <a:cs typeface="Tahoma" pitchFamily="34" charset="0"/>
              </a:rPr>
              <a:t>x</a:t>
            </a:r>
            <a:r>
              <a:rPr kumimoji="0" lang="en-US" i="1" baseline="-25000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i="1" dirty="0" err="1">
                <a:solidFill>
                  <a:schemeClr val="tx1"/>
                </a:solidFill>
                <a:cs typeface="Tahoma" pitchFamily="34" charset="0"/>
              </a:rPr>
              <a:t>,d</a:t>
            </a:r>
            <a:r>
              <a:rPr kumimoji="0" lang="en-US" i="1" baseline="-25000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)|</a:t>
            </a:r>
            <a:r>
              <a:rPr kumimoji="0" lang="en-US" i="1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=1,2,…,N}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. </a:t>
            </a:r>
            <a:endParaRPr kumimoji="0" lang="en-US" dirty="0">
              <a:solidFill>
                <a:schemeClr val="tx1"/>
              </a:solidFill>
              <a:cs typeface="Tahoma" pitchFamily="34" charset="0"/>
            </a:endParaRPr>
          </a:p>
          <a:p>
            <a:r>
              <a:rPr kumimoji="0" lang="ru-RU" i="1" dirty="0">
                <a:solidFill>
                  <a:schemeClr val="tx1"/>
                </a:solidFill>
                <a:cs typeface="Tahoma" pitchFamily="34" charset="0"/>
              </a:rPr>
              <a:t>	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x</a:t>
            </a:r>
            <a:r>
              <a:rPr kumimoji="0" lang="en-US" i="1" baseline="-25000" dirty="0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dirty="0">
                <a:solidFill>
                  <a:schemeClr val="tx1"/>
                </a:solidFill>
                <a:cs typeface="Tahoma" pitchFamily="34" charset="0"/>
              </a:rPr>
              <a:t> –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входной вектор</a:t>
            </a:r>
            <a:r>
              <a:rPr kumimoji="0" lang="en-US" dirty="0">
                <a:solidFill>
                  <a:schemeClr val="tx1"/>
                </a:solidFill>
                <a:cs typeface="Tahoma" pitchFamily="34" charset="0"/>
              </a:rPr>
              <a:t>; </a:t>
            </a:r>
            <a:r>
              <a:rPr kumimoji="0" lang="en-US" i="1" dirty="0" err="1" smtClean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en-US" i="1" baseline="-25000" dirty="0" err="1" smtClean="0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i="1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en-US" dirty="0">
                <a:solidFill>
                  <a:schemeClr val="tx1"/>
                </a:solidFill>
                <a:cs typeface="Tahoma" pitchFamily="34" charset="0"/>
              </a:rPr>
              <a:t>– 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выходной вектор</a:t>
            </a:r>
            <a:r>
              <a:rPr kumimoji="0" lang="en-US" dirty="0">
                <a:solidFill>
                  <a:schemeClr val="tx1"/>
                </a:solidFill>
                <a:cs typeface="Tahoma" pitchFamily="34" charset="0"/>
              </a:rPr>
              <a:t>.</a:t>
            </a:r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Критерий окончания – суммарная ошибка на всех </a:t>
            </a: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векторах 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из </a:t>
            </a:r>
            <a:r>
              <a:rPr kumimoji="0" lang="en-US" i="1" dirty="0">
                <a:solidFill>
                  <a:schemeClr val="tx1"/>
                </a:solidFill>
                <a:cs typeface="Tahoma" pitchFamily="34" charset="0"/>
              </a:rPr>
              <a:t>S</a:t>
            </a:r>
            <a:endParaRPr kumimoji="0" lang="ru-RU" i="1" dirty="0">
              <a:solidFill>
                <a:schemeClr val="tx1"/>
              </a:solidFill>
              <a:cs typeface="Tahoma" pitchFamily="34" charset="0"/>
            </a:endParaRPr>
          </a:p>
        </p:txBody>
      </p: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1331640" y="2787773"/>
            <a:ext cx="6552727" cy="2088233"/>
            <a:chOff x="395536" y="3649216"/>
            <a:chExt cx="6480720" cy="2998440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395536" y="4878040"/>
              <a:ext cx="914400" cy="427360"/>
            </a:xfrm>
            <a:prstGeom prst="rect">
              <a:avLst/>
            </a:prstGeom>
            <a:solidFill>
              <a:srgbClr val="92D050"/>
            </a:solidFill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kumimoji="0" lang="en-US" sz="1600" b="1" i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kumimoji="0" lang="en-US" sz="1600" b="1" i="1" baseline="-25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</a:t>
              </a:r>
              <a:endParaRPr lang="en-US" sz="1600" b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3" name="Straight Arrow Connector 5"/>
            <p:cNvCxnSpPr>
              <a:cxnSpLocks noChangeShapeType="1"/>
              <a:stCxn id="12" idx="3"/>
              <a:endCxn id="14" idx="1"/>
            </p:cNvCxnSpPr>
            <p:nvPr/>
          </p:nvCxnSpPr>
          <p:spPr bwMode="auto">
            <a:xfrm flipV="1">
              <a:off x="1309936" y="5087280"/>
              <a:ext cx="453752" cy="4440"/>
            </a:xfrm>
            <a:prstGeom prst="straightConnector1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763688" y="4475212"/>
              <a:ext cx="1368152" cy="1224136"/>
            </a:xfrm>
            <a:prstGeom prst="rect">
              <a:avLst/>
            </a:prstGeom>
            <a:solidFill>
              <a:schemeClr val="accent1"/>
            </a:solidFill>
            <a:ln w="254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b="1"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ru-RU" b="1">
                  <a:latin typeface="Tahoma" pitchFamily="34" charset="0"/>
                  <a:cs typeface="Tahoma" pitchFamily="34" charset="0"/>
                </a:rPr>
                <a:t>НС</a:t>
              </a:r>
              <a:endParaRPr lang="en-US" b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5" name="Straight Arrow Connector 8"/>
            <p:cNvCxnSpPr>
              <a:cxnSpLocks noChangeShapeType="1"/>
              <a:stCxn id="14" idx="3"/>
              <a:endCxn id="14" idx="3"/>
            </p:cNvCxnSpPr>
            <p:nvPr/>
          </p:nvCxnSpPr>
          <p:spPr bwMode="auto">
            <a:xfrm>
              <a:off x="3131840" y="5087280"/>
              <a:ext cx="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" name="Straight Arrow Connector 11"/>
            <p:cNvCxnSpPr>
              <a:cxnSpLocks noChangeShapeType="1"/>
              <a:stCxn id="14" idx="3"/>
              <a:endCxn id="17" idx="1"/>
            </p:cNvCxnSpPr>
            <p:nvPr/>
          </p:nvCxnSpPr>
          <p:spPr bwMode="auto">
            <a:xfrm flipV="1">
              <a:off x="3131840" y="5083026"/>
              <a:ext cx="525760" cy="4254"/>
            </a:xfrm>
            <a:prstGeom prst="straightConnector1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57600" y="4873352"/>
              <a:ext cx="914400" cy="419348"/>
            </a:xfrm>
            <a:prstGeom prst="rect">
              <a:avLst/>
            </a:prstGeom>
            <a:solidFill>
              <a:srgbClr val="FFC000"/>
            </a:solidFill>
            <a:ln w="25400" algn="ctr">
              <a:solidFill>
                <a:srgbClr val="FF9966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kumimoji="0" lang="en-US" sz="1600" b="1" i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y</a:t>
              </a:r>
              <a:r>
                <a:rPr kumimoji="0" lang="en-US" sz="1600" b="1" i="1" baseline="-25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</a:t>
              </a:r>
              <a:endParaRPr lang="en-US" sz="1600" b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8" name="Straight Arrow Connector 14"/>
            <p:cNvCxnSpPr>
              <a:cxnSpLocks noChangeShapeType="1"/>
              <a:stCxn id="17" idx="3"/>
              <a:endCxn id="19" idx="2"/>
            </p:cNvCxnSpPr>
            <p:nvPr/>
          </p:nvCxnSpPr>
          <p:spPr bwMode="auto">
            <a:xfrm>
              <a:off x="4572000" y="5083026"/>
              <a:ext cx="597272" cy="12762"/>
            </a:xfrm>
            <a:prstGeom prst="straightConnector1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5169272" y="4411712"/>
              <a:ext cx="1706984" cy="1368152"/>
            </a:xfrm>
            <a:prstGeom prst="ellipse">
              <a:avLst/>
            </a:prstGeom>
            <a:solidFill>
              <a:schemeClr val="accent1"/>
            </a:solidFill>
            <a:ln w="254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600" b="1" i="1"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ru-RU" sz="1600" b="1" i="1">
                  <a:latin typeface="Tahoma" pitchFamily="34" charset="0"/>
                  <a:cs typeface="Tahoma" pitchFamily="34" charset="0"/>
                </a:rPr>
                <a:t>Сравнить</a:t>
              </a:r>
              <a:endParaRPr lang="en-US" sz="1600" b="1" i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558904" y="3649216"/>
              <a:ext cx="914400" cy="432048"/>
            </a:xfrm>
            <a:prstGeom prst="rect">
              <a:avLst/>
            </a:prstGeom>
            <a:solidFill>
              <a:srgbClr val="92D050"/>
            </a:solidFill>
            <a:ln w="25400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kumimoji="0" lang="en-US" sz="1600" b="1" i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d</a:t>
              </a:r>
              <a:r>
                <a:rPr kumimoji="0" lang="en-US" sz="1600" b="1" i="1" baseline="-25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</a:t>
              </a:r>
              <a:endParaRPr lang="en-US" sz="1600" b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1" name="Straight Arrow Connector 18"/>
            <p:cNvCxnSpPr>
              <a:cxnSpLocks noChangeShapeType="1"/>
              <a:stCxn id="20" idx="2"/>
              <a:endCxn id="19" idx="0"/>
            </p:cNvCxnSpPr>
            <p:nvPr/>
          </p:nvCxnSpPr>
          <p:spPr bwMode="auto">
            <a:xfrm>
              <a:off x="6016104" y="4081264"/>
              <a:ext cx="6660" cy="330448"/>
            </a:xfrm>
            <a:prstGeom prst="straightConnector1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cxnSp>
          <p:nvCxnSpPr>
            <p:cNvPr id="22" name="Shape 20"/>
            <p:cNvCxnSpPr>
              <a:cxnSpLocks noChangeShapeType="1"/>
              <a:stCxn id="19" idx="4"/>
              <a:endCxn id="23" idx="3"/>
            </p:cNvCxnSpPr>
            <p:nvPr/>
          </p:nvCxnSpPr>
          <p:spPr bwMode="auto">
            <a:xfrm rot="5400000">
              <a:off x="5380118" y="5547810"/>
              <a:ext cx="410592" cy="874700"/>
            </a:xfrm>
            <a:prstGeom prst="bentConnector2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347864" y="5733256"/>
              <a:ext cx="1800200" cy="914400"/>
            </a:xfrm>
            <a:prstGeom prst="rect">
              <a:avLst/>
            </a:prstGeom>
            <a:solidFill>
              <a:schemeClr val="accent1"/>
            </a:solidFill>
            <a:ln w="254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600" b="1" i="1"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ru-RU" sz="1600" b="1" i="1">
                  <a:latin typeface="Tahoma" pitchFamily="34" charset="0"/>
                  <a:cs typeface="Tahoma" pitchFamily="34" charset="0"/>
                </a:rPr>
                <a:t>Изменить веса</a:t>
              </a:r>
              <a:endParaRPr lang="en-US" sz="1600" b="1" i="1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4" name="Shape 25"/>
            <p:cNvCxnSpPr>
              <a:cxnSpLocks noChangeShapeType="1"/>
              <a:stCxn id="23" idx="1"/>
              <a:endCxn id="14" idx="2"/>
            </p:cNvCxnSpPr>
            <p:nvPr/>
          </p:nvCxnSpPr>
          <p:spPr bwMode="auto">
            <a:xfrm rot="10800000">
              <a:off x="2447764" y="5699348"/>
              <a:ext cx="900100" cy="491108"/>
            </a:xfrm>
            <a:prstGeom prst="bentConnector2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Обучение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ru-RU" dirty="0" smtClean="0">
                <a:cs typeface="Tahoma" pitchFamily="34" charset="0"/>
              </a:rPr>
              <a:t>бинарного нейрона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68301" y="2190455"/>
            <a:ext cx="86677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Правило персептрона (обучение с учителем):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1. Если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y</a:t>
            </a:r>
            <a:r>
              <a:rPr kumimoji="0" lang="ru-RU" sz="2000" i="1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совпадает с ожидаемым значением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, то веса не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    изменяются.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2. Если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y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=0,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=1, то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3. Если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y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=1,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=0, то</a:t>
            </a:r>
          </a:p>
          <a:p>
            <a:endParaRPr kumimoji="0" lang="ru-RU" sz="2000" dirty="0">
              <a:solidFill>
                <a:schemeClr val="tx1"/>
              </a:solidFill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</a:t>
            </a:r>
            <a:r>
              <a:rPr kumimoji="0" lang="ru-RU" sz="2000" i="1" u="sng" dirty="0">
                <a:solidFill>
                  <a:schemeClr val="tx1"/>
                </a:solidFill>
                <a:cs typeface="Tahoma" pitchFamily="34" charset="0"/>
              </a:rPr>
              <a:t>Правило Видроу-Хоффа: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</a:t>
            </a:r>
          </a:p>
          <a:p>
            <a:endParaRPr kumimoji="0"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563939" y="2977855"/>
          <a:ext cx="2536825" cy="457200"/>
        </p:xfrm>
        <a:graphic>
          <a:graphicData uri="http://schemas.openxmlformats.org/presentationml/2006/ole">
            <p:oleObj spid="_x0000_s25602" name="Equation" r:id="rId3" imgW="1269720" imgH="22860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3563939" y="3482680"/>
          <a:ext cx="2511425" cy="457200"/>
        </p:xfrm>
        <a:graphic>
          <a:graphicData uri="http://schemas.openxmlformats.org/presentationml/2006/ole">
            <p:oleObj spid="_x0000_s25603" name="Equation" r:id="rId4" imgW="1257120" imgH="22860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3779839" y="4104980"/>
          <a:ext cx="2765425" cy="457200"/>
        </p:xfrm>
        <a:graphic>
          <a:graphicData uri="http://schemas.openxmlformats.org/presentationml/2006/ole">
            <p:oleObj spid="_x0000_s25604" name="Equation" r:id="rId5" imgW="1384200" imgH="228600" progId="Equation.3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810001" y="4562180"/>
          <a:ext cx="2001838" cy="457200"/>
        </p:xfrm>
        <a:graphic>
          <a:graphicData uri="http://schemas.openxmlformats.org/presentationml/2006/ole">
            <p:oleObj spid="_x0000_s25605" name="Equation" r:id="rId6" imgW="1002960" imgH="228600" progId="Equation.3">
              <p:embed/>
            </p:oleObj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68301" y="1133426"/>
            <a:ext cx="2459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Бинарный нейрон</a:t>
            </a:r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3203848" y="771550"/>
          <a:ext cx="2058988" cy="1016000"/>
        </p:xfrm>
        <a:graphic>
          <a:graphicData uri="http://schemas.openxmlformats.org/presentationml/2006/ole">
            <p:oleObj spid="_x0000_s25606" name="Equation" r:id="rId7" imgW="1028520" imgH="507960" progId="Equation.3">
              <p:embed/>
            </p:oleObj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5724525" y="843558"/>
          <a:ext cx="2513013" cy="914400"/>
        </p:xfrm>
        <a:graphic>
          <a:graphicData uri="http://schemas.openxmlformats.org/presentationml/2006/ole">
            <p:oleObj spid="_x0000_s25607" name="Equation" r:id="rId8" imgW="1257120" imgH="457200" progId="Equation.3">
              <p:embed/>
            </p:oleObj>
          </a:graphicData>
        </a:graphic>
      </p:graphicFrame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68301" y="1779662"/>
            <a:ext cx="3420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Обучающая выборка: (</a:t>
            </a:r>
            <a:r>
              <a:rPr lang="en-US" sz="2000" i="1" dirty="0" err="1">
                <a:cs typeface="Tahoma" pitchFamily="34" charset="0"/>
              </a:rPr>
              <a:t>x</a:t>
            </a:r>
            <a:r>
              <a:rPr lang="en-US" sz="2000" i="1" baseline="-25000" dirty="0" err="1">
                <a:cs typeface="Tahoma" pitchFamily="34" charset="0"/>
              </a:rPr>
              <a:t>i</a:t>
            </a:r>
            <a:r>
              <a:rPr lang="en-US" sz="2000" i="1" dirty="0" err="1">
                <a:cs typeface="Tahoma" pitchFamily="34" charset="0"/>
              </a:rPr>
              <a:t>,d</a:t>
            </a:r>
            <a:r>
              <a:rPr lang="en-US" sz="2000" i="1" baseline="-25000" dirty="0" err="1">
                <a:cs typeface="Tahoma" pitchFamily="34" charset="0"/>
              </a:rPr>
              <a:t>i</a:t>
            </a:r>
            <a:r>
              <a:rPr lang="en-US" sz="2000" dirty="0">
                <a:cs typeface="Tahoma" pitchFamily="34" charset="0"/>
              </a:rPr>
              <a:t>)</a:t>
            </a:r>
            <a:endParaRPr lang="ru-RU" sz="2000" dirty="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Обучение </a:t>
            </a:r>
            <a:r>
              <a:rPr lang="ru-RU" dirty="0" err="1" smtClean="0">
                <a:cs typeface="Tahoma" pitchFamily="34" charset="0"/>
              </a:rPr>
              <a:t>сигмоидального</a:t>
            </a:r>
            <a:r>
              <a:rPr lang="ru-RU" dirty="0" smtClean="0">
                <a:cs typeface="Tahoma" pitchFamily="34" charset="0"/>
              </a:rPr>
              <a:t> нейрона (1)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12" name="Picture 14" descr="http://dacrook.com/wp-content/uploads/2016/05/decreasing-slop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2715766"/>
            <a:ext cx="47879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2400" y="973633"/>
            <a:ext cx="883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Функция активации:</a:t>
            </a:r>
          </a:p>
          <a:p>
            <a:endParaRPr kumimoji="0" lang="ru-RU" sz="2000" dirty="0">
              <a:solidFill>
                <a:schemeClr val="tx1"/>
              </a:solidFill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Принцип обучения - минимизация целевой функции: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           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d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- желаемый выход</a:t>
            </a:r>
          </a:p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               </a:t>
            </a:r>
            <a:r>
              <a:rPr kumimoji="0" lang="ru-RU" sz="2000" i="1" dirty="0">
                <a:solidFill>
                  <a:schemeClr val="tx1"/>
                </a:solidFill>
                <a:cs typeface="Tahoma" pitchFamily="34" charset="0"/>
              </a:rPr>
              <a:t>y - 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реальный выход</a:t>
            </a:r>
          </a:p>
          <a:p>
            <a:r>
              <a:rPr kumimoji="0" lang="ru-RU" sz="2000" dirty="0" smtClean="0">
                <a:solidFill>
                  <a:schemeClr val="tx1"/>
                </a:solidFill>
                <a:cs typeface="Tahoma" pitchFamily="34" charset="0"/>
              </a:rPr>
              <a:t>Метод 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обучения - градиентный спуск.  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971800" y="797446"/>
          <a:ext cx="2030413" cy="838200"/>
        </p:xfrm>
        <a:graphic>
          <a:graphicData uri="http://schemas.openxmlformats.org/presentationml/2006/ole">
            <p:oleObj spid="_x0000_s26626" name="Equation" r:id="rId4" imgW="1015920" imgH="419040" progId="Equation.3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6300192" y="1486669"/>
          <a:ext cx="1852612" cy="581025"/>
        </p:xfrm>
        <a:graphic>
          <a:graphicData uri="http://schemas.openxmlformats.org/presentationml/2006/ole">
            <p:oleObj spid="_x0000_s26627" name="Equation" r:id="rId5" imgW="927000" imgH="291960" progId="Equation.3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5943600" y="1843782"/>
          <a:ext cx="2820988" cy="1016000"/>
        </p:xfrm>
        <a:graphic>
          <a:graphicData uri="http://schemas.openxmlformats.org/presentationml/2006/ole">
            <p:oleObj spid="_x0000_s26628" name="Equation" r:id="rId6" imgW="1409400" imgH="507960" progId="Equation.3">
              <p:embed/>
            </p:oleObj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611188" y="2715766"/>
          <a:ext cx="2868612" cy="860425"/>
        </p:xfrm>
        <a:graphic>
          <a:graphicData uri="http://schemas.openxmlformats.org/presentationml/2006/ole">
            <p:oleObj spid="_x0000_s26629" name="Equation" r:id="rId7" imgW="1434960" imgH="431640" progId="Equation.3">
              <p:embed/>
            </p:oleObj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2411760" y="3608685"/>
          <a:ext cx="1395412" cy="403225"/>
        </p:xfrm>
        <a:graphic>
          <a:graphicData uri="http://schemas.openxmlformats.org/presentationml/2006/ole">
            <p:oleObj spid="_x0000_s26630" name="Equation" r:id="rId8" imgW="698400" imgH="203040" progId="Equation.3">
              <p:embed/>
            </p:oleObj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611560" y="3435846"/>
          <a:ext cx="1497012" cy="784225"/>
        </p:xfrm>
        <a:graphic>
          <a:graphicData uri="http://schemas.openxmlformats.org/presentationml/2006/ole">
            <p:oleObj spid="_x0000_s26631" name="Equation" r:id="rId9" imgW="749160" imgH="393480" progId="Equation.3">
              <p:embed/>
            </p:oleObj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468313" y="4155926"/>
          <a:ext cx="4668837" cy="457200"/>
        </p:xfrm>
        <a:graphic>
          <a:graphicData uri="http://schemas.openxmlformats.org/presentationml/2006/ole">
            <p:oleObj spid="_x0000_s26632" name="Equation" r:id="rId10" imgW="2336760" imgH="228600" progId="Equation.3">
              <p:embed/>
            </p:oleObj>
          </a:graphicData>
        </a:graphic>
      </p:graphicFrame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20575" y="4587974"/>
            <a:ext cx="8443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  <a:sym typeface="Symbol" pitchFamily="18" charset="2"/>
              </a:rPr>
              <a:t>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- коэффициент обучения, выбирается из интервала (0,1).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Обучение сигмоидального нейрона (2)</a:t>
            </a:r>
            <a:endParaRPr lang="ru-RU" dirty="0"/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4533775" y="1203598"/>
          <a:ext cx="2894013" cy="1063625"/>
        </p:xfrm>
        <a:graphic>
          <a:graphicData uri="http://schemas.openxmlformats.org/presentationml/2006/ole">
            <p:oleObj spid="_x0000_s27650" name="Equation" r:id="rId3" imgW="1447560" imgH="533160" progId="Equation.3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4444875" y="2067694"/>
          <a:ext cx="3405188" cy="1041400"/>
        </p:xfrm>
        <a:graphic>
          <a:graphicData uri="http://schemas.openxmlformats.org/presentationml/2006/ole">
            <p:oleObj spid="_x0000_s27651" name="Equation" r:id="rId4" imgW="1701720" imgH="520560" progId="Equation.3">
              <p:embed/>
            </p:oleObj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6514975" y="3204393"/>
          <a:ext cx="1827213" cy="504825"/>
        </p:xfrm>
        <a:graphic>
          <a:graphicData uri="http://schemas.openxmlformats.org/presentationml/2006/ole">
            <p:oleObj spid="_x0000_s27652" name="Equation" r:id="rId5" imgW="914400" imgH="253800" progId="Equation.3">
              <p:embed/>
            </p:oleObj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4000375" y="3075806"/>
          <a:ext cx="1928813" cy="838200"/>
        </p:xfrm>
        <a:graphic>
          <a:graphicData uri="http://schemas.openxmlformats.org/presentationml/2006/ole">
            <p:oleObj spid="_x0000_s27653" name="Equation" r:id="rId6" imgW="965160" imgH="41904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4368675" y="4169593"/>
          <a:ext cx="3476625" cy="504825"/>
        </p:xfrm>
        <a:graphic>
          <a:graphicData uri="http://schemas.openxmlformats.org/presentationml/2006/ole">
            <p:oleObj spid="_x0000_s27654" name="Equation" r:id="rId7" imgW="1739880" imgH="253800" progId="Equation.3">
              <p:embed/>
            </p:oleObj>
          </a:graphicData>
        </a:graphic>
      </p:graphicFrame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097088" y="866353"/>
            <a:ext cx="586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Обучающая выборка: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S={(</a:t>
            </a:r>
            <a:r>
              <a:rPr kumimoji="0" lang="en-US" sz="2000" i="1" dirty="0" err="1">
                <a:solidFill>
                  <a:schemeClr val="tx1"/>
                </a:solidFill>
                <a:cs typeface="Tahoma" pitchFamily="34" charset="0"/>
              </a:rPr>
              <a:t>X</a:t>
            </a:r>
            <a:r>
              <a:rPr kumimoji="0" lang="en-US" sz="2000" i="1" baseline="30000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sz="2000" i="1" dirty="0" err="1">
                <a:solidFill>
                  <a:schemeClr val="tx1"/>
                </a:solidFill>
                <a:cs typeface="Tahoma" pitchFamily="34" charset="0"/>
              </a:rPr>
              <a:t>,d</a:t>
            </a:r>
            <a:r>
              <a:rPr kumimoji="0" lang="en-US" sz="2000" i="1" baseline="30000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)|</a:t>
            </a:r>
            <a:r>
              <a:rPr kumimoji="0" lang="en-US" sz="2000" i="1" dirty="0" err="1">
                <a:solidFill>
                  <a:schemeClr val="tx1"/>
                </a:solidFill>
                <a:cs typeface="Tahoma" pitchFamily="34" charset="0"/>
              </a:rPr>
              <a:t>i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=1,2,…,N}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.</a:t>
            </a:r>
          </a:p>
        </p:txBody>
      </p:sp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4700" y="1203598"/>
            <a:ext cx="30194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33575" y="1976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Обучение сигмоидального нейрона (3)</a:t>
            </a:r>
            <a:endParaRPr lang="ru-RU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915566"/>
            <a:ext cx="88392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Особенности сигмоидальных функций</a:t>
            </a:r>
          </a:p>
          <a:p>
            <a:pPr lvl="1">
              <a:buFont typeface="Wingdings" pitchFamily="2" charset="2"/>
              <a:buChar char="§"/>
            </a:pP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сигмоида:</a:t>
            </a:r>
          </a:p>
          <a:p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гиперболический тангенс:  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004048" y="1203598"/>
          <a:ext cx="2664296" cy="686778"/>
        </p:xfrm>
        <a:graphic>
          <a:graphicData uri="http://schemas.openxmlformats.org/presentationml/2006/ole">
            <p:oleObj spid="_x0000_s28674" name="Equation" r:id="rId3" imgW="1968480" imgH="507960" progId="Equation.3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5004048" y="1923678"/>
          <a:ext cx="2426916" cy="701109"/>
        </p:xfrm>
        <a:graphic>
          <a:graphicData uri="http://schemas.openxmlformats.org/presentationml/2006/ole">
            <p:oleObj spid="_x0000_s28675" name="Equation" r:id="rId4" imgW="1358640" imgH="393480" progId="Equation.3">
              <p:embed/>
            </p:oleObj>
          </a:graphicData>
        </a:graphic>
      </p:graphicFrame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87498" y="2571750"/>
            <a:ext cx="56086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Проблема градиентного метода - достижение локального минимума.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763688" y="3867894"/>
          <a:ext cx="4059238" cy="457200"/>
        </p:xfrm>
        <a:graphic>
          <a:graphicData uri="http://schemas.openxmlformats.org/presentationml/2006/ole">
            <p:oleObj spid="_x0000_s28676" name="Equation" r:id="rId5" imgW="2031840" imgH="228600" progId="Equation.3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7325" y="3363838"/>
            <a:ext cx="8777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Модификация градиентного метода обучения:</a:t>
            </a: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2499742"/>
            <a:ext cx="2376487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33575" y="1976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Критерии окончания обучения Переобучение</a:t>
            </a:r>
            <a:endParaRPr lang="ru-RU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425" y="1216521"/>
            <a:ext cx="34575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5496" y="1264568"/>
            <a:ext cx="5472608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«Привыкание» к примерам из обучающей выборки</a:t>
            </a:r>
          </a:p>
          <a:p>
            <a:pPr>
              <a:spcBef>
                <a:spcPts val="3000"/>
              </a:spcBef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Использование подтверждающей выборки</a:t>
            </a:r>
          </a:p>
          <a:p>
            <a:pPr>
              <a:spcBef>
                <a:spcPts val="3000"/>
              </a:spcBef>
              <a:buFont typeface="Wingdings" pitchFamily="2" charset="2"/>
              <a:buChar char="q"/>
            </a:pPr>
            <a:r>
              <a:rPr lang="ru-RU" sz="2000" dirty="0">
                <a:cs typeface="Tahoma" pitchFamily="34" charset="0"/>
              </a:rPr>
              <a:t> Критерии окончания: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>
                <a:cs typeface="Tahoma" pitchFamily="34" charset="0"/>
              </a:rPr>
              <a:t> по количеству проведенных итераций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>
                <a:cs typeface="Tahoma" pitchFamily="34" charset="0"/>
              </a:rPr>
              <a:t> по ошибкам на обучающей и подтверждающей выборках</a:t>
            </a:r>
          </a:p>
        </p:txBody>
      </p:sp>
      <p:pic>
        <p:nvPicPr>
          <p:cNvPr id="18" name="Picture 11" descr="http://www.intuit.ru/department/database/datamining/11/11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6520" y="3434929"/>
            <a:ext cx="2827888" cy="17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Проблемы обучения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39738" y="1073151"/>
            <a:ext cx="81645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Выбор алгоритма обучения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скорость сходимости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качество сходимости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вычислительные ресурсы</a:t>
            </a:r>
          </a:p>
          <a:p>
            <a:pPr marL="457200" indent="-457200">
              <a:lnSpc>
                <a:spcPct val="50000"/>
              </a:lnSpc>
              <a:spcBef>
                <a:spcPts val="2400"/>
              </a:spcBef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Построение обучающей выборки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en-US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репрезентативность</a:t>
            </a:r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  <a:p>
            <a:pPr marL="432000" lvl="1">
              <a:buFont typeface="Wingdings" pitchFamily="2" charset="2"/>
              <a:buChar char="§"/>
            </a:pPr>
            <a:r>
              <a:rPr kumimoji="0" lang="en-US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размер</a:t>
            </a:r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2400"/>
              </a:spcBef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Начальная инициализация весов.</a:t>
            </a:r>
          </a:p>
          <a:p>
            <a:pPr marL="457200" indent="-457200">
              <a:spcBef>
                <a:spcPts val="2400"/>
              </a:spcBef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Определение момента окончания процесса обучения</a:t>
            </a:r>
          </a:p>
          <a:p>
            <a:pPr marL="432000" lvl="1">
              <a:buFont typeface="Wingdings" pitchFamily="2" charset="2"/>
              <a:buChar char="§"/>
            </a:pPr>
            <a:r>
              <a:rPr kumimoji="0" lang="en-US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smtClean="0">
                <a:solidFill>
                  <a:schemeClr val="tx1"/>
                </a:solidFill>
                <a:cs typeface="Tahoma" pitchFamily="34" charset="0"/>
              </a:rPr>
              <a:t>переобучение</a:t>
            </a:r>
            <a:endParaRPr kumimoji="0" lang="ru-RU" dirty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en-US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8313" y="1121296"/>
            <a:ext cx="7086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Какие вычисления производятся в искусственном </a:t>
            </a:r>
            <a:r>
              <a:rPr lang="ru-RU" smtClean="0"/>
              <a:t>нейроне?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 каком принципе основано обучение </a:t>
            </a:r>
            <a:r>
              <a:rPr lang="ru-RU" dirty="0" err="1" smtClean="0"/>
              <a:t>сигмоидального</a:t>
            </a:r>
            <a:r>
              <a:rPr lang="ru-RU" dirty="0" smtClean="0"/>
              <a:t> нейрона</a:t>
            </a:r>
            <a:r>
              <a:rPr lang="ru-RU" dirty="0" smtClean="0"/>
              <a:t>?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Что такое переобучение?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481A-6A1B-4E8C-A44F-5D265E8E24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686800" cy="857250"/>
          </a:xfrm>
        </p:spPr>
        <p:txBody>
          <a:bodyPr>
            <a:noAutofit/>
          </a:bodyPr>
          <a:lstStyle/>
          <a:p>
            <a:r>
              <a:rPr lang="ru-RU" dirty="0" smtClean="0">
                <a:cs typeface="Tahoma" pitchFamily="34" charset="0"/>
              </a:rPr>
              <a:t>Структура искусственного нейрона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95536" y="1219200"/>
          <a:ext cx="5184576" cy="2159303"/>
        </p:xfrm>
        <a:graphic>
          <a:graphicData uri="http://schemas.openxmlformats.org/presentationml/2006/ole">
            <p:oleObj spid="_x0000_s21505" name="Документ" r:id="rId3" imgW="3292560" imgH="1371600" progId="Word.Document.8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6084168" y="1347614"/>
          <a:ext cx="1446212" cy="1016000"/>
        </p:xfrm>
        <a:graphic>
          <a:graphicData uri="http://schemas.openxmlformats.org/presentationml/2006/ole">
            <p:oleObj spid="_x0000_s21506" name="Equation" r:id="rId4" imgW="723600" imgH="50796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156176" y="2499742"/>
          <a:ext cx="1025525" cy="330200"/>
        </p:xfrm>
        <a:graphic>
          <a:graphicData uri="http://schemas.openxmlformats.org/presentationml/2006/ole">
            <p:oleObj spid="_x0000_s21507" name="Equation" r:id="rId5" imgW="507960" imgH="16488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436096" y="2851894"/>
          <a:ext cx="2820988" cy="1016000"/>
        </p:xfrm>
        <a:graphic>
          <a:graphicData uri="http://schemas.openxmlformats.org/presentationml/2006/ole">
            <p:oleObj spid="_x0000_s21508" name="Equation" r:id="rId6" imgW="1409400" imgH="507960" progId="Equation.3">
              <p:embed/>
            </p:oleObj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411760" y="3723878"/>
            <a:ext cx="34613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>
                <a:cs typeface="Tahoma" pitchFamily="34" charset="0"/>
              </a:rPr>
              <a:t>f(u) - </a:t>
            </a:r>
            <a:r>
              <a:rPr lang="ru-RU" sz="2000" dirty="0">
                <a:cs typeface="Tahoma" pitchFamily="34" charset="0"/>
              </a:rPr>
              <a:t>активационная функция;</a:t>
            </a:r>
          </a:p>
          <a:p>
            <a:r>
              <a:rPr lang="en-US" sz="2000" i="1" dirty="0">
                <a:cs typeface="Tahoma" pitchFamily="34" charset="0"/>
              </a:rPr>
              <a:t>f(u) - </a:t>
            </a:r>
            <a:r>
              <a:rPr lang="ru-RU" sz="2000" dirty="0">
                <a:cs typeface="Tahoma" pitchFamily="34" charset="0"/>
              </a:rPr>
              <a:t>обычно нелинейная.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Бинарный нейрон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685800" y="990600"/>
          <a:ext cx="2079625" cy="912813"/>
        </p:xfrm>
        <a:graphic>
          <a:graphicData uri="http://schemas.openxmlformats.org/presentationml/2006/ole">
            <p:oleObj spid="_x0000_s1027" name="Equation" r:id="rId3" imgW="1041120" imgH="457200" progId="Equation.3">
              <p:embed/>
            </p:oleObj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95600" y="1143000"/>
            <a:ext cx="4215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- пороговая активационная функция.</a:t>
            </a:r>
            <a:endParaRPr lang="ru-RU" sz="2800" dirty="0">
              <a:cs typeface="Tahoma" pitchFamily="34" charset="0"/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755576" y="1995686"/>
          <a:ext cx="4824536" cy="2544248"/>
        </p:xfrm>
        <a:graphic>
          <a:graphicData uri="http://schemas.openxmlformats.org/presentationml/2006/ole">
            <p:oleObj spid="_x0000_s1028" name="Документ" r:id="rId4" imgW="3292560" imgH="1737360" progId="Word.Document.8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6084168" y="1851670"/>
          <a:ext cx="2058988" cy="1016000"/>
        </p:xfrm>
        <a:graphic>
          <a:graphicData uri="http://schemas.openxmlformats.org/presentationml/2006/ole">
            <p:oleObj spid="_x0000_s1029" name="Equation" r:id="rId5" imgW="1028520" imgH="50796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5940152" y="3003798"/>
          <a:ext cx="2513013" cy="914400"/>
        </p:xfrm>
        <a:graphic>
          <a:graphicData uri="http://schemas.openxmlformats.org/presentationml/2006/ole">
            <p:oleObj spid="_x0000_s1030" name="Equation" r:id="rId6" imgW="12571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Функции активации. </a:t>
            </a:r>
            <a:r>
              <a:rPr lang="ru-RU" dirty="0" err="1" smtClean="0">
                <a:cs typeface="Tahoma" pitchFamily="34" charset="0"/>
              </a:rPr>
              <a:t>Сигмоида</a:t>
            </a:r>
            <a:r>
              <a:rPr lang="ru-RU" dirty="0" smtClean="0">
                <a:cs typeface="Tahoma" pitchFamily="34" charset="0"/>
              </a:rPr>
              <a:t> (1)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4380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 err="1">
                <a:cs typeface="Tahoma" pitchFamily="34" charset="0"/>
              </a:rPr>
              <a:t>Сигмоидальная</a:t>
            </a:r>
            <a:r>
              <a:rPr lang="ru-RU" sz="2000" dirty="0">
                <a:cs typeface="Tahoma" pitchFamily="34" charset="0"/>
              </a:rPr>
              <a:t> (</a:t>
            </a:r>
            <a:r>
              <a:rPr lang="en-US" sz="2000" dirty="0">
                <a:cs typeface="Tahoma" pitchFamily="34" charset="0"/>
              </a:rPr>
              <a:t>S-</a:t>
            </a:r>
            <a:r>
              <a:rPr lang="ru-RU" sz="2000" dirty="0">
                <a:cs typeface="Tahoma" pitchFamily="34" charset="0"/>
              </a:rPr>
              <a:t>образная) функция:</a:t>
            </a:r>
            <a:endParaRPr lang="ru-RU" sz="2800" dirty="0">
              <a:cs typeface="Tahoma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716016" y="1013470"/>
          <a:ext cx="2030413" cy="838200"/>
        </p:xfrm>
        <a:graphic>
          <a:graphicData uri="http://schemas.openxmlformats.org/presentationml/2006/ole">
            <p:oleObj spid="_x0000_s20481" name="Equation" r:id="rId4" imgW="1015920" imgH="419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90936" y="2139702"/>
          <a:ext cx="4801344" cy="2593830"/>
        </p:xfrm>
        <a:graphic>
          <a:graphicData uri="http://schemas.openxmlformats.org/presentationml/2006/ole">
            <p:oleObj spid="_x0000_s20482" name="Лист" r:id="rId5" imgW="6120720" imgH="30830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Tahoma" pitchFamily="34" charset="0"/>
              </a:rPr>
              <a:t>Функции активации. </a:t>
            </a:r>
            <a:r>
              <a:rPr lang="ru-RU" dirty="0" err="1" smtClean="0">
                <a:cs typeface="Tahoma" pitchFamily="34" charset="0"/>
              </a:rPr>
              <a:t>Сигмоида</a:t>
            </a:r>
            <a:r>
              <a:rPr lang="ru-RU" dirty="0" smtClean="0">
                <a:cs typeface="Tahoma" pitchFamily="34" charset="0"/>
              </a:rPr>
              <a:t> (2)</a:t>
            </a:r>
            <a:r>
              <a:rPr kumimoji="0" lang="ru-RU" dirty="0" smtClean="0">
                <a:cs typeface="Tahoma" pitchFamily="34" charset="0"/>
              </a:rPr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066800"/>
            <a:ext cx="4550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Влияние параметра </a:t>
            </a:r>
            <a:r>
              <a:rPr lang="ru-RU" sz="2000" dirty="0">
                <a:cs typeface="Tahoma" pitchFamily="34" charset="0"/>
                <a:sym typeface="Symbol" pitchFamily="18" charset="2"/>
              </a:rPr>
              <a:t> </a:t>
            </a:r>
            <a:r>
              <a:rPr lang="ru-RU" sz="2000" dirty="0">
                <a:cs typeface="Tahoma" pitchFamily="34" charset="0"/>
              </a:rPr>
              <a:t>на форму кривой.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837928" y="1635646"/>
          <a:ext cx="5686400" cy="2497764"/>
        </p:xfrm>
        <a:graphic>
          <a:graphicData uri="http://schemas.openxmlformats.org/presentationml/2006/ole">
            <p:oleObj spid="_x0000_s19457" name="Лист" r:id="rId3" imgW="5824440" imgH="2802240" progId="Excel.Sheet.8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371600" y="4159556"/>
          <a:ext cx="971550" cy="406400"/>
        </p:xfrm>
        <a:graphic>
          <a:graphicData uri="http://schemas.openxmlformats.org/presentationml/2006/ole">
            <p:oleObj spid="_x0000_s19458" name="Equation" r:id="rId4" imgW="482400" imgH="203040" progId="Equation.3">
              <p:embed/>
            </p:oleObj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362200" y="4155926"/>
            <a:ext cx="5939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сигмоидальная функция превращается в пороговую.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62000" y="4155926"/>
            <a:ext cx="6735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При</a:t>
            </a:r>
            <a:r>
              <a:rPr lang="ru-RU" sz="20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5979"/>
            <a:ext cx="8964488" cy="857250"/>
          </a:xfrm>
        </p:spPr>
        <p:txBody>
          <a:bodyPr>
            <a:noAutofit/>
          </a:bodyPr>
          <a:lstStyle/>
          <a:p>
            <a:r>
              <a:rPr lang="ru-RU" sz="4000" dirty="0" smtClean="0">
                <a:cs typeface="Tahoma" pitchFamily="34" charset="0"/>
              </a:rPr>
              <a:t>Функции активации. </a:t>
            </a:r>
            <a:br>
              <a:rPr lang="ru-RU" sz="4000" dirty="0" smtClean="0">
                <a:cs typeface="Tahoma" pitchFamily="34" charset="0"/>
              </a:rPr>
            </a:br>
            <a:r>
              <a:rPr lang="ru-RU" sz="4000" dirty="0" smtClean="0">
                <a:cs typeface="Tahoma" pitchFamily="34" charset="0"/>
              </a:rPr>
              <a:t>Гиперболический тангенс</a:t>
            </a:r>
            <a:endParaRPr lang="ru-RU" sz="4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79388" y="1421457"/>
            <a:ext cx="40501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cs typeface="Tahoma" pitchFamily="34" charset="0"/>
              </a:rPr>
              <a:t>Функция гиперболический тангенс:</a:t>
            </a:r>
            <a:endParaRPr lang="ru-RU" sz="2800" dirty="0">
              <a:cs typeface="Tahom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427984" y="1127894"/>
          <a:ext cx="3505200" cy="939800"/>
        </p:xfrm>
        <a:graphic>
          <a:graphicData uri="http://schemas.openxmlformats.org/presentationml/2006/ole">
            <p:oleObj spid="_x0000_s18433" name="Equation" r:id="rId3" imgW="1752480" imgH="469800" progId="Equation.3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611560" y="2057401"/>
          <a:ext cx="4461941" cy="2778506"/>
        </p:xfrm>
        <a:graphic>
          <a:graphicData uri="http://schemas.openxmlformats.org/presentationml/2006/ole">
            <p:oleObj spid="_x0000_s18434" name="Лист" r:id="rId4" imgW="9211320" imgH="57258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Функции активации. </a:t>
            </a:r>
            <a:r>
              <a:rPr lang="en-US" dirty="0" err="1" smtClean="0">
                <a:cs typeface="Tahoma" pitchFamily="34" charset="0"/>
              </a:rPr>
              <a:t>ReLU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2288" y="1268413"/>
            <a:ext cx="31501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cs typeface="Tahoma" pitchFamily="34" charset="0"/>
              </a:rPr>
              <a:t>ReLU</a:t>
            </a:r>
            <a:r>
              <a:rPr lang="en-US" sz="2000" dirty="0">
                <a:cs typeface="Tahoma" pitchFamily="34" charset="0"/>
              </a:rPr>
              <a:t> – Rectified Linear Unit</a:t>
            </a:r>
            <a:r>
              <a:rPr lang="ru-RU" sz="2000" dirty="0">
                <a:cs typeface="Tahoma" pitchFamily="34" charset="0"/>
              </a:rPr>
              <a:t>:</a:t>
            </a:r>
            <a:endParaRPr lang="ru-RU" sz="2800" dirty="0">
              <a:cs typeface="Tahoma" pitchFamily="34" charset="0"/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971600" y="1779662"/>
          <a:ext cx="2133600" cy="406400"/>
        </p:xfrm>
        <a:graphic>
          <a:graphicData uri="http://schemas.openxmlformats.org/presentationml/2006/ole">
            <p:oleObj spid="_x0000_s2051" name="Формула" r:id="rId3" imgW="1066680" imgH="203040" progId="Equation.3">
              <p:embed/>
            </p:oleObj>
          </a:graphicData>
        </a:graphic>
      </p:graphicFrame>
      <p:pic>
        <p:nvPicPr>
          <p:cNvPr id="14" name="Picture 5" descr="http://cs231n.github.io/assets/nn1/relu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347614"/>
            <a:ext cx="5013325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Задача классификации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987574"/>
            <a:ext cx="883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Рассмотрим множества точек на плоскости: 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09600" y="1524000"/>
          <a:ext cx="3603625" cy="530225"/>
        </p:xfrm>
        <a:graphic>
          <a:graphicData uri="http://schemas.openxmlformats.org/presentationml/2006/ole">
            <p:oleObj spid="_x0000_s22530" name="Equation" r:id="rId3" imgW="1803240" imgH="2664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609600" y="2133600"/>
          <a:ext cx="3883025" cy="581025"/>
        </p:xfrm>
        <a:graphic>
          <a:graphicData uri="http://schemas.openxmlformats.org/presentationml/2006/ole">
            <p:oleObj spid="_x0000_s22531" name="Equation" r:id="rId4" imgW="1942920" imgH="291960" progId="Equation.3">
              <p:embed/>
            </p:oleObj>
          </a:graphicData>
        </a:graphic>
      </p:graphicFrame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543050"/>
            <a:ext cx="3170238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50925" y="110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4800" y="4225925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Можно ли построить НС, классифицирующую точки из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S</a:t>
            </a:r>
            <a:r>
              <a:rPr kumimoji="0" lang="en-US" sz="2000" i="1" baseline="-25000" dirty="0">
                <a:solidFill>
                  <a:schemeClr val="tx1"/>
                </a:solidFill>
                <a:cs typeface="Tahoma" pitchFamily="34" charset="0"/>
              </a:rPr>
              <a:t>1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и </a:t>
            </a:r>
            <a:r>
              <a:rPr kumimoji="0" lang="en-US" sz="2000" i="1" dirty="0">
                <a:solidFill>
                  <a:schemeClr val="tx1"/>
                </a:solidFill>
                <a:cs typeface="Tahoma" pitchFamily="34" charset="0"/>
              </a:rPr>
              <a:t>S</a:t>
            </a:r>
            <a:r>
              <a:rPr kumimoji="0" lang="en-US" sz="2000" i="1" baseline="-25000" dirty="0">
                <a:solidFill>
                  <a:schemeClr val="tx1"/>
                </a:solidFill>
                <a:cs typeface="Tahoma" pitchFamily="34" charset="0"/>
              </a:rPr>
              <a:t>2</a:t>
            </a: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Tahoma" pitchFamily="34" charset="0"/>
              </a:rPr>
              <a:t>Однослойный персептрон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50925" y="699542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075780"/>
            <a:ext cx="36639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388643" y="2283718"/>
          <a:ext cx="2487613" cy="454025"/>
        </p:xfrm>
        <a:graphic>
          <a:graphicData uri="http://schemas.openxmlformats.org/presentationml/2006/ole">
            <p:oleObj spid="_x0000_s23554" name="Equation" r:id="rId4" imgW="1244520" imgH="2286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435251" y="2665462"/>
          <a:ext cx="2513013" cy="914400"/>
        </p:xfrm>
        <a:graphic>
          <a:graphicData uri="http://schemas.openxmlformats.org/presentationml/2006/ole">
            <p:oleObj spid="_x0000_s23555" name="Equation" r:id="rId5" imgW="1257120" imgH="457200" progId="Equation.3">
              <p:embed/>
            </p:oleObj>
          </a:graphicData>
        </a:graphic>
      </p:graphicFrame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251520" y="3562407"/>
            <a:ext cx="8892480" cy="725489"/>
            <a:chOff x="192" y="2411"/>
            <a:chExt cx="5424" cy="457"/>
          </a:xfrm>
        </p:grpSpPr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92" y="2422"/>
              <a:ext cx="542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ru-RU" sz="2000" dirty="0">
                  <a:solidFill>
                    <a:schemeClr val="tx1"/>
                  </a:solidFill>
                  <a:cs typeface="Tahoma" pitchFamily="34" charset="0"/>
                </a:rPr>
                <a:t>Знак </a:t>
              </a:r>
              <a:r>
                <a:rPr kumimoji="0" lang="ru-RU" sz="2000" dirty="0" smtClean="0">
                  <a:solidFill>
                    <a:schemeClr val="tx1"/>
                  </a:solidFill>
                  <a:cs typeface="Tahoma" pitchFamily="34" charset="0"/>
                </a:rPr>
                <a:t>выражения                                  </a:t>
              </a:r>
              <a:r>
                <a:rPr kumimoji="0" lang="en-US" sz="2000" dirty="0" smtClean="0">
                  <a:solidFill>
                    <a:schemeClr val="tx1"/>
                  </a:solidFill>
                  <a:cs typeface="Tahoma" pitchFamily="34" charset="0"/>
                </a:rPr>
                <a:t>              </a:t>
              </a:r>
              <a:r>
                <a:rPr kumimoji="0" lang="ru-RU" sz="2000" dirty="0" smtClean="0">
                  <a:solidFill>
                    <a:schemeClr val="tx1"/>
                  </a:solidFill>
                  <a:cs typeface="Tahoma" pitchFamily="34" charset="0"/>
                </a:rPr>
                <a:t>определяет </a:t>
              </a:r>
              <a:r>
                <a:rPr kumimoji="0" lang="ru-RU" sz="2000" dirty="0">
                  <a:solidFill>
                    <a:schemeClr val="tx1"/>
                  </a:solidFill>
                  <a:cs typeface="Tahoma" pitchFamily="34" charset="0"/>
                </a:rPr>
                <a:t>класс, к которому будет отнесена точка (</a:t>
              </a:r>
              <a:r>
                <a:rPr kumimoji="0" lang="en-US" sz="2000" i="1" dirty="0">
                  <a:solidFill>
                    <a:schemeClr val="tx1"/>
                  </a:solidFill>
                  <a:cs typeface="Tahoma" pitchFamily="34" charset="0"/>
                </a:rPr>
                <a:t>x</a:t>
              </a:r>
              <a:r>
                <a:rPr kumimoji="0" lang="en-US" sz="2000" i="1" baseline="-25000" dirty="0">
                  <a:solidFill>
                    <a:schemeClr val="tx1"/>
                  </a:solidFill>
                  <a:cs typeface="Tahoma" pitchFamily="34" charset="0"/>
                </a:rPr>
                <a:t>1</a:t>
              </a:r>
              <a:r>
                <a:rPr kumimoji="0" lang="en-US" sz="2000" i="1" dirty="0">
                  <a:solidFill>
                    <a:schemeClr val="tx1"/>
                  </a:solidFill>
                  <a:cs typeface="Tahoma" pitchFamily="34" charset="0"/>
                </a:rPr>
                <a:t>,x</a:t>
              </a:r>
              <a:r>
                <a:rPr kumimoji="0" lang="en-US" sz="2000" i="1" baseline="-25000" dirty="0">
                  <a:solidFill>
                    <a:schemeClr val="tx1"/>
                  </a:solidFill>
                  <a:cs typeface="Tahoma" pitchFamily="34" charset="0"/>
                </a:rPr>
                <a:t>2</a:t>
              </a:r>
              <a:r>
                <a:rPr kumimoji="0" lang="ru-RU" sz="2000" dirty="0">
                  <a:solidFill>
                    <a:schemeClr val="tx1"/>
                  </a:solidFill>
                  <a:cs typeface="Tahoma" pitchFamily="34" charset="0"/>
                </a:rPr>
                <a:t>)</a:t>
              </a:r>
            </a:p>
          </p:txBody>
        </p:sp>
        <p:graphicFrame>
          <p:nvGraphicFramePr>
            <p:cNvPr id="12" name="Object 10"/>
            <p:cNvGraphicFramePr>
              <a:graphicFrameLocks noChangeAspect="1"/>
            </p:cNvGraphicFramePr>
            <p:nvPr/>
          </p:nvGraphicFramePr>
          <p:xfrm>
            <a:off x="1437" y="2411"/>
            <a:ext cx="1566" cy="286"/>
          </p:xfrm>
          <a:graphic>
            <a:graphicData uri="http://schemas.openxmlformats.org/presentationml/2006/ole">
              <p:oleObj spid="_x0000_s23556" name="Equation" r:id="rId6" imgW="1244520" imgH="228600" progId="Equation.3">
                <p:embed/>
              </p:oleObj>
            </a:graphicData>
          </a:graphic>
        </p:graphicFrame>
      </p:grp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067175" y="997993"/>
            <a:ext cx="48974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kumimoji="0" lang="ru-RU" sz="2000" dirty="0">
                <a:solidFill>
                  <a:schemeClr val="tx1"/>
                </a:solidFill>
                <a:cs typeface="Tahoma" pitchFamily="34" charset="0"/>
              </a:rPr>
              <a:t> Персептрон </a:t>
            </a:r>
            <a:endParaRPr kumimoji="0" lang="ru-RU" sz="2800" dirty="0">
              <a:solidFill>
                <a:schemeClr val="tx1"/>
              </a:solidFill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kumimoji="0" lang="ru-RU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модель МакКаллока-Питса</a:t>
            </a:r>
          </a:p>
          <a:p>
            <a:pPr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1 слой</a:t>
            </a:r>
          </a:p>
          <a:p>
            <a:pPr lvl="1">
              <a:buFont typeface="Wingdings" pitchFamily="2" charset="2"/>
              <a:buChar char="§"/>
            </a:pPr>
            <a:r>
              <a:rPr kumimoji="0" lang="ru-RU" dirty="0">
                <a:solidFill>
                  <a:schemeClr val="tx1"/>
                </a:solidFill>
                <a:cs typeface="Tahoma" pitchFamily="34" charset="0"/>
              </a:rPr>
              <a:t> алгоритм обучения.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453</Words>
  <Application>Microsoft Office PowerPoint</Application>
  <PresentationFormat>Экран (16:9)</PresentationFormat>
  <Paragraphs>113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Тема Office</vt:lpstr>
      <vt:lpstr>Документ</vt:lpstr>
      <vt:lpstr>Equation</vt:lpstr>
      <vt:lpstr>Лист</vt:lpstr>
      <vt:lpstr>Формула</vt:lpstr>
      <vt:lpstr>Нейронные сети и их практическое применение.  Лекция 2. Однослойные сети.</vt:lpstr>
      <vt:lpstr>Структура искусственного нейрона</vt:lpstr>
      <vt:lpstr>Бинарный нейрон</vt:lpstr>
      <vt:lpstr>Функции активации. Сигмоида (1)</vt:lpstr>
      <vt:lpstr>Функции активации. Сигмоида (2) </vt:lpstr>
      <vt:lpstr>Функции активации.  Гиперболический тангенс</vt:lpstr>
      <vt:lpstr>Функции активации. ReLU</vt:lpstr>
      <vt:lpstr>Задача классификации</vt:lpstr>
      <vt:lpstr>Однослойный персептрон</vt:lpstr>
      <vt:lpstr>Линейная разделимость</vt:lpstr>
      <vt:lpstr>Обучение НС</vt:lpstr>
      <vt:lpstr>Обучение бинарного нейрона</vt:lpstr>
      <vt:lpstr>Обучение сигмоидального нейрона (1)</vt:lpstr>
      <vt:lpstr>Обучение сигмоидального нейрона (2)</vt:lpstr>
      <vt:lpstr>Обучение сигмоидального нейрона (3)</vt:lpstr>
      <vt:lpstr>Критерии окончания обучения Переобучение</vt:lpstr>
      <vt:lpstr>Проблемы обучения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38</cp:revision>
  <dcterms:created xsi:type="dcterms:W3CDTF">2019-10-07T19:23:40Z</dcterms:created>
  <dcterms:modified xsi:type="dcterms:W3CDTF">2023-10-14T07:20:59Z</dcterms:modified>
</cp:coreProperties>
</file>