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66" r:id="rId12"/>
    <p:sldId id="267" r:id="rId13"/>
    <p:sldId id="268" r:id="rId14"/>
    <p:sldId id="269" r:id="rId15"/>
    <p:sldId id="272" r:id="rId16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imeo.com/17149363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46698"/>
            <a:ext cx="6400800" cy="10252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Дмитрий Буряк</a:t>
            </a:r>
          </a:p>
          <a:p>
            <a:pPr>
              <a:lnSpc>
                <a:spcPct val="80000"/>
              </a:lnSpc>
            </a:pPr>
            <a:r>
              <a:rPr lang="ru-RU" sz="2000" dirty="0" err="1"/>
              <a:t>к</a:t>
            </a:r>
            <a:r>
              <a:rPr lang="ru-RU" sz="2000" dirty="0" err="1" smtClean="0"/>
              <a:t>.ф.-м.н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dyb04@yandex.ru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5800" y="71496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7. Сеть </a:t>
            </a:r>
            <a:r>
              <a:rPr lang="ru-RU" sz="3100" dirty="0" err="1" smtClean="0"/>
              <a:t>Кохонена</a:t>
            </a:r>
            <a:r>
              <a:rPr lang="en-US" sz="31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Аппроксимация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63638"/>
            <a:ext cx="776367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4083918"/>
            <a:ext cx="4403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Пример: </a:t>
            </a:r>
            <a:r>
              <a:rPr lang="en-US" sz="2000" dirty="0" smtClean="0">
                <a:ea typeface="Tahoma" pitchFamily="34" charset="0"/>
                <a:cs typeface="Tahoma" pitchFamily="34" charset="0"/>
                <a:hlinkClick r:id="rId4"/>
              </a:rPr>
              <a:t>https://vimeo.com/171493634</a:t>
            </a: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endParaRPr lang="ru-RU" sz="2000" dirty="0" smtClean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Визуализация многомерной информации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9" name="Picture 3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9582"/>
            <a:ext cx="1314872" cy="130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90800" y="1094422"/>
            <a:ext cx="6324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Двумерная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топографическая карта набора трехмерных данных.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Каждая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точка в трехмерном пространстве попадает в свою ячейку сетки имеющую координату ближайшего к ней нейрона из двумерной карты. </a:t>
            </a:r>
          </a:p>
        </p:txBody>
      </p:sp>
      <p:pic>
        <p:nvPicPr>
          <p:cNvPr id="14" name="Picture 5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427734"/>
            <a:ext cx="1184852" cy="104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27312" y="2636207"/>
            <a:ext cx="6553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ea typeface="Tahoma" pitchFamily="34" charset="0"/>
                <a:cs typeface="Tahoma" pitchFamily="34" charset="0"/>
              </a:rPr>
              <a:t>Свойство </a:t>
            </a:r>
            <a:r>
              <a:rPr lang="ru-RU" sz="2000" b="1" dirty="0">
                <a:ea typeface="Tahoma" pitchFamily="34" charset="0"/>
                <a:cs typeface="Tahoma" pitchFamily="34" charset="0"/>
              </a:rPr>
              <a:t>локальной близости: близкие на карте области близки в исходном пространстве. Наоборот в общем случае не верно. </a:t>
            </a:r>
          </a:p>
        </p:txBody>
      </p:sp>
      <p:pic>
        <p:nvPicPr>
          <p:cNvPr id="16" name="Picture 7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436416"/>
            <a:ext cx="1629163" cy="170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627784" y="3651870"/>
            <a:ext cx="632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Раскраска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i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-</a:t>
            </a:r>
            <a:r>
              <a:rPr lang="ru-RU" sz="2000" i="1" dirty="0" err="1">
                <a:ea typeface="Tahoma" pitchFamily="34" charset="0"/>
                <a:cs typeface="Tahoma" pitchFamily="34" charset="0"/>
              </a:rPr>
              <a:t>му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признаку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Карты всех признаков образуют топографический атлас.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сортов вин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2400" y="1476529"/>
            <a:ext cx="47796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Исходные данные.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177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наименований вин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13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параметров (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алкоголь,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яблочная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кислота, магний и т.п.).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Задача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Выделить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кластеры </a:t>
            </a:r>
          </a:p>
        </p:txBody>
      </p:sp>
      <p:pic>
        <p:nvPicPr>
          <p:cNvPr id="21" name="Picture 5" descr="File:Plot wine da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27435"/>
            <a:ext cx="4207123" cy="351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экономических показателей стран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1260505"/>
            <a:ext cx="3771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Исходные данные.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200+ стран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Каждая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страна описывается 39 индикаторами (здоровье, уровень образования и т.п.)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Задача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Выделить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кластеры. </a:t>
            </a:r>
          </a:p>
        </p:txBody>
      </p:sp>
      <p:pic>
        <p:nvPicPr>
          <p:cNvPr id="7" name="Picture 5" descr="poverty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7986" y="1275606"/>
            <a:ext cx="526601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724128" y="4371950"/>
            <a:ext cx="1985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i="1"/>
              <a:t>Уровень бедности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43608" y="1131590"/>
            <a:ext cx="6858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Достоинства:</a:t>
            </a: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1. Быстрое обучение;</a:t>
            </a: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2. Устойчивость к помехам.</a:t>
            </a:r>
          </a:p>
          <a:p>
            <a:pPr>
              <a:lnSpc>
                <a:spcPct val="130000"/>
              </a:lnSpc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Недостатки:</a:t>
            </a:r>
          </a:p>
          <a:p>
            <a:pPr>
              <a:lnSpc>
                <a:spcPct val="130000"/>
              </a:lnSpc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Решение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задач кластеризации только при известном числе кластеров.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Какая архитектура у сети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?</a:t>
            </a:r>
            <a:endParaRPr kumimoji="0" lang="ru-RU" sz="20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Основной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принцип обучения сети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Какую базовую задачу решает сеть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?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Сеть с самоорганизацией на основе конкуренции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38349"/>
            <a:ext cx="4002088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5652120" y="1131590"/>
          <a:ext cx="3085406" cy="528512"/>
        </p:xfrm>
        <a:graphic>
          <a:graphicData uri="http://schemas.openxmlformats.org/presentationml/2006/ole">
            <p:oleObj spid="_x0000_s39937" name="Equation" r:id="rId4" imgW="1688760" imgH="29196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652120" y="1707654"/>
          <a:ext cx="2952626" cy="585792"/>
        </p:xfrm>
        <a:graphic>
          <a:graphicData uri="http://schemas.openxmlformats.org/presentationml/2006/ole">
            <p:oleObj spid="_x0000_s39938" name="Equation" r:id="rId5" imgW="1587240" imgH="31716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423047" y="2355727"/>
          <a:ext cx="4149776" cy="432048"/>
        </p:xfrm>
        <a:graphic>
          <a:graphicData uri="http://schemas.openxmlformats.org/presentationml/2006/ole">
            <p:oleObj spid="_x0000_s39939" name="Equation" r:id="rId6" imgW="2184120" imgH="228600" progId="Equation.3">
              <p:embed/>
            </p:oleObj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987824" y="3509595"/>
            <a:ext cx="6156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Адаптируются только веса, лежащие в некоторой окрестности нейрона-победителя.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22104" y="2859782"/>
            <a:ext cx="548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Модификация весов по правилу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Меры расстояния между векторами</a:t>
            </a:r>
            <a:endParaRPr lang="ru-RU" sz="40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667000" y="1066800"/>
          <a:ext cx="4511675" cy="957263"/>
        </p:xfrm>
        <a:graphic>
          <a:graphicData uri="http://schemas.openxmlformats.org/presentationml/2006/ole">
            <p:oleObj spid="_x0000_s38913" name="Equation" r:id="rId3" imgW="2260440" imgH="4824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евклидова мера: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81000" y="2209800"/>
            <a:ext cx="7104063" cy="503238"/>
            <a:chOff x="240" y="1440"/>
            <a:chExt cx="4475" cy="317"/>
          </a:xfrm>
        </p:grpSpPr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2352" y="1440"/>
            <a:ext cx="2363" cy="317"/>
          </p:xfrm>
          <a:graphic>
            <a:graphicData uri="http://schemas.openxmlformats.org/presentationml/2006/ole">
              <p:oleObj spid="_x0000_s38914" name="Equation" r:id="rId4" imgW="1879560" imgH="253800" progId="Equation.3">
                <p:embed/>
              </p:oleObj>
            </a:graphicData>
          </a:graphic>
        </p:graphicFrame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40" y="1440"/>
              <a:ext cx="2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dirty="0" smtClean="0">
                  <a:ea typeface="Tahoma" pitchFamily="34" charset="0"/>
                  <a:cs typeface="Tahoma" pitchFamily="34" charset="0"/>
                </a:rPr>
                <a:t>скалярное  </a:t>
              </a:r>
              <a:r>
                <a:rPr lang="ru-RU" sz="2000" dirty="0">
                  <a:ea typeface="Tahoma" pitchFamily="34" charset="0"/>
                  <a:cs typeface="Tahoma" pitchFamily="34" charset="0"/>
                </a:rPr>
                <a:t>произведение:</a:t>
              </a:r>
            </a:p>
          </p:txBody>
        </p:sp>
      </p:grp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10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Манхэттен:</a:t>
            </a: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051720" y="3048000"/>
          <a:ext cx="3117850" cy="909638"/>
        </p:xfrm>
        <a:graphic>
          <a:graphicData uri="http://schemas.openxmlformats.org/presentationml/2006/ole">
            <p:oleObj spid="_x0000_s38915" name="Equation" r:id="rId5" imgW="1562040" imgH="45720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995936" y="4114800"/>
          <a:ext cx="3143250" cy="681038"/>
        </p:xfrm>
        <a:graphic>
          <a:graphicData uri="http://schemas.openxmlformats.org/presentationml/2006/ole">
            <p:oleObj spid="_x0000_s38916" name="Equation" r:id="rId6" imgW="1574640" imgH="342720" progId="Equation.3">
              <p:embed/>
            </p:oleObj>
          </a:graphicData>
        </a:graphic>
      </p:graphicFrame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81000" y="41148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мера относительно нормы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L</a:t>
            </a:r>
            <a:r>
              <a:rPr lang="en-US" sz="2000" baseline="-25000" dirty="0">
                <a:ea typeface="Tahoma" pitchFamily="34" charset="0"/>
                <a:cs typeface="Tahoma" pitchFamily="34" charset="0"/>
                <a:sym typeface="Symbol" pitchFamily="18" charset="2"/>
              </a:rPr>
              <a:t>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059581"/>
            <a:ext cx="4536504" cy="377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Общий смысл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67544" y="1275606"/>
          <a:ext cx="2560637" cy="454025"/>
        </p:xfrm>
        <a:graphic>
          <a:graphicData uri="http://schemas.openxmlformats.org/presentationml/2006/ole">
            <p:oleObj spid="_x0000_s55298" name="Equation" r:id="rId5" imgW="1282680" imgH="228600" progId="Equation.3">
              <p:embed/>
            </p:oleObj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7544" y="1779662"/>
            <a:ext cx="38884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В результате обучения веса нейронов определяют центры кластеров, выделенных в обучающих данных.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После обучения кластер, к которому  будет отнесен входной вектор определяется вектором весов нейрона, до которого расстояние от входного вектора минимально.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7574"/>
            <a:ext cx="306228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a typeface="Tahoma" pitchFamily="34" charset="0"/>
                <a:cs typeface="Tahoma" pitchFamily="34" charset="0"/>
              </a:rPr>
              <a:t>Инициализация весов</a:t>
            </a:r>
            <a:endParaRPr lang="ru-RU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9872" y="1131590"/>
            <a:ext cx="55446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Инициализация случайным образом (с нормализацией).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Метод выпуклой комбинации: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3. Добавление шума к входным векторам. </a:t>
            </a: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081291" y="2222128"/>
          <a:ext cx="1239838" cy="628650"/>
        </p:xfrm>
        <a:graphic>
          <a:graphicData uri="http://schemas.openxmlformats.org/presentationml/2006/ole">
            <p:oleObj spid="_x0000_s56322" name="Equation" r:id="rId5" imgW="622080" imgH="31716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652120" y="2807196"/>
          <a:ext cx="1800225" cy="628650"/>
        </p:xfrm>
        <a:graphic>
          <a:graphicData uri="http://schemas.openxmlformats.org/presentationml/2006/ole">
            <p:oleObj spid="_x0000_s56323" name="Equation" r:id="rId6" imgW="90144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мертвых нейронов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7620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Начальная адаптация всех весов.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Учет активности нейрона («чувство справедливости»)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- контролирование частоты выигрыша каждого нейрона;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- вычисление потенциала нейронов: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</a:t>
            </a:r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модификация расстояния между входным вектором и вектором весов: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71600" y="2422022"/>
          <a:ext cx="3599309" cy="1015073"/>
        </p:xfrm>
        <a:graphic>
          <a:graphicData uri="http://schemas.openxmlformats.org/presentationml/2006/ole">
            <p:oleObj spid="_x0000_s57346" name="Equation" r:id="rId4" imgW="1981080" imgH="558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63688" y="3430134"/>
          <a:ext cx="1295847" cy="365752"/>
        </p:xfrm>
        <a:graphic>
          <a:graphicData uri="http://schemas.openxmlformats.org/presentationml/2006/ole">
            <p:oleObj spid="_x0000_s57347" name="Equation" r:id="rId5" imgW="761760" imgH="215640" progId="Equation.3">
              <p:embed/>
            </p:oleObj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2843808" y="4417560"/>
          <a:ext cx="2808164" cy="458446"/>
        </p:xfrm>
        <a:graphic>
          <a:graphicData uri="http://schemas.openxmlformats.org/presentationml/2006/ole">
            <p:oleObj spid="_x0000_s57348" name="Equation" r:id="rId6" imgW="1396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2537842"/>
            <a:ext cx="442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проигрыше потенциал нейрона растет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994506"/>
            <a:ext cx="437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выигрыше потенциал нейрона падает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Алгоритмы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359803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WTA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с учетом активности нейронов (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CWTA)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pPr marL="342900" indent="-342900">
              <a:buAutoNum type="arabicPeriod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WTM (Winner takes most)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а) классический алгоритм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функция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G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определяет прямоугольную окрестность;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соседство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гауссовского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типа: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        б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) алгоритм нейронного газа: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Сортировка векторов весов по расстояниям до входного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вектора;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                               , где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m(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i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) -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номер нейрона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i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в полученной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                                 перестановке по расстояниям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        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796136" y="1347615"/>
          <a:ext cx="2416621" cy="428490"/>
        </p:xfrm>
        <a:graphic>
          <a:graphicData uri="http://schemas.openxmlformats.org/presentationml/2006/ole">
            <p:oleObj spid="_x0000_s58370" name="Equation" r:id="rId4" imgW="1282680" imgH="22860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851920" y="1923678"/>
          <a:ext cx="3028826" cy="423799"/>
        </p:xfrm>
        <a:graphic>
          <a:graphicData uri="http://schemas.openxmlformats.org/presentationml/2006/ole">
            <p:oleObj spid="_x0000_s58371" name="Equation" r:id="rId5" imgW="1625400" imgH="22860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788024" y="2859782"/>
          <a:ext cx="1924777" cy="720080"/>
        </p:xfrm>
        <a:graphic>
          <a:graphicData uri="http://schemas.openxmlformats.org/presentationml/2006/ole">
            <p:oleObj spid="_x0000_s58372" name="Equation" r:id="rId6" imgW="1117440" imgH="41904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259632" y="4227934"/>
          <a:ext cx="1639193" cy="560351"/>
        </p:xfrm>
        <a:graphic>
          <a:graphicData uri="http://schemas.openxmlformats.org/presentationml/2006/ole">
            <p:oleObj spid="_x0000_s58373" name="Equation" r:id="rId7" imgW="965160" imgH="33012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563888" y="843558"/>
          <a:ext cx="1943026" cy="629256"/>
        </p:xfrm>
        <a:graphic>
          <a:graphicData uri="http://schemas.openxmlformats.org/presentationml/2006/ole">
            <p:oleObj spid="_x0000_s58374" name="Equation" r:id="rId8" imgW="1333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сети </a:t>
            </a:r>
            <a:r>
              <a:rPr lang="ru-RU" dirty="0" err="1" smtClean="0"/>
              <a:t>Кохонена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71600" y="1074266"/>
            <a:ext cx="6858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Компрессия данных.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Кадр разбивается на части (входные вектора).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Каждой части сопоставляется нейрон-победитель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Диагностирование неисправностей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</a:t>
            </a:r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3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Визуализация многомерной информации.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Цветное квантование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4754" name="Picture 2" descr="Image for po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03598"/>
            <a:ext cx="2880320" cy="1533770"/>
          </a:xfrm>
          <a:prstGeom prst="rect">
            <a:avLst/>
          </a:prstGeom>
          <a:noFill/>
        </p:spPr>
      </p:pic>
      <p:pic>
        <p:nvPicPr>
          <p:cNvPr id="74756" name="Picture 4" descr="Image for po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280" y="2931790"/>
            <a:ext cx="3758712" cy="1794785"/>
          </a:xfrm>
          <a:prstGeom prst="rect">
            <a:avLst/>
          </a:prstGeom>
          <a:noFill/>
        </p:spPr>
      </p:pic>
      <p:pic>
        <p:nvPicPr>
          <p:cNvPr id="74758" name="Picture 6" descr="Image for po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491630"/>
            <a:ext cx="2892946" cy="2849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485</Words>
  <Application>Microsoft Office PowerPoint</Application>
  <PresentationFormat>Экран (16:9)</PresentationFormat>
  <Paragraphs>122</Paragraphs>
  <Slides>15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Нейронные сети и их практическое применение.  Лекция 7. Сеть Кохонена.</vt:lpstr>
      <vt:lpstr>Сеть с самоорганизацией на основе конкуренции</vt:lpstr>
      <vt:lpstr>Меры расстояния между векторами</vt:lpstr>
      <vt:lpstr>Общий смысл обучения</vt:lpstr>
      <vt:lpstr>Инициализация весов</vt:lpstr>
      <vt:lpstr>Проблема мертвых нейронов</vt:lpstr>
      <vt:lpstr>Алгоритмы обучения</vt:lpstr>
      <vt:lpstr>Применение сети Кохонена</vt:lpstr>
      <vt:lpstr>Цветное квантование </vt:lpstr>
      <vt:lpstr>Аппроксимация </vt:lpstr>
      <vt:lpstr>Визуализация многомерной информации</vt:lpstr>
      <vt:lpstr>Анализ сортов вин</vt:lpstr>
      <vt:lpstr>Анализ экономических показателей стран</vt:lpstr>
      <vt:lpstr>Достоинства и недостатки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114</cp:revision>
  <dcterms:created xsi:type="dcterms:W3CDTF">2019-10-07T19:23:40Z</dcterms:created>
  <dcterms:modified xsi:type="dcterms:W3CDTF">2022-11-14T20:33:50Z</dcterms:modified>
</cp:coreProperties>
</file>