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76" r:id="rId2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6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46698"/>
            <a:ext cx="6400800" cy="10252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Дмитрий Буряк</a:t>
            </a:r>
          </a:p>
          <a:p>
            <a:pPr>
              <a:lnSpc>
                <a:spcPct val="80000"/>
              </a:lnSpc>
            </a:pPr>
            <a:r>
              <a:rPr lang="ru-RU" sz="2000" dirty="0" err="1"/>
              <a:t>к</a:t>
            </a:r>
            <a:r>
              <a:rPr lang="ru-RU" sz="2000" dirty="0" err="1" smtClean="0"/>
              <a:t>.ф.-м.н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dyb04@yandex.ru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5800" y="714968"/>
            <a:ext cx="7772400" cy="2216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Нейронные сети и их практическое применение.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8</a:t>
            </a:r>
            <a:r>
              <a:rPr lang="ru-RU" sz="3100" dirty="0" smtClean="0"/>
              <a:t>. Рекуррентные сети</a:t>
            </a:r>
            <a:r>
              <a:rPr lang="en-US" sz="31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Сеть Хемминга. Особенности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762000" y="946338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 Емкость сети: </a:t>
            </a:r>
            <a:r>
              <a:rPr lang="en-US" sz="2000" i="1" dirty="0" smtClean="0">
                <a:ea typeface="Tahoma" pitchFamily="34" charset="0"/>
                <a:cs typeface="Tahoma" pitchFamily="34" charset="0"/>
              </a:rPr>
              <a:t>P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(количество нейронов первого слоя).</a:t>
            </a:r>
          </a:p>
          <a:p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 Достоинства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1. Простой алгоритм работы.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2. Простой алгоритм обучения.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3. Емкость не зависит от размерности входного сигнала.</a:t>
            </a: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 Недостатки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1. Неопределенность результата, при одинаковом расстоянии до двух и более векторов.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2. Способность распознавать только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слабозашумленные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образы.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3. Бинарные (биполярные) входные вектора.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сетей </a:t>
            </a:r>
            <a:r>
              <a:rPr lang="ru-RU" dirty="0" err="1" smtClean="0"/>
              <a:t>Хопфилда</a:t>
            </a:r>
            <a:r>
              <a:rPr lang="ru-RU" dirty="0" smtClean="0"/>
              <a:t> и Хемминга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Задача кластеризации. 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Вход: 100.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кластеров: 10.</a:t>
            </a: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связей: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Хопфилд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 100*100=10000;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Хемминг: 1000+100=1100.</a:t>
            </a: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  <a:p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74" y="1419622"/>
            <a:ext cx="31378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Персептронная</a:t>
            </a:r>
            <a:r>
              <a:rPr lang="ru-RU" dirty="0" smtClean="0"/>
              <a:t> сеть </a:t>
            </a:r>
            <a:r>
              <a:rPr lang="en-US" dirty="0" smtClean="0"/>
              <a:t>RMLP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843558"/>
            <a:ext cx="6370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a typeface="Tahoma" pitchFamily="34" charset="0"/>
                <a:cs typeface="Tahoma" pitchFamily="34" charset="0"/>
              </a:rPr>
              <a:t>RMLP – Recurrent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MultiLayer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Perceptron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ea typeface="Tahoma" pitchFamily="34" charset="0"/>
                <a:cs typeface="Tahoma" pitchFamily="34" charset="0"/>
              </a:rPr>
              <a:t>NARX - Non-linear Auto-Regressive with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eXogeneous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inputs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19872" y="2714626"/>
            <a:ext cx="51010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 dirty="0" smtClean="0">
                <a:ea typeface="Tahoma" pitchFamily="34" charset="0"/>
                <a:cs typeface="Tahoma" pitchFamily="34" charset="0"/>
              </a:rPr>
              <a:t>Один входной нейрон, К скрытых и</a:t>
            </a:r>
          </a:p>
          <a:p>
            <a:r>
              <a:rPr lang="ru-RU" sz="2000" u="sng" dirty="0" smtClean="0">
                <a:ea typeface="Tahoma" pitchFamily="34" charset="0"/>
                <a:cs typeface="Tahoma" pitchFamily="34" charset="0"/>
              </a:rPr>
              <a:t> 1 выходной нейрон</a:t>
            </a:r>
            <a:endParaRPr lang="ru-RU" sz="2000" u="sng" dirty="0">
              <a:ea typeface="Tahoma" pitchFamily="34" charset="0"/>
              <a:cs typeface="Tahoma" pitchFamily="34" charset="0"/>
            </a:endParaRPr>
          </a:p>
          <a:p>
            <a:r>
              <a:rPr lang="en-US" sz="2000" b="1" i="1" dirty="0" smtClean="0">
                <a:ea typeface="Tahoma" pitchFamily="34" charset="0"/>
                <a:cs typeface="Tahoma" pitchFamily="34" charset="0"/>
              </a:rPr>
              <a:t>X</a:t>
            </a:r>
            <a:r>
              <a:rPr lang="en-US" sz="2000" i="1" dirty="0" smtClean="0">
                <a:ea typeface="Tahoma" pitchFamily="34" charset="0"/>
                <a:cs typeface="Tahoma" pitchFamily="34" charset="0"/>
              </a:rPr>
              <a:t>(k)</a:t>
            </a:r>
            <a:r>
              <a:rPr lang="ru-RU" sz="2000" i="1" dirty="0" smtClean="0">
                <a:ea typeface="Tahoma" pitchFamily="34" charset="0"/>
                <a:cs typeface="Tahoma" pitchFamily="34" charset="0"/>
              </a:rPr>
              <a:t>=(</a:t>
            </a:r>
            <a:r>
              <a:rPr lang="en-US" sz="2000" i="1" dirty="0" smtClean="0">
                <a:ea typeface="Tahoma" pitchFamily="34" charset="0"/>
                <a:cs typeface="Tahoma" pitchFamily="34" charset="0"/>
              </a:rPr>
              <a:t>x(k),x(k-1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),…,x(k-(N-1</a:t>
            </a:r>
            <a:r>
              <a:rPr lang="en-US" sz="2000" i="1" dirty="0" smtClean="0">
                <a:ea typeface="Tahoma" pitchFamily="34" charset="0"/>
                <a:cs typeface="Tahoma" pitchFamily="34" charset="0"/>
              </a:rPr>
              <a:t>)),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y(k-1),…,y(k-P</a:t>
            </a:r>
            <a:r>
              <a:rPr lang="en-US" sz="2000" i="1" dirty="0" smtClean="0">
                <a:ea typeface="Tahoma" pitchFamily="34" charset="0"/>
                <a:cs typeface="Tahoma" pitchFamily="34" charset="0"/>
              </a:rPr>
              <a:t>))</a:t>
            </a:r>
            <a:endParaRPr lang="en-US" sz="2000" i="1" dirty="0">
              <a:ea typeface="Tahoma" pitchFamily="34" charset="0"/>
              <a:cs typeface="Tahoma" pitchFamily="34" charset="0"/>
            </a:endParaRP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N-1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задержек входного сигнала</a:t>
            </a: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P 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количество задержек выходного сигнала</a:t>
            </a:r>
            <a:endParaRPr lang="ru-RU" sz="2000" i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35646"/>
            <a:ext cx="1524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83718"/>
            <a:ext cx="990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52587"/>
            <a:ext cx="1676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9488" y="4299942"/>
            <a:ext cx="6019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 dirty="0">
                <a:ea typeface="Tahoma" pitchFamily="34" charset="0"/>
                <a:cs typeface="Tahoma" pitchFamily="34" charset="0"/>
              </a:rPr>
              <a:t>Применение.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Моделирование динамических систем.</a:t>
            </a:r>
          </a:p>
          <a:p>
            <a:r>
              <a:rPr lang="ru-RU" sz="2000" i="1" dirty="0" smtClean="0">
                <a:ea typeface="Tahoma" pitchFamily="34" charset="0"/>
                <a:cs typeface="Tahoma" pitchFamily="34" charset="0"/>
              </a:rPr>
              <a:t>                          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Прогнозирование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70164"/>
            <a:ext cx="2590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08450"/>
            <a:ext cx="25908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RMLP: </a:t>
            </a:r>
            <a:r>
              <a:rPr lang="ru-RU" dirty="0" smtClean="0"/>
              <a:t>алгоритм обучения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001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dirty="0">
                <a:ea typeface="Tahoma" pitchFamily="34" charset="0"/>
                <a:cs typeface="Tahoma" pitchFamily="34" charset="0"/>
              </a:rPr>
              <a:t>BPTT – </a:t>
            </a:r>
            <a:r>
              <a:rPr lang="en-US" sz="2000" dirty="0" err="1">
                <a:ea typeface="Tahoma" pitchFamily="34" charset="0"/>
                <a:cs typeface="Tahoma" pitchFamily="34" charset="0"/>
              </a:rPr>
              <a:t>Backpropagation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 Through Time</a:t>
            </a: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Метод наискорейшего спуска,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online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режим</a:t>
            </a:r>
          </a:p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Функция ошибки (один выход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):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Случайная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инициализация весов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Для момента времени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t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и 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>входного вектора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x(t)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вычислить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>состояния всех нейронов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сети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Вычислить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значения производных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Изменить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веса</a:t>
            </a: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Перейти на шаг 2.</a:t>
            </a:r>
          </a:p>
          <a:p>
            <a:pPr marL="457200" indent="-457200">
              <a:buFontTx/>
              <a:buAutoNum type="arabicPeriod"/>
            </a:pP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95686"/>
            <a:ext cx="1524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571750"/>
            <a:ext cx="990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995686"/>
            <a:ext cx="1676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311" y="1283863"/>
            <a:ext cx="2016001" cy="56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795886"/>
            <a:ext cx="525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3219822"/>
            <a:ext cx="5791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Рекуррентная сеть </a:t>
            </a:r>
            <a:r>
              <a:rPr lang="ru-RU" dirty="0" err="1" smtClean="0"/>
              <a:t>Эльмана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49"/>
            <a:ext cx="3743514" cy="32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63638"/>
            <a:ext cx="1917576" cy="49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91630"/>
            <a:ext cx="1760984" cy="4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995687"/>
            <a:ext cx="1913384" cy="5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067694"/>
            <a:ext cx="1837184" cy="3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059582"/>
            <a:ext cx="5774060" cy="4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995937" y="2643758"/>
            <a:ext cx="48965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u="sng" dirty="0">
                <a:ea typeface="Tahoma" pitchFamily="34" charset="0"/>
                <a:cs typeface="Tahoma" pitchFamily="34" charset="0"/>
              </a:rPr>
              <a:t>Применение.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Анализ естественного языка: классификация слов в тексте с учетом контекста.</a:t>
            </a:r>
          </a:p>
          <a:p>
            <a:pPr>
              <a:buFontTx/>
              <a:buChar char="-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 Прогнозирование: предсказание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траффика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7200" y="4578682"/>
            <a:ext cx="7534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a typeface="Tahoma" pitchFamily="34" charset="0"/>
                <a:cs typeface="Tahoma" pitchFamily="34" charset="0"/>
              </a:rPr>
              <a:t>RTRN – Real Time Recurrent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Network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–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частный случай сети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Эльмана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Сеть </a:t>
            </a:r>
            <a:r>
              <a:rPr lang="ru-RU" dirty="0" err="1" smtClean="0"/>
              <a:t>Эльмана</a:t>
            </a:r>
            <a:r>
              <a:rPr lang="ru-RU" dirty="0" smtClean="0"/>
              <a:t>. Обучение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00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Метод наискорейшего спуска,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online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режим</a:t>
            </a:r>
          </a:p>
          <a:p>
            <a:pPr marL="457200" indent="-457200"/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ru-RU" sz="2000" dirty="0">
                <a:ea typeface="Tahoma" pitchFamily="34" charset="0"/>
                <a:cs typeface="Tahoma" pitchFamily="34" charset="0"/>
              </a:rPr>
              <a:t>Функция ошибки:</a:t>
            </a:r>
          </a:p>
          <a:p>
            <a:pPr marL="457200" indent="-457200"/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Случайная инициализация весов, равномерное из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[-1,1]</a:t>
            </a: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Для момента времени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t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сформировать входной вектор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x(t)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Вычислить вектор градиента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Изменить веса</a:t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r>
              <a:rPr lang="ru-RU" sz="2000" dirty="0">
                <a:ea typeface="Tahoma" pitchFamily="34" charset="0"/>
                <a:cs typeface="Tahoma" pitchFamily="34" charset="0"/>
              </a:rPr>
              <a:t/>
            </a:r>
            <a:br>
              <a:rPr lang="ru-RU" sz="2000" dirty="0">
                <a:ea typeface="Tahoma" pitchFamily="34" charset="0"/>
                <a:cs typeface="Tahoma" pitchFamily="34" charset="0"/>
              </a:rPr>
            </a:br>
            <a:endParaRPr lang="ru-RU" sz="2000" dirty="0"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ea typeface="Tahoma" pitchFamily="34" charset="0"/>
                <a:cs typeface="Tahoma" pitchFamily="34" charset="0"/>
              </a:rPr>
              <a:t>Перейти на шаг 2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.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7598"/>
            <a:ext cx="3801418" cy="58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47008"/>
            <a:ext cx="36195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89933"/>
            <a:ext cx="3581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Современные рекуррентные НС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Обратная связь → «запоминание» информации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9622"/>
            <a:ext cx="4424139" cy="12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15766"/>
            <a:ext cx="40933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https://miro.medium.com/max/178/1*wsFbWhkWzHM0o83hBKYkH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43958"/>
            <a:ext cx="2373597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Краткосрочная память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Короткий интервал «запоминания» информации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83970" name="Picture 2" descr="https://miro.medium.com/max/417/1*aWlpNjVtcwpGSrmqWJz7W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9622"/>
            <a:ext cx="3971925" cy="1581151"/>
          </a:xfrm>
          <a:prstGeom prst="rect">
            <a:avLst/>
          </a:prstGeom>
          <a:noFill/>
        </p:spPr>
      </p:pic>
      <p:pic>
        <p:nvPicPr>
          <p:cNvPr id="83972" name="Picture 4" descr="https://miro.medium.com/max/474/1*YYb4Zg-NQv_qNEcgPGwXi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075806"/>
            <a:ext cx="528492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LSTM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15566"/>
            <a:ext cx="850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Long Short Term Memory –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«запоминание» долгосрочных зависимостей.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162" y="1275606"/>
            <a:ext cx="53911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840" y="3507854"/>
            <a:ext cx="4028413" cy="14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5072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Cell state -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Состояние сети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Forget gate –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контроль «забывания»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8610" name="Picture 2" descr="https://miro.medium.com/max/922/1*XXqcsppVIK9xOyEilbyV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7614"/>
            <a:ext cx="2929032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LSTM. </a:t>
            </a:r>
            <a:r>
              <a:rPr lang="ru-RU" dirty="0" smtClean="0"/>
              <a:t>Компоненты (1)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8612" name="Picture 4" descr="https://miro.medium.com/max/1478/1*GrrF4ETk_RP6EJOJAxie4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808" y="3219822"/>
            <a:ext cx="464750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91680" y="987574"/>
            <a:ext cx="65730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ea typeface="Tahoma" pitchFamily="34" charset="0"/>
                <a:cs typeface="Tahoma" pitchFamily="34" charset="0"/>
              </a:rPr>
              <a:t> Ассоциативная память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 smtClean="0">
                <a:ea typeface="Tahoma" pitchFamily="34" charset="0"/>
                <a:cs typeface="Tahoma" pitchFamily="34" charset="0"/>
              </a:rPr>
              <a:t> Ассоциативная память: сеть </a:t>
            </a:r>
            <a:r>
              <a:rPr lang="ru-RU" sz="2400" dirty="0" err="1" smtClean="0">
                <a:ea typeface="Tahoma" pitchFamily="34" charset="0"/>
                <a:cs typeface="Tahoma" pitchFamily="34" charset="0"/>
              </a:rPr>
              <a:t>Хопфилда</a:t>
            </a:r>
            <a:r>
              <a:rPr lang="ru-RU" sz="24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a typeface="Tahoma" pitchFamily="34" charset="0"/>
                <a:cs typeface="Tahoma" pitchFamily="34" charset="0"/>
              </a:rPr>
              <a:t>Гетероассоциативная</a:t>
            </a:r>
            <a:r>
              <a:rPr lang="ru-RU" sz="2400" dirty="0" smtClean="0">
                <a:ea typeface="Tahoma" pitchFamily="34" charset="0"/>
                <a:cs typeface="Tahoma" pitchFamily="34" charset="0"/>
              </a:rPr>
              <a:t> память: сеть Хемминга.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a typeface="Tahoma" pitchFamily="34" charset="0"/>
                <a:cs typeface="Tahoma" pitchFamily="34" charset="0"/>
              </a:rPr>
              <a:t> Рекуррентные сети на базе персептрона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Recurrent </a:t>
            </a:r>
            <a:r>
              <a:rPr lang="en-US" sz="2400" dirty="0" err="1" smtClean="0">
                <a:ea typeface="Tahoma" pitchFamily="34" charset="0"/>
                <a:cs typeface="Tahoma" pitchFamily="34" charset="0"/>
              </a:rPr>
              <a:t>MultiLayer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ea typeface="Tahoma" pitchFamily="34" charset="0"/>
                <a:cs typeface="Tahoma" pitchFamily="34" charset="0"/>
              </a:rPr>
              <a:t>Perceptron</a:t>
            </a:r>
            <a:endParaRPr lang="ru-RU" sz="2400" dirty="0" smtClean="0"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400" dirty="0" smtClean="0">
                <a:ea typeface="Tahoma" pitchFamily="34" charset="0"/>
                <a:cs typeface="Tahoma" pitchFamily="34" charset="0"/>
              </a:rPr>
              <a:t> Рекуррентная сеть </a:t>
            </a:r>
            <a:r>
              <a:rPr lang="ru-RU" sz="2400" dirty="0" err="1" smtClean="0">
                <a:ea typeface="Tahoma" pitchFamily="34" charset="0"/>
                <a:cs typeface="Tahoma" pitchFamily="34" charset="0"/>
              </a:rPr>
              <a:t>Эльмана</a:t>
            </a:r>
            <a:endParaRPr lang="ru-RU" sz="2400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400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ea typeface="Tahoma" pitchFamily="34" charset="0"/>
                <a:cs typeface="Tahoma" pitchFamily="34" charset="0"/>
              </a:rPr>
              <a:t> Рекуррентные сети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LSTM, GRU.</a:t>
            </a:r>
            <a:endParaRPr lang="ru-RU" sz="24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s://miro.medium.com/max/1294/1*69dAoqBohZwgDQVwZGd9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31791"/>
            <a:ext cx="5199684" cy="1800200"/>
          </a:xfrm>
          <a:prstGeom prst="rect">
            <a:avLst/>
          </a:prstGeom>
          <a:noFill/>
        </p:spPr>
      </p:pic>
      <p:pic>
        <p:nvPicPr>
          <p:cNvPr id="92162" name="Picture 2" descr="https://miro.medium.com/max/1528/1*CVZrSG9UZi1eAdjAEQ9fZ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9582"/>
            <a:ext cx="5832648" cy="18704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LSTM. </a:t>
            </a:r>
            <a:r>
              <a:rPr lang="ru-RU" dirty="0" smtClean="0"/>
              <a:t>Компоненты (2)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833680"/>
            <a:ext cx="850728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Новая информация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Input gate –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добавление информации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Изменение состояния</a:t>
            </a: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sz="20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LSTM. </a:t>
            </a:r>
            <a:r>
              <a:rPr lang="ru-RU" dirty="0" smtClean="0"/>
              <a:t>Компоненты (3)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1050290"/>
            <a:ext cx="850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Выход сети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94212" name="Picture 4" descr="https://miro.medium.com/max/1408/1*lqxlSCwqeB_Bq_FaQajNd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23678"/>
            <a:ext cx="699953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GRU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978282"/>
            <a:ext cx="850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Gated Recurrent Unit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.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88066" name="Picture 2" descr="https://miro.medium.com/max/482/1*1HJUlwKMWmAkHhUkwy9g3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51670"/>
            <a:ext cx="656635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Сеть </a:t>
            </a:r>
            <a:r>
              <a:rPr lang="ru-RU" dirty="0" err="1" smtClean="0"/>
              <a:t>Хопфилда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03598"/>
            <a:ext cx="39417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5148064" y="1131589"/>
          <a:ext cx="2704232" cy="724929"/>
        </p:xfrm>
        <a:graphic>
          <a:graphicData uri="http://schemas.openxmlformats.org/presentationml/2006/ole">
            <p:oleObj spid="_x0000_s37897" name="Equation" r:id="rId5" imgW="2260440" imgH="609480" progId="Equation.3">
              <p:embed/>
            </p:oleObj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5220072" y="1779662"/>
          <a:ext cx="915041" cy="432047"/>
        </p:xfrm>
        <a:graphic>
          <a:graphicData uri="http://schemas.openxmlformats.org/presentationml/2006/ole">
            <p:oleObj spid="_x0000_s37898" name="Equation" r:id="rId6" imgW="634680" imgH="228600" progId="Equation.3">
              <p:embed/>
            </p:oleObj>
          </a:graphicData>
        </a:graphic>
      </p:graphicFrame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572000" y="2427734"/>
            <a:ext cx="4248151" cy="431800"/>
            <a:chOff x="1008" y="3826"/>
            <a:chExt cx="2676" cy="272"/>
          </a:xfrm>
        </p:grpSpPr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2489" y="3826"/>
            <a:ext cx="1195" cy="272"/>
          </p:xfrm>
          <a:graphic>
            <a:graphicData uri="http://schemas.openxmlformats.org/presentationml/2006/ole">
              <p:oleObj spid="_x0000_s37899" name="Формула" r:id="rId7" imgW="1002960" imgH="228600" progId="Equation.3">
                <p:embed/>
              </p:oleObj>
            </a:graphicData>
          </a:graphic>
        </p:graphicFrame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08" y="3840"/>
              <a:ext cx="1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Условие окончания:</a:t>
              </a:r>
            </a:p>
          </p:txBody>
        </p:sp>
      </p:grpSp>
      <p:sp>
        <p:nvSpPr>
          <p:cNvPr id="20" name="Text Box 1039"/>
          <p:cNvSpPr txBox="1">
            <a:spLocks noChangeArrowheads="1"/>
          </p:cNvSpPr>
          <p:nvPr/>
        </p:nvSpPr>
        <p:spPr bwMode="auto">
          <a:xfrm>
            <a:off x="4572000" y="3291830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Достаточное условие устойчивости:</a:t>
            </a:r>
            <a:endParaRPr lang="ru-RU" sz="2000" i="1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Object 1040"/>
          <p:cNvGraphicFramePr>
            <a:graphicFrameLocks noChangeAspect="1"/>
          </p:cNvGraphicFramePr>
          <p:nvPr/>
        </p:nvGraphicFramePr>
        <p:xfrm>
          <a:off x="7308304" y="3219822"/>
          <a:ext cx="1166813" cy="965200"/>
        </p:xfrm>
        <a:graphic>
          <a:graphicData uri="http://schemas.openxmlformats.org/presentationml/2006/ole">
            <p:oleObj spid="_x0000_s37900" name="Equation" r:id="rId8" imgW="5839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Бинарные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Object 1035"/>
          <p:cNvGraphicFramePr>
            <a:graphicFrameLocks noChangeAspect="1"/>
          </p:cNvGraphicFramePr>
          <p:nvPr/>
        </p:nvGraphicFramePr>
        <p:xfrm>
          <a:off x="395536" y="1131590"/>
          <a:ext cx="2178968" cy="704171"/>
        </p:xfrm>
        <a:graphic>
          <a:graphicData uri="http://schemas.openxmlformats.org/presentationml/2006/ole">
            <p:oleObj spid="_x0000_s55299" name="Equation" r:id="rId4" imgW="1485720" imgH="482400" progId="Equation.3">
              <p:embed/>
            </p:oleObj>
          </a:graphicData>
        </a:graphic>
      </p:graphicFrame>
      <p:graphicFrame>
        <p:nvGraphicFramePr>
          <p:cNvPr id="9" name="Object 1036"/>
          <p:cNvGraphicFramePr>
            <a:graphicFrameLocks noChangeAspect="1"/>
          </p:cNvGraphicFramePr>
          <p:nvPr/>
        </p:nvGraphicFramePr>
        <p:xfrm>
          <a:off x="3059832" y="1131590"/>
          <a:ext cx="1152128" cy="709983"/>
        </p:xfrm>
        <a:graphic>
          <a:graphicData uri="http://schemas.openxmlformats.org/presentationml/2006/ole">
            <p:oleObj spid="_x0000_s55300" name="Equation" r:id="rId5" imgW="863280" imgH="533160" progId="Equation.3">
              <p:embed/>
            </p:oleObj>
          </a:graphicData>
        </a:graphic>
      </p:graphicFrame>
      <p:pic>
        <p:nvPicPr>
          <p:cNvPr id="10" name="Picture 10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067694"/>
            <a:ext cx="311943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987574"/>
            <a:ext cx="36449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методом проекций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 Box 1035"/>
          <p:cNvSpPr txBox="1">
            <a:spLocks noChangeArrowheads="1"/>
          </p:cNvSpPr>
          <p:nvPr/>
        </p:nvSpPr>
        <p:spPr bwMode="auto">
          <a:xfrm>
            <a:off x="1763688" y="91556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W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- матрица весов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K*K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- матрица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K*P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, составленная из обучающих векторов. </a:t>
            </a:r>
          </a:p>
        </p:txBody>
      </p:sp>
      <p:graphicFrame>
        <p:nvGraphicFramePr>
          <p:cNvPr id="12" name="Object 1036"/>
          <p:cNvGraphicFramePr>
            <a:graphicFrameLocks noChangeAspect="1"/>
          </p:cNvGraphicFramePr>
          <p:nvPr/>
        </p:nvGraphicFramePr>
        <p:xfrm>
          <a:off x="608890" y="1131591"/>
          <a:ext cx="1003241" cy="288032"/>
        </p:xfrm>
        <a:graphic>
          <a:graphicData uri="http://schemas.openxmlformats.org/presentationml/2006/ole">
            <p:oleObj spid="_x0000_s56324" name="Equation" r:id="rId4" imgW="571320" imgH="164880" progId="Equation.3">
              <p:embed/>
            </p:oleObj>
          </a:graphicData>
        </a:graphic>
      </p:graphicFrame>
      <p:graphicFrame>
        <p:nvGraphicFramePr>
          <p:cNvPr id="13" name="Object 1037"/>
          <p:cNvGraphicFramePr>
            <a:graphicFrameLocks noChangeAspect="1"/>
          </p:cNvGraphicFramePr>
          <p:nvPr/>
        </p:nvGraphicFramePr>
        <p:xfrm>
          <a:off x="611560" y="1779662"/>
          <a:ext cx="1080964" cy="382373"/>
        </p:xfrm>
        <a:graphic>
          <a:graphicData uri="http://schemas.openxmlformats.org/presentationml/2006/ole">
            <p:oleObj spid="_x0000_s56325" name="Equation" r:id="rId5" imgW="647640" imgH="228600" progId="Equation.3">
              <p:embed/>
            </p:oleObj>
          </a:graphicData>
        </a:graphic>
      </p:graphicFrame>
      <p:graphicFrame>
        <p:nvGraphicFramePr>
          <p:cNvPr id="14" name="Object 1038"/>
          <p:cNvGraphicFramePr>
            <a:graphicFrameLocks noChangeAspect="1"/>
          </p:cNvGraphicFramePr>
          <p:nvPr/>
        </p:nvGraphicFramePr>
        <p:xfrm>
          <a:off x="1907704" y="1779662"/>
          <a:ext cx="2377951" cy="464239"/>
        </p:xfrm>
        <a:graphic>
          <a:graphicData uri="http://schemas.openxmlformats.org/presentationml/2006/ole">
            <p:oleObj spid="_x0000_s56326" name="Equation" r:id="rId6" imgW="1295280" imgH="253800" progId="Equation.3">
              <p:embed/>
            </p:oleObj>
          </a:graphicData>
        </a:graphic>
      </p:graphicFrame>
      <p:graphicFrame>
        <p:nvGraphicFramePr>
          <p:cNvPr id="15" name="Object 1039"/>
          <p:cNvGraphicFramePr>
            <a:graphicFrameLocks noChangeAspect="1"/>
          </p:cNvGraphicFramePr>
          <p:nvPr/>
        </p:nvGraphicFramePr>
        <p:xfrm>
          <a:off x="1938635" y="2355726"/>
          <a:ext cx="6593805" cy="1071259"/>
        </p:xfrm>
        <a:graphic>
          <a:graphicData uri="http://schemas.openxmlformats.org/presentationml/2006/ole">
            <p:oleObj spid="_x0000_s56327" name="Equation" r:id="rId7" imgW="3898800" imgH="634680" progId="Equation.3">
              <p:embed/>
            </p:oleObj>
          </a:graphicData>
        </a:graphic>
      </p:graphicFrame>
      <p:sp>
        <p:nvSpPr>
          <p:cNvPr id="16" name="Text Box 1040"/>
          <p:cNvSpPr txBox="1">
            <a:spLocks noChangeArrowheads="1"/>
          </p:cNvSpPr>
          <p:nvPr/>
        </p:nvSpPr>
        <p:spPr bwMode="auto">
          <a:xfrm>
            <a:off x="1814264" y="3507854"/>
            <a:ext cx="3477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</a:t>
            </a:r>
            <a:r>
              <a:rPr lang="en-US" sz="2000" i="1" baseline="30000" dirty="0" err="1">
                <a:ea typeface="Tahoma" pitchFamily="34" charset="0"/>
                <a:cs typeface="Tahoma" pitchFamily="34" charset="0"/>
              </a:rPr>
              <a:t>i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)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- обучающий вектор;</a:t>
            </a:r>
          </a:p>
          <a:p>
            <a:r>
              <a:rPr lang="en-US" sz="2000" i="1" dirty="0">
                <a:ea typeface="Tahoma" pitchFamily="34" charset="0"/>
                <a:cs typeface="Tahoma" pitchFamily="34" charset="0"/>
              </a:rPr>
              <a:t>W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(0)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=0;</a:t>
            </a:r>
          </a:p>
          <a:p>
            <a:endParaRPr lang="en-US" sz="2000" dirty="0"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Емкость сети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Хопфилда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K-1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Сеть </a:t>
            </a:r>
            <a:r>
              <a:rPr lang="ru-RU" sz="4000" dirty="0" err="1" smtClean="0"/>
              <a:t>Хопфилда</a:t>
            </a:r>
            <a:r>
              <a:rPr lang="ru-RU" sz="4000" dirty="0" smtClean="0"/>
              <a:t>. Области применения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57400" y="1131590"/>
            <a:ext cx="5486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Ассоциативная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память.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Распознавание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образов.</a:t>
            </a:r>
          </a:p>
          <a:p>
            <a:r>
              <a:rPr lang="ru-RU" sz="2000" dirty="0" smtClean="0"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Задачи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оптимизации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ea typeface="Tahoma" pitchFamily="34" charset="0"/>
                <a:cs typeface="Tahoma" pitchFamily="34" charset="0"/>
              </a:rPr>
              <a:t>	-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Задача коммивояжера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Составление расписания 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Аналого-цифровое преобразование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другие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NP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-полные проблемы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4.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  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Математика</a:t>
            </a:r>
            <a:endParaRPr lang="ru-RU" sz="2000" dirty="0">
              <a:ea typeface="Tahoma" pitchFamily="34" charset="0"/>
              <a:cs typeface="Tahoma" pitchFamily="34" charset="0"/>
            </a:endParaRP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инвертирование матрицы</a:t>
            </a:r>
          </a:p>
          <a:p>
            <a:r>
              <a:rPr lang="ru-RU" sz="2000" dirty="0">
                <a:ea typeface="Tahoma" pitchFamily="34" charset="0"/>
                <a:cs typeface="Tahoma" pitchFamily="34" charset="0"/>
              </a:rPr>
              <a:t>	- решение систем линейных и 	нелинейных уравнений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843558"/>
            <a:ext cx="513227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Сеть Хемминга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762000" y="3651870"/>
            <a:ext cx="5694363" cy="744538"/>
            <a:chOff x="144" y="1435"/>
            <a:chExt cx="3587" cy="469"/>
          </a:xfrm>
        </p:grpSpPr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591" y="1435"/>
            <a:ext cx="2140" cy="469"/>
          </p:xfrm>
          <a:graphic>
            <a:graphicData uri="http://schemas.openxmlformats.org/presentationml/2006/ole">
              <p:oleObj spid="_x0000_s58375" name="Equation" r:id="rId5" imgW="2311200" imgH="507960" progId="Equation.3">
                <p:embed/>
              </p:oleObj>
            </a:graphicData>
          </a:graphic>
        </p:graphicFrame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44" y="1536"/>
              <a:ext cx="15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Двоичные вектора: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9512" y="3507854"/>
            <a:ext cx="2628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a typeface="Tahoma" pitchFamily="34" charset="0"/>
                <a:cs typeface="Tahoma" pitchFamily="34" charset="0"/>
              </a:rPr>
              <a:t>Расстояние Хемминга: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762000" y="4349080"/>
            <a:ext cx="4889501" cy="742950"/>
            <a:chOff x="240" y="2155"/>
            <a:chExt cx="3080" cy="468"/>
          </a:xfrm>
        </p:grpSpPr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1863" y="2155"/>
            <a:ext cx="1457" cy="468"/>
          </p:xfrm>
          <a:graphic>
            <a:graphicData uri="http://schemas.openxmlformats.org/presentationml/2006/ole">
              <p:oleObj spid="_x0000_s58376" name="Equation" r:id="rId6" imgW="1650960" imgH="533160" progId="Equation.3">
                <p:embed/>
              </p:oleObj>
            </a:graphicData>
          </a:graphic>
        </p:graphicFrame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240" y="2256"/>
              <a:ext cx="17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Биполярные вектора: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Сеть Хемминга. Вычисление.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57200" y="908050"/>
            <a:ext cx="8153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Обрабатываемые данные: биполярные вектора.</a:t>
            </a:r>
          </a:p>
          <a:p>
            <a:pPr>
              <a:lnSpc>
                <a:spcPct val="130000"/>
              </a:lnSpc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Входной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вектор: 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endParaRPr lang="ru-RU" sz="2000" i="1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1. Вычисление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расстояния Хемминга между входным вектором и образцами, закодированными в весах первого слоя.</a:t>
            </a: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2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. Выбор образца с наименьшим расстоянием (сеть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MAXNET).</a:t>
            </a:r>
          </a:p>
          <a:p>
            <a:pPr>
              <a:lnSpc>
                <a:spcPct val="130000"/>
              </a:lnSpc>
            </a:pP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. Формирование выходного вектора, соответствующего входному вектору.</a:t>
            </a:r>
          </a:p>
        </p:txBody>
      </p:sp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6443736" y="1923678"/>
          <a:ext cx="1944688" cy="601662"/>
        </p:xfrm>
        <a:graphic>
          <a:graphicData uri="http://schemas.openxmlformats.org/presentationml/2006/ole">
            <p:oleObj spid="_x0000_s63490" name="Equation" r:id="rId4" imgW="1143000" imgH="355320" progId="Equation.3">
              <p:embed/>
            </p:oleObj>
          </a:graphicData>
        </a:graphic>
      </p:graphicFrame>
      <p:graphicFrame>
        <p:nvGraphicFramePr>
          <p:cNvPr id="8" name="Object 52"/>
          <p:cNvGraphicFramePr>
            <a:graphicFrameLocks noChangeAspect="1"/>
          </p:cNvGraphicFramePr>
          <p:nvPr/>
        </p:nvGraphicFramePr>
        <p:xfrm>
          <a:off x="2195736" y="2859782"/>
          <a:ext cx="5473700" cy="615950"/>
        </p:xfrm>
        <a:graphic>
          <a:graphicData uri="http://schemas.openxmlformats.org/presentationml/2006/ole">
            <p:oleObj spid="_x0000_s63491" name="Equation" r:id="rId5" imgW="3593880" imgH="406080" progId="Equation.3">
              <p:embed/>
            </p:oleObj>
          </a:graphicData>
        </a:graphic>
      </p:graphicFrame>
      <p:graphicFrame>
        <p:nvGraphicFramePr>
          <p:cNvPr id="9" name="Object 54"/>
          <p:cNvGraphicFramePr>
            <a:graphicFrameLocks noChangeAspect="1"/>
          </p:cNvGraphicFramePr>
          <p:nvPr/>
        </p:nvGraphicFramePr>
        <p:xfrm>
          <a:off x="2195736" y="3291830"/>
          <a:ext cx="1081088" cy="461963"/>
        </p:xfrm>
        <a:graphic>
          <a:graphicData uri="http://schemas.openxmlformats.org/presentationml/2006/ole">
            <p:oleObj spid="_x0000_s63492" name="Equation" r:id="rId6" imgW="736560" imgH="317160" progId="Equation.3">
              <p:embed/>
            </p:oleObj>
          </a:graphicData>
        </a:graphic>
      </p:graphicFrame>
      <p:graphicFrame>
        <p:nvGraphicFramePr>
          <p:cNvPr id="10" name="Object 55"/>
          <p:cNvGraphicFramePr>
            <a:graphicFrameLocks noChangeAspect="1"/>
          </p:cNvGraphicFramePr>
          <p:nvPr/>
        </p:nvGraphicFramePr>
        <p:xfrm>
          <a:off x="1691407" y="4155926"/>
          <a:ext cx="1668572" cy="720080"/>
        </p:xfrm>
        <a:graphic>
          <a:graphicData uri="http://schemas.openxmlformats.org/presentationml/2006/ole">
            <p:oleObj spid="_x0000_s63493" name="Equation" r:id="rId7" imgW="10540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12968" cy="857250"/>
          </a:xfrm>
        </p:spPr>
        <p:txBody>
          <a:bodyPr>
            <a:normAutofit/>
          </a:bodyPr>
          <a:lstStyle/>
          <a:p>
            <a:r>
              <a:rPr lang="ru-RU" dirty="0" smtClean="0">
                <a:ea typeface="Tahoma" pitchFamily="34" charset="0"/>
                <a:cs typeface="Tahoma" pitchFamily="34" charset="0"/>
              </a:rPr>
              <a:t>Сеть Хемминга. Обучение</a:t>
            </a:r>
            <a:endParaRPr 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685800" y="109152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Обучающая выборка: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{(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x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(j)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,y</a:t>
            </a:r>
            <a:r>
              <a:rPr lang="en-US" sz="2000" i="1" baseline="30000" dirty="0">
                <a:ea typeface="Tahoma" pitchFamily="34" charset="0"/>
                <a:cs typeface="Tahoma" pitchFamily="34" charset="0"/>
              </a:rPr>
              <a:t>(j)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)} </a:t>
            </a:r>
            <a:r>
              <a:rPr lang="en-US" sz="2000" i="1" dirty="0">
                <a:ea typeface="Tahoma" pitchFamily="34" charset="0"/>
                <a:cs typeface="Tahoma" pitchFamily="34" charset="0"/>
              </a:rPr>
              <a:t>j=1,2,…,p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/>
        </p:nvGraphicFramePr>
        <p:xfrm>
          <a:off x="3419872" y="1995686"/>
          <a:ext cx="740966" cy="484222"/>
        </p:xfrm>
        <a:graphic>
          <a:graphicData uri="http://schemas.openxmlformats.org/presentationml/2006/ole">
            <p:oleObj spid="_x0000_s64514" name="Equation" r:id="rId4" imgW="444240" imgH="291960" progId="Equation.3">
              <p:embed/>
            </p:oleObj>
          </a:graphicData>
        </a:graphic>
      </p:graphicFrame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762000" y="1515249"/>
            <a:ext cx="2154238" cy="412751"/>
            <a:chOff x="528" y="1296"/>
            <a:chExt cx="1357" cy="260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1250" y="1298"/>
            <a:ext cx="635" cy="258"/>
          </p:xfrm>
          <a:graphic>
            <a:graphicData uri="http://schemas.openxmlformats.org/presentationml/2006/ole">
              <p:oleObj spid="_x0000_s64515" name="Формула" r:id="rId5" imgW="622080" imgH="253800" progId="Equation.3">
                <p:embed/>
              </p:oleObj>
            </a:graphicData>
          </a:graphic>
        </p:graphicFrame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528" y="1296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Слой 1:</a:t>
              </a:r>
            </a:p>
          </p:txBody>
        </p:sp>
      </p:grp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762000" y="2072704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ea typeface="Tahoma" pitchFamily="34" charset="0"/>
                <a:cs typeface="Tahoma" pitchFamily="34" charset="0"/>
              </a:rPr>
              <a:t>Слой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MAXNET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762000" y="3833986"/>
            <a:ext cx="3175000" cy="498475"/>
            <a:chOff x="480" y="3192"/>
            <a:chExt cx="2000" cy="314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1746" y="3192"/>
            <a:ext cx="734" cy="314"/>
          </p:xfrm>
          <a:graphic>
            <a:graphicData uri="http://schemas.openxmlformats.org/presentationml/2006/ole">
              <p:oleObj spid="_x0000_s64516" name="Equation" r:id="rId6" imgW="736560" imgH="317160" progId="Equation.3">
                <p:embed/>
              </p:oleObj>
            </a:graphicData>
          </a:graphic>
        </p:graphicFrame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480" y="3216"/>
              <a:ext cx="13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ea typeface="Tahoma" pitchFamily="34" charset="0"/>
                  <a:cs typeface="Tahoma" pitchFamily="34" charset="0"/>
                </a:rPr>
                <a:t>Выходной слой:</a:t>
              </a:r>
            </a:p>
          </p:txBody>
        </p:sp>
      </p:grp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3203848" y="2499742"/>
          <a:ext cx="1597769" cy="550818"/>
        </p:xfrm>
        <a:graphic>
          <a:graphicData uri="http://schemas.openxmlformats.org/presentationml/2006/ole">
            <p:oleObj spid="_x0000_s64517" name="Equation" r:id="rId7" imgW="952200" imgH="33012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275856" y="3147814"/>
          <a:ext cx="1464286" cy="504800"/>
        </p:xfrm>
        <a:graphic>
          <a:graphicData uri="http://schemas.openxmlformats.org/presentationml/2006/ole">
            <p:oleObj spid="_x0000_s64518" name="Equation" r:id="rId8" imgW="952200" imgH="33012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567</Words>
  <Application>Microsoft Office PowerPoint</Application>
  <PresentationFormat>Экран (16:9)</PresentationFormat>
  <Paragraphs>178</Paragraphs>
  <Slides>22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Equation</vt:lpstr>
      <vt:lpstr>Формула</vt:lpstr>
      <vt:lpstr>Нейронные сети и их практическое применение.  Лекция 8. Рекуррентные сети.</vt:lpstr>
      <vt:lpstr>Содержание</vt:lpstr>
      <vt:lpstr>Сеть Хопфилда</vt:lpstr>
      <vt:lpstr>Бинарные системы</vt:lpstr>
      <vt:lpstr>Обучение методом проекций</vt:lpstr>
      <vt:lpstr>Сеть Хопфилда. Области применения</vt:lpstr>
      <vt:lpstr>Сеть Хемминга</vt:lpstr>
      <vt:lpstr>Сеть Хемминга. Вычисление.</vt:lpstr>
      <vt:lpstr>Сеть Хемминга. Обучение</vt:lpstr>
      <vt:lpstr>Сеть Хемминга. Особенности</vt:lpstr>
      <vt:lpstr>Сравнение сетей Хопфилда и Хемминга</vt:lpstr>
      <vt:lpstr>Персептронная сеть RMLP</vt:lpstr>
      <vt:lpstr>RMLP: алгоритм обучения </vt:lpstr>
      <vt:lpstr>Рекуррентная сеть Эльмана</vt:lpstr>
      <vt:lpstr>Сеть Эльмана. Обучение </vt:lpstr>
      <vt:lpstr>Современные рекуррентные НС </vt:lpstr>
      <vt:lpstr>Краткосрочная память </vt:lpstr>
      <vt:lpstr>LSTM </vt:lpstr>
      <vt:lpstr>LSTM. Компоненты (1) </vt:lpstr>
      <vt:lpstr>LSTM. Компоненты (2) </vt:lpstr>
      <vt:lpstr>LSTM. Компоненты (3) </vt:lpstr>
      <vt:lpstr>GRU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147</cp:revision>
  <dcterms:created xsi:type="dcterms:W3CDTF">2019-10-07T19:23:40Z</dcterms:created>
  <dcterms:modified xsi:type="dcterms:W3CDTF">2023-12-10T13:20:33Z</dcterms:modified>
</cp:coreProperties>
</file>