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6" r:id="rId17"/>
    <p:sldId id="277" r:id="rId18"/>
    <p:sldId id="278" r:id="rId19"/>
    <p:sldId id="279" r:id="rId20"/>
    <p:sldId id="274" r:id="rId21"/>
    <p:sldId id="280" r:id="rId2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11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46698"/>
            <a:ext cx="6400800" cy="10252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Дмитрий Буряк</a:t>
            </a:r>
          </a:p>
          <a:p>
            <a:pPr>
              <a:lnSpc>
                <a:spcPct val="80000"/>
              </a:lnSpc>
            </a:pPr>
            <a:r>
              <a:rPr lang="ru-RU" sz="2000" dirty="0" err="1"/>
              <a:t>к</a:t>
            </a:r>
            <a:r>
              <a:rPr lang="ru-RU" sz="2000" dirty="0" err="1" smtClean="0"/>
              <a:t>.ф.-м.н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dyb04@yandex.ru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714968"/>
            <a:ext cx="7772400" cy="2216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Нейронные сети и их практическое применение.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9</a:t>
            </a:r>
            <a:r>
              <a:rPr lang="ru-RU" sz="3100" dirty="0" smtClean="0"/>
              <a:t>. </a:t>
            </a:r>
            <a:r>
              <a:rPr lang="ru-RU" sz="3100" dirty="0" err="1" smtClean="0"/>
              <a:t>Сверточные</a:t>
            </a:r>
            <a:r>
              <a:rPr lang="ru-RU" sz="3100" dirty="0" smtClean="0"/>
              <a:t> сети</a:t>
            </a:r>
            <a:r>
              <a:rPr lang="en-US" sz="31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слоев. Свертка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15566"/>
            <a:ext cx="48244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2859782"/>
            <a:ext cx="4105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Свертка входного образа с набором ядер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Применение нелинейной функции активации</a:t>
            </a:r>
          </a:p>
          <a:p>
            <a:pPr eaLnBrk="1" hangingPunct="1">
              <a:buFontTx/>
              <a:buChar char="•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Результат – множество карт признаков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giph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74049"/>
            <a:ext cx="4139952" cy="234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слоев. Функция активации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1019512"/>
            <a:ext cx="3437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ReLU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– Rectified Linear Unit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83131" y="1484313"/>
          <a:ext cx="1550582" cy="295349"/>
        </p:xfrm>
        <a:graphic>
          <a:graphicData uri="http://schemas.openxmlformats.org/presentationml/2006/ole">
            <p:oleObj spid="_x0000_s78852" name="Формула" r:id="rId4" imgW="1066337" imgH="203112" progId="Equation.3">
              <p:embed/>
            </p:oleObj>
          </a:graphicData>
        </a:graphic>
      </p:graphicFrame>
      <p:pic>
        <p:nvPicPr>
          <p:cNvPr id="8" name="Picture 5" descr="http://cs231n.github.io/assets/nn1/relu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87574"/>
            <a:ext cx="22406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creen Shot 2016-08-07 at 6.18.19 P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60345"/>
            <a:ext cx="7166620" cy="26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слоев. Свойства </a:t>
            </a:r>
            <a:r>
              <a:rPr lang="en-US" dirty="0" err="1" smtClean="0"/>
              <a:t>ReLu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27088" y="1247150"/>
            <a:ext cx="7200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Решение проблемы «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vanishing gradient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»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Проще для вычисления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95288" y="959118"/>
            <a:ext cx="247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Преимущества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5536" y="2143184"/>
            <a:ext cx="2023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Недостатки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27584" y="2442830"/>
            <a:ext cx="59769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Функция не ограничена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Возможность переобучения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68313" y="3407390"/>
            <a:ext cx="2786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ea typeface="Tahoma" pitchFamily="34" charset="0"/>
                <a:cs typeface="Tahoma" pitchFamily="34" charset="0"/>
              </a:rPr>
              <a:t>ReLu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ea typeface="Tahoma" pitchFamily="34" charset="0"/>
                <a:cs typeface="Tahoma" pitchFamily="34" charset="0"/>
              </a:rPr>
              <a:t>vs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ea typeface="Tahoma" pitchFamily="34" charset="0"/>
                <a:cs typeface="Tahoma" pitchFamily="34" charset="0"/>
              </a:rPr>
              <a:t>сигмоида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27584" y="3767430"/>
            <a:ext cx="74882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Для ряда задач важны ограниченность и симметричность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 95% случаев </a:t>
            </a:r>
            <a:r>
              <a:rPr kumimoji="0" lang="en-US" sz="2000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ReLu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эффективнее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Типы слоев. Понижение размерности </a:t>
            </a:r>
            <a:r>
              <a:rPr lang="en-US" sz="4000" dirty="0" smtClean="0"/>
              <a:t>(pooling)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75606"/>
            <a:ext cx="3720480" cy="187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cs231n.github.io/assets/cnn/maxpoo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341438"/>
            <a:ext cx="35639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Screen Shot 2016-08-07 at 6.11.53 P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10824"/>
            <a:ext cx="4531792" cy="193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Типы слоев. </a:t>
            </a:r>
            <a:r>
              <a:rPr lang="ru-RU" sz="4000" dirty="0" err="1" smtClean="0"/>
              <a:t>Полносвязанный</a:t>
            </a:r>
            <a:r>
              <a:rPr lang="ru-RU" sz="4000" dirty="0" smtClean="0"/>
              <a:t> слой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7343775" cy="19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Архитектура аналогичная персептрону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Один или несколько слоев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Проведение классификации на основе выделенных признаков</a:t>
            </a:r>
            <a:endParaRPr kumimoji="0" lang="en-US" sz="24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188" y="1059582"/>
            <a:ext cx="73453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Большое число связей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Размер обучающей выборки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Переобучение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Затухание градиента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771550"/>
            <a:ext cx="3293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Основные проблемы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2697654"/>
            <a:ext cx="1588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Методы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560" y="3025756"/>
            <a:ext cx="73437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Обратное распространение ошибки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Стохастический градиентный спуск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Регуляризация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Dropout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Batch normalization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w3.salemstate.edu/~lhanson/gls214/images2/plumismo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7574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База изображений </a:t>
            </a:r>
            <a:r>
              <a:rPr lang="en-US" dirty="0" err="1" smtClean="0"/>
              <a:t>ImageNet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Создана в 2009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Более 14М изображений с аннотациями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1М изображений </a:t>
            </a:r>
            <a:r>
              <a:rPr lang="en-US" smtClean="0"/>
              <a:t>c</a:t>
            </a:r>
            <a:r>
              <a:rPr lang="ru-RU" smtClean="0"/>
              <a:t> </a:t>
            </a:r>
            <a:r>
              <a:rPr lang="ru-RU" dirty="0" smtClean="0"/>
              <a:t>отмеченными объектами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20К классов (несколько сотен изображений каждого класса </a:t>
            </a:r>
            <a:endParaRPr lang="ru-RU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369" y="272854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Проводится с 2010г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Классификация изображений, обнаружение объектов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31590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farm1.static.flickr.com/24/93223925_c07b5222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773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www.doc.govt.nz/upload/28166/mothplant-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9183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ttp://farm2.static.flickr.com/1123/1020343739_bbb4262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7894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2551" y="3675677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ILSVRC</a:t>
            </a:r>
            <a:r>
              <a:rPr lang="ru-RU" dirty="0" smtClean="0"/>
              <a:t>. Классификация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1.2M </a:t>
            </a:r>
            <a:r>
              <a:rPr lang="ru-RU" dirty="0" smtClean="0"/>
              <a:t>изображений (обучающая выборка)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100K </a:t>
            </a:r>
            <a:r>
              <a:rPr lang="ru-RU" dirty="0" smtClean="0"/>
              <a:t>тестовых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1000 классов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ILSVRC-2012. </a:t>
            </a:r>
            <a:r>
              <a:rPr lang="en-US" dirty="0" err="1" smtClean="0"/>
              <a:t>AlexNet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68313" y="1127522"/>
            <a:ext cx="79921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AlexNet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 et al, 2012)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Первая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победитель </a:t>
            </a:r>
            <a:r>
              <a:rPr lang="en-US" dirty="0" smtClean="0"/>
              <a:t>ILSVRC;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15.3%</a:t>
            </a:r>
            <a:r>
              <a:rPr lang="en-US" dirty="0" smtClean="0"/>
              <a:t> (</a:t>
            </a:r>
            <a:r>
              <a:rPr lang="ru-RU" dirty="0" smtClean="0"/>
              <a:t>второй результат </a:t>
            </a:r>
            <a:r>
              <a:rPr lang="en-US" dirty="0" smtClean="0"/>
              <a:t>SIFT</a:t>
            </a:r>
            <a:r>
              <a:rPr lang="ru-RU" dirty="0" smtClean="0"/>
              <a:t> – 26.2%)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НС, 8 слоев (5 </a:t>
            </a:r>
            <a:r>
              <a:rPr lang="ru-RU" dirty="0" err="1" smtClean="0"/>
              <a:t>сверточных</a:t>
            </a:r>
            <a:r>
              <a:rPr lang="ru-RU" dirty="0" smtClean="0"/>
              <a:t>), 60М параметров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en-US" dirty="0" smtClean="0"/>
              <a:t>, Dropout, </a:t>
            </a:r>
            <a:r>
              <a:rPr lang="ru-RU" dirty="0" smtClean="0"/>
              <a:t>Увеличение обучающей выборки (сдвиг, отражение)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заняло 5 дней на нескольких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31791"/>
            <a:ext cx="610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НС для </a:t>
            </a:r>
            <a:r>
              <a:rPr lang="en-US" dirty="0" smtClean="0"/>
              <a:t>ILSVRC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757" y="1779662"/>
            <a:ext cx="45287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4803998"/>
            <a:ext cx="2214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https://culurciello.github.io/tech/2016/06/20/training-enet.html</a:t>
            </a:r>
            <a:endParaRPr lang="ru-RU" sz="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9582"/>
            <a:ext cx="43378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03648" y="3291830"/>
            <a:ext cx="23262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http://cs231n.stanford.edu/slides/2018/cs231n_2018_lecture09.pdf</a:t>
            </a:r>
            <a:endParaRPr lang="ru-RU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75606"/>
            <a:ext cx="3240360" cy="175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ru-RU" dirty="0" smtClean="0"/>
              <a:t>Классические архитектуры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95537" y="771550"/>
            <a:ext cx="568863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smtClean="0"/>
              <a:t>VGG (</a:t>
            </a:r>
            <a:r>
              <a:rPr lang="en-US" dirty="0" err="1" smtClean="0"/>
              <a:t>K.Simonyan</a:t>
            </a:r>
            <a:r>
              <a:rPr lang="en-US" dirty="0" smtClean="0"/>
              <a:t>, A. </a:t>
            </a:r>
            <a:r>
              <a:rPr lang="en-US" dirty="0" err="1" smtClean="0"/>
              <a:t>Zisserman</a:t>
            </a:r>
            <a:r>
              <a:rPr lang="en-US" dirty="0" smtClean="0"/>
              <a:t>, 2014)</a:t>
            </a:r>
            <a:r>
              <a:rPr lang="ru-RU" dirty="0" smtClean="0"/>
              <a:t> : </a:t>
            </a:r>
            <a:r>
              <a:rPr lang="en-US" b="1" dirty="0" smtClean="0"/>
              <a:t>7.3</a:t>
            </a:r>
            <a:r>
              <a:rPr lang="ru-RU" b="1" dirty="0" smtClean="0"/>
              <a:t>%</a:t>
            </a:r>
            <a:r>
              <a:rPr lang="ru-RU" dirty="0" smtClean="0"/>
              <a:t> (</a:t>
            </a:r>
            <a:r>
              <a:rPr lang="en-US" dirty="0" smtClean="0"/>
              <a:t>Top-5</a:t>
            </a:r>
            <a:r>
              <a:rPr lang="ru-RU" dirty="0" smtClean="0"/>
              <a:t> 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Классическая </a:t>
            </a:r>
            <a:r>
              <a:rPr lang="ru-RU" dirty="0" err="1" smtClean="0"/>
              <a:t>сверточная</a:t>
            </a:r>
            <a:r>
              <a:rPr lang="ru-RU" dirty="0" smtClean="0"/>
              <a:t> архитектура (ядра 3х3)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138М параметров</a:t>
            </a:r>
            <a:r>
              <a:rPr lang="en-US" dirty="0" smtClean="0"/>
              <a:t>, 16 </a:t>
            </a:r>
            <a:r>
              <a:rPr lang="ru-RU" dirty="0" smtClean="0"/>
              <a:t>слоев.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GoogLeNet</a:t>
            </a:r>
            <a:r>
              <a:rPr lang="en-US" dirty="0" smtClean="0"/>
              <a:t> (K. </a:t>
            </a:r>
            <a:r>
              <a:rPr lang="en-US" dirty="0" err="1" smtClean="0"/>
              <a:t>Szegedy</a:t>
            </a:r>
            <a:r>
              <a:rPr lang="en-US" dirty="0" smtClean="0"/>
              <a:t> et al, 2015)</a:t>
            </a:r>
            <a:r>
              <a:rPr lang="ru-RU" dirty="0" smtClean="0"/>
              <a:t>: </a:t>
            </a:r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 (</a:t>
            </a:r>
            <a:r>
              <a:rPr lang="en-US" dirty="0" smtClean="0"/>
              <a:t>Top-5)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Inception </a:t>
            </a:r>
            <a:r>
              <a:rPr lang="ru-RU" dirty="0" smtClean="0"/>
              <a:t>блок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60М параметров, 50 слоев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ResNet</a:t>
            </a:r>
            <a:r>
              <a:rPr lang="en-US" dirty="0" smtClean="0"/>
              <a:t>  (K. He et al, 2015): </a:t>
            </a:r>
            <a:r>
              <a:rPr lang="ru-RU" b="1" dirty="0" smtClean="0"/>
              <a:t>3.5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en-US" b="1" dirty="0" smtClean="0"/>
              <a:t> </a:t>
            </a:r>
            <a:r>
              <a:rPr lang="en-US" dirty="0" smtClean="0"/>
              <a:t>(Top-5)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Residual connections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60М параметров, 152 слоя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SENet</a:t>
            </a:r>
            <a:r>
              <a:rPr lang="ru-RU" dirty="0" smtClean="0"/>
              <a:t>-154</a:t>
            </a:r>
            <a:r>
              <a:rPr lang="en-US" dirty="0" smtClean="0"/>
              <a:t> (J. </a:t>
            </a:r>
            <a:r>
              <a:rPr lang="en-US" dirty="0" err="1" smtClean="0"/>
              <a:t>Hu</a:t>
            </a:r>
            <a:r>
              <a:rPr lang="en-US" dirty="0" smtClean="0"/>
              <a:t> et al, 2017): </a:t>
            </a:r>
            <a:r>
              <a:rPr lang="en-US" b="1" dirty="0" smtClean="0"/>
              <a:t>2.25%</a:t>
            </a:r>
            <a:r>
              <a:rPr lang="en-US" dirty="0" smtClean="0"/>
              <a:t> (Top-5)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«</a:t>
            </a:r>
            <a:r>
              <a:rPr lang="en-US" dirty="0" smtClean="0"/>
              <a:t>Squeeze and Excitation</a:t>
            </a:r>
            <a:r>
              <a:rPr lang="ru-RU" dirty="0" smtClean="0"/>
              <a:t>»</a:t>
            </a:r>
            <a:r>
              <a:rPr lang="en-US" dirty="0" smtClean="0"/>
              <a:t> (SE) </a:t>
            </a:r>
            <a:r>
              <a:rPr lang="ru-RU" dirty="0" smtClean="0"/>
              <a:t>модуль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60М параметров, 154 слоя</a:t>
            </a:r>
            <a:endParaRPr lang="ru-RU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8172400" y="195486"/>
            <a:ext cx="792088" cy="4558382"/>
            <a:chOff x="6804248" y="483518"/>
            <a:chExt cx="792088" cy="455838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804248" y="4155926"/>
              <a:ext cx="792088" cy="86409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13500" y="483518"/>
              <a:ext cx="782836" cy="368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4764" y="4175125"/>
              <a:ext cx="6477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7812360" y="473199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VGG16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954477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GoogLeNet</a:t>
            </a:r>
            <a:r>
              <a:rPr lang="en-US" sz="1000" dirty="0" smtClean="0"/>
              <a:t> Inception </a:t>
            </a:r>
            <a:r>
              <a:rPr lang="ru-RU" sz="1000" dirty="0" smtClean="0"/>
              <a:t>блок</a:t>
            </a:r>
            <a:endParaRPr lang="ru-RU"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291830"/>
            <a:ext cx="2160240" cy="13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24128" y="4609247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Residual connection </a:t>
            </a:r>
            <a:r>
              <a:rPr lang="ru-RU" sz="1000" dirty="0" smtClean="0"/>
              <a:t>блок</a:t>
            </a:r>
            <a:endParaRPr lang="ru-RU" sz="1000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083918"/>
            <a:ext cx="3941862" cy="8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699792" y="473199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«</a:t>
            </a:r>
            <a:r>
              <a:rPr lang="en-US" sz="1000" dirty="0" smtClean="0"/>
              <a:t>Squeeze and Excitation</a:t>
            </a:r>
            <a:r>
              <a:rPr lang="ru-RU" sz="1000" dirty="0" smtClean="0"/>
              <a:t>»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Глубокое обучение (</a:t>
            </a:r>
            <a:r>
              <a:rPr lang="en-US" sz="4000" dirty="0" smtClean="0"/>
              <a:t>Deep learning)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4213" y="1012542"/>
            <a:ext cx="79930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тип алгоритмов машинного обучения, которые пытаются моделировать высокоуровневые абстракции в данных, используя архитектуры, состоящие из множества нелинейных трансформаций;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большое число слоев и нейронов -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&gt;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большое число весов;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высокие требования к вычислительным ресурсам.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3225" y="652502"/>
            <a:ext cx="2742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Общие сведения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2275" y="2571750"/>
            <a:ext cx="2695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Типы архитектур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4213" y="2859782"/>
            <a:ext cx="7993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многослойные сети</a:t>
            </a:r>
            <a:endParaRPr lang="en-US" sz="2000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сверточные нейронные сети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глубокие сети доверия 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0688" y="3795886"/>
            <a:ext cx="290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Решаемые задачи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4213" y="4155926"/>
            <a:ext cx="7993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компьютерное зрение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распознавание речи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обработка естественного языка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643758"/>
            <a:ext cx="3681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Autofit/>
          </a:bodyPr>
          <a:lstStyle/>
          <a:p>
            <a:r>
              <a:rPr lang="ru-RU" sz="4000" dirty="0"/>
              <a:t>Примеры. </a:t>
            </a:r>
            <a:r>
              <a:rPr lang="ru-RU" sz="4000" dirty="0" smtClean="0"/>
              <a:t>Обнаружение объектов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7534"/>
            <a:ext cx="4824536" cy="251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SSD: Single Shot Detector (W. Liu et al., 2016)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Оценка «формы» объекта для каждой ячейки выходной карты;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Оценка положения и вероятности класса;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Обнаружение на разных масштабах;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Non-maximum suppression;</a:t>
            </a:r>
            <a:endParaRPr lang="ru-RU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83.2% (PASCAL VOC 2007)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mAP</a:t>
            </a:r>
            <a:r>
              <a:rPr lang="en-US" b="1" dirty="0" smtClean="0"/>
              <a:t> = 82.2% (PASCAL VOC 2012)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4098" name="Picture 2" descr="https://cdn-images-1.medium.com/max/640/1*vNaiiFUVwCfzx1znKiFYY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316" y="887438"/>
            <a:ext cx="2810124" cy="1396280"/>
          </a:xfrm>
          <a:prstGeom prst="rect">
            <a:avLst/>
          </a:prstGeom>
          <a:noFill/>
        </p:spPr>
      </p:pic>
      <p:pic>
        <p:nvPicPr>
          <p:cNvPr id="4100" name="Picture 4" descr="https://cdn-images-1.medium.com/max/640/1*mGtRvk9g1PVWw6IkjEryu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7734"/>
            <a:ext cx="2939372" cy="1524800"/>
          </a:xfrm>
          <a:prstGeom prst="rect">
            <a:avLst/>
          </a:prstGeom>
          <a:noFill/>
        </p:spPr>
      </p:pic>
      <p:pic>
        <p:nvPicPr>
          <p:cNvPr id="4102" name="Picture 6" descr="https://cdn-images-1.medium.com/max/960/1*up-gIJ9rPkHXUGRoqWuULQ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7814"/>
            <a:ext cx="5190015" cy="174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7529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347614"/>
            <a:ext cx="87400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Какой метод обработки данных заложен в архитектуру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сверточной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сети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?</a:t>
            </a:r>
            <a:endParaRPr kumimoji="0" lang="ru-RU" sz="20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Как функционирует слой свертки? </a:t>
            </a: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Как работает слой </a:t>
            </a:r>
            <a:r>
              <a:rPr lang="ru-RU" sz="2000" smtClean="0">
                <a:ea typeface="Tahoma" pitchFamily="34" charset="0"/>
                <a:cs typeface="Tahoma" pitchFamily="34" charset="0"/>
              </a:rPr>
              <a:t>понижения размерности?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Свертка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19431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123950"/>
            <a:ext cx="129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981075"/>
            <a:ext cx="21605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55875" y="1268413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Verdana" pitchFamily="34" charset="0"/>
              </a:rPr>
              <a:t>Х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72000" y="12509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→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95" y="2139702"/>
            <a:ext cx="1664618" cy="13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8932" y="2139702"/>
            <a:ext cx="1751506" cy="14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2428626"/>
            <a:ext cx="1676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555875" y="2644526"/>
            <a:ext cx="396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Verdana" pitchFamily="34" charset="0"/>
              </a:rPr>
              <a:t>Х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787900" y="2644526"/>
            <a:ext cx="427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Verdana" pitchFamily="34" charset="0"/>
              </a:rPr>
              <a:t>=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6042" y="3625007"/>
            <a:ext cx="915718" cy="13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651869"/>
            <a:ext cx="903171" cy="13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3939902"/>
            <a:ext cx="14398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484438" y="4084364"/>
            <a:ext cx="39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Verdana" pitchFamily="34" charset="0"/>
              </a:rPr>
              <a:t>Х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93035" y="4012927"/>
            <a:ext cx="427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latin typeface="Verdana" pitchFamily="34" charset="0"/>
              </a:rPr>
              <a:t>=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Применение свертки для</a:t>
            </a:r>
            <a:r>
              <a:rPr lang="en-US" sz="4000" dirty="0" smtClean="0"/>
              <a:t> </a:t>
            </a:r>
            <a:r>
              <a:rPr lang="ru-RU" sz="4000" dirty="0" smtClean="0"/>
              <a:t>задач распознавания 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1268413"/>
            <a:ext cx="813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Решение задачи обнаружения лица (</a:t>
            </a:r>
            <a:r>
              <a:rPr lang="en-US" sz="2400" dirty="0" err="1">
                <a:ea typeface="Tahoma" pitchFamily="34" charset="0"/>
                <a:cs typeface="Tahoma" pitchFamily="34" charset="0"/>
              </a:rPr>
              <a:t>Bazanov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 et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al., 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2004)</a:t>
            </a:r>
          </a:p>
        </p:txBody>
      </p:sp>
      <p:pic>
        <p:nvPicPr>
          <p:cNvPr id="12" name="Picture 15" descr="sip-g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7654"/>
            <a:ext cx="554037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5288" y="4218642"/>
            <a:ext cx="8497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ea typeface="Tahoma" pitchFamily="34" charset="0"/>
                <a:cs typeface="Tahoma" pitchFamily="34" charset="0"/>
              </a:rPr>
              <a:t>Сверточные</a:t>
            </a:r>
            <a:r>
              <a:rPr lang="ru-RU" sz="2400" dirty="0">
                <a:ea typeface="Tahoma" pitchFamily="34" charset="0"/>
                <a:cs typeface="Tahoma" pitchFamily="34" charset="0"/>
              </a:rPr>
              <a:t> НС – поиск оптимального набора операций свертки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2950" y="3076079"/>
            <a:ext cx="1346200" cy="3079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Classification</a:t>
            </a:r>
            <a:endParaRPr lang="ru-RU" sz="1400" b="1" dirty="0">
              <a:latin typeface="+mn-lt"/>
            </a:endParaRPr>
          </a:p>
        </p:txBody>
      </p:sp>
      <p:sp>
        <p:nvSpPr>
          <p:cNvPr id="15" name="Стрелка вправо 20"/>
          <p:cNvSpPr>
            <a:spLocks noChangeArrowheads="1"/>
          </p:cNvSpPr>
          <p:nvPr/>
        </p:nvSpPr>
        <p:spPr bwMode="auto">
          <a:xfrm>
            <a:off x="6516688" y="3076079"/>
            <a:ext cx="503237" cy="358775"/>
          </a:xfrm>
          <a:prstGeom prst="rightArrow">
            <a:avLst>
              <a:gd name="adj1" fmla="val 50000"/>
              <a:gd name="adj2" fmla="val 5009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Сверточные</a:t>
            </a:r>
            <a:r>
              <a:rPr lang="ru-RU" dirty="0" smtClean="0"/>
              <a:t> сети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92138" y="1131590"/>
            <a:ext cx="77247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Многослойный </a:t>
            </a:r>
            <a:r>
              <a:rPr kumimoji="0" lang="ru-RU" sz="2000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переспетрон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для распознавания 2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форм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 Разделяемые веса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Устойчивость к сдвигу, повороту, изменению размера и другим искажениям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Алгоритм обучения: обратное распространение ошибки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Автоматическое выделение особенностей изображения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Сверточные</a:t>
            </a:r>
            <a:r>
              <a:rPr lang="ru-RU" sz="4000" dirty="0" smtClean="0"/>
              <a:t> сети: архитектура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7574"/>
            <a:ext cx="7848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7665" y="3435846"/>
            <a:ext cx="77247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Свертка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Усреднение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Общие веса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Сверточные</a:t>
            </a:r>
            <a:r>
              <a:rPr lang="ru-RU" sz="4000" dirty="0" smtClean="0"/>
              <a:t> сети: распознавание символов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750" y="3147814"/>
            <a:ext cx="69326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Обработка локальных областей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Совместное использование весов: </a:t>
            </a:r>
            <a:b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100000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связей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, 2800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настраиваемых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весов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Высокая обобщающая способность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Возможность распараллеливания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Устойчивость к искажениям и шуму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69" y="1203598"/>
            <a:ext cx="6723427" cy="18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300193" y="3003798"/>
            <a:ext cx="2016224" cy="2016224"/>
            <a:chOff x="6061075" y="2204864"/>
            <a:chExt cx="2759075" cy="234632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888" y="2204864"/>
              <a:ext cx="2663825" cy="166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1075" y="3860627"/>
              <a:ext cx="2759075" cy="69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Сверточные</a:t>
            </a:r>
            <a:r>
              <a:rPr lang="ru-RU" sz="4000" dirty="0" smtClean="0"/>
              <a:t> сети: результаты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1" name="Group 3"/>
          <p:cNvGraphicFramePr>
            <a:graphicFrameLocks/>
          </p:cNvGraphicFramePr>
          <p:nvPr/>
        </p:nvGraphicFramePr>
        <p:xfrm>
          <a:off x="539750" y="1052066"/>
          <a:ext cx="8064500" cy="3895948"/>
        </p:xfrm>
        <a:graphic>
          <a:graphicData uri="http://schemas.openxmlformats.org/drawingml/2006/table">
            <a:tbl>
              <a:tblPr/>
              <a:tblGrid>
                <a:gridCol w="5040313"/>
                <a:gridCol w="3024187"/>
              </a:tblGrid>
              <a:tr h="5254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Сеть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Процент ошибок на тестовой выборке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1063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Линейный классификатор</a:t>
                      </a: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1063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(1-слойная НС)</a:t>
                      </a: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12.0</a:t>
                      </a: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2-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слойная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НС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, 300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скрытых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4.7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2- слойная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НС, 1000 скрытых элементов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4.5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3- слойная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НС, 300+100 скрытых элементов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3.05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3- слойная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НС, 500+150 скрытых элементов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2.95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2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Большая </a:t>
                      </a:r>
                      <a:r>
                        <a:rPr kumimoji="1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сверточная</a:t>
                      </a: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сеть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0.39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слоев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8" name="Picture 2" descr="https://adeshpande3.github.io/assets/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83153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758</Words>
  <Application>Microsoft Office PowerPoint</Application>
  <PresentationFormat>Экран (16:9)</PresentationFormat>
  <Paragraphs>179</Paragraphs>
  <Slides>21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Нейронные сети и их практическое применение.  Лекция 9. Сверточные сети.</vt:lpstr>
      <vt:lpstr>Глубокое обучение (Deep learning) </vt:lpstr>
      <vt:lpstr>Свертка</vt:lpstr>
      <vt:lpstr>Применение свертки для задач распознавания </vt:lpstr>
      <vt:lpstr>Сверточные сети</vt:lpstr>
      <vt:lpstr>Сверточные сети: архитектура</vt:lpstr>
      <vt:lpstr>Сверточные сети: распознавание символов</vt:lpstr>
      <vt:lpstr>Сверточные сети: результаты</vt:lpstr>
      <vt:lpstr>Типы слоев</vt:lpstr>
      <vt:lpstr>Типы слоев. Свертка</vt:lpstr>
      <vt:lpstr>Типы слоев. Функция активации</vt:lpstr>
      <vt:lpstr>Типы слоев. Свойства ReLu</vt:lpstr>
      <vt:lpstr>Типы слоев. Понижение размерности (pooling)</vt:lpstr>
      <vt:lpstr>Типы слоев. Полносвязанный слой</vt:lpstr>
      <vt:lpstr>Обучение</vt:lpstr>
      <vt:lpstr>База изображений ImageNet</vt:lpstr>
      <vt:lpstr>Победитель ILSVRC-2012. AlexNet</vt:lpstr>
      <vt:lpstr>Развитие НС для ILSVRC </vt:lpstr>
      <vt:lpstr>Классические архитектуры</vt:lpstr>
      <vt:lpstr>Примеры. Обнаружение объектов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160</cp:revision>
  <dcterms:created xsi:type="dcterms:W3CDTF">2019-10-07T19:23:40Z</dcterms:created>
  <dcterms:modified xsi:type="dcterms:W3CDTF">2022-12-09T18:42:10Z</dcterms:modified>
</cp:coreProperties>
</file>