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1"/>
  </p:notesMasterIdLst>
  <p:sldIdLst>
    <p:sldId id="256" r:id="rId2"/>
    <p:sldId id="257" r:id="rId3"/>
    <p:sldId id="272" r:id="rId4"/>
    <p:sldId id="273" r:id="rId5"/>
    <p:sldId id="274" r:id="rId6"/>
    <p:sldId id="279" r:id="rId7"/>
    <p:sldId id="275" r:id="rId8"/>
    <p:sldId id="276" r:id="rId9"/>
    <p:sldId id="277" r:id="rId10"/>
    <p:sldId id="278" r:id="rId11"/>
    <p:sldId id="280" r:id="rId12"/>
    <p:sldId id="281" r:id="rId13"/>
    <p:sldId id="258" r:id="rId14"/>
    <p:sldId id="271" r:id="rId15"/>
    <p:sldId id="261" r:id="rId16"/>
    <p:sldId id="282" r:id="rId17"/>
    <p:sldId id="262" r:id="rId18"/>
    <p:sldId id="263" r:id="rId19"/>
    <p:sldId id="265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109" d="100"/>
          <a:sy n="109" d="100"/>
        </p:scale>
        <p:origin x="-682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35985-20DE-402B-91C1-0CA4EC319BE6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F8D24-D1F0-454A-8B3B-59FF8CC96D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0436A-2577-4C50-9D8B-D4847C56E78D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0DEA9-A7FE-4E85-9654-D4AF0A8F2A37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A30-2B1D-4532-A9DF-4E58E9FA17CB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DE4A-9BAD-44D1-ABDE-B8E29AA731CB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9335-5BAA-4F54-BD19-5578833AD8F9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483C-E25D-484B-B53F-BB58DFC6C002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3D74-5C7E-42F6-897C-CCDC57AB67F6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48AF-BEE4-4E11-AA03-C2C0B0ABE492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F741-48CE-48A6-B64E-C0003C3E9069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8B90-396A-49E0-BA7A-78B45E180F26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9F591-49FF-427B-90E5-BB8777A298D0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18E7-F804-41C9-A1B6-6F5155157CAF}" type="datetime1">
              <a:rPr lang="ru-RU" smtClean="0"/>
              <a:pPr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320FC-84CE-4569-A36F-4E6108BC40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62722"/>
            <a:ext cx="6400800" cy="10252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Дмитрий Буряк</a:t>
            </a:r>
          </a:p>
          <a:p>
            <a:pPr>
              <a:lnSpc>
                <a:spcPct val="80000"/>
              </a:lnSpc>
            </a:pPr>
            <a:r>
              <a:rPr lang="ru-RU" sz="2000" dirty="0" err="1"/>
              <a:t>к</a:t>
            </a:r>
            <a:r>
              <a:rPr lang="ru-RU" sz="2000" dirty="0" err="1" smtClean="0"/>
              <a:t>.ф.-м.н</a:t>
            </a: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dyb04@yandex.ru</a:t>
            </a:r>
            <a:endParaRPr lang="ru-RU" sz="2000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5800" y="714968"/>
            <a:ext cx="7772400" cy="22168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Нейронные сети и их практическое применение.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sz="3100" dirty="0" smtClean="0"/>
              <a:t>Лекция </a:t>
            </a:r>
            <a:r>
              <a:rPr lang="en-US" sz="3100" dirty="0" smtClean="0"/>
              <a:t>10</a:t>
            </a:r>
            <a:r>
              <a:rPr lang="ru-RU" sz="3100" dirty="0" smtClean="0"/>
              <a:t>. Вычислительные платформы для реализации НС</a:t>
            </a:r>
            <a:r>
              <a:rPr lang="en-US" sz="3100" dirty="0" smtClean="0"/>
              <a:t>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Чипы для центров обработки данных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282571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Применение различных технологий: на основе </a:t>
            </a:r>
            <a:r>
              <a:rPr lang="en-US" dirty="0" smtClean="0"/>
              <a:t>CPU, </a:t>
            </a:r>
            <a:r>
              <a:rPr lang="ru-RU" dirty="0" smtClean="0"/>
              <a:t>программируемые </a:t>
            </a:r>
            <a:r>
              <a:rPr lang="en-US" dirty="0" smtClean="0"/>
              <a:t>FPGA, </a:t>
            </a:r>
            <a:r>
              <a:rPr lang="ru-RU" dirty="0" smtClean="0"/>
              <a:t>с применением </a:t>
            </a:r>
            <a:r>
              <a:rPr lang="en-US" dirty="0" smtClean="0"/>
              <a:t>GPU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Intel Xeon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Preferred Networks, PFN-MN-3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4 </a:t>
            </a:r>
            <a:r>
              <a:rPr lang="ru-RU" dirty="0" smtClean="0"/>
              <a:t>чипа + 32Гб </a:t>
            </a:r>
            <a:r>
              <a:rPr lang="en-US" dirty="0" smtClean="0"/>
              <a:t>RAM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Каждый чип имеет 4 матрицы из 2048 вычислительных элементов и 512 блоков матричных вычислений.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Поддержка вычислений </a:t>
            </a:r>
            <a:r>
              <a:rPr lang="en-US" dirty="0" smtClean="0"/>
              <a:t>fp16</a:t>
            </a:r>
            <a:r>
              <a:rPr lang="ru-RU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Применяются в одном из японских суперкомпьютеров (</a:t>
            </a:r>
            <a:r>
              <a:rPr lang="en-US" dirty="0" err="1" smtClean="0"/>
              <a:t>exascale</a:t>
            </a:r>
            <a:r>
              <a:rPr lang="en-US" dirty="0" smtClean="0"/>
              <a:t>)</a:t>
            </a:r>
            <a:r>
              <a:rPr lang="ru-RU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Intel </a:t>
            </a:r>
            <a:r>
              <a:rPr lang="en-US" dirty="0" err="1" smtClean="0"/>
              <a:t>Arria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Intel Xeon + </a:t>
            </a:r>
            <a:r>
              <a:rPr lang="en-US" dirty="0" err="1" smtClean="0"/>
              <a:t>Altera</a:t>
            </a:r>
            <a:r>
              <a:rPr lang="en-US" dirty="0" smtClean="0"/>
              <a:t> </a:t>
            </a:r>
            <a:r>
              <a:rPr lang="en-US" dirty="0" err="1" smtClean="0"/>
              <a:t>Arria</a:t>
            </a:r>
            <a:r>
              <a:rPr lang="en-US" dirty="0" smtClean="0"/>
              <a:t> FPGA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Загрузка </a:t>
            </a:r>
            <a:r>
              <a:rPr lang="en-US" dirty="0" smtClean="0"/>
              <a:t>FPGA </a:t>
            </a:r>
            <a:r>
              <a:rPr lang="ru-RU" dirty="0" smtClean="0"/>
              <a:t>конфигурации, НС вычисляется на </a:t>
            </a:r>
            <a:r>
              <a:rPr lang="en-US" dirty="0" smtClean="0"/>
              <a:t>FPGA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Чипы для центров обработки данных</a:t>
            </a:r>
            <a:r>
              <a:rPr lang="en-US" dirty="0" smtClean="0"/>
              <a:t>. GPU </a:t>
            </a:r>
            <a:r>
              <a:rPr lang="ru-RU" dirty="0" smtClean="0"/>
              <a:t>карты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1282571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 </a:t>
            </a:r>
            <a:r>
              <a:rPr lang="en-US" dirty="0" smtClean="0"/>
              <a:t>NVIDIA (Ampere, </a:t>
            </a:r>
            <a:r>
              <a:rPr lang="en-US" dirty="0" err="1" smtClean="0"/>
              <a:t>Turing,HGX</a:t>
            </a:r>
            <a:r>
              <a:rPr lang="en-US" dirty="0" smtClean="0"/>
              <a:t>)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Тензорные ядра</a:t>
            </a:r>
            <a:br>
              <a:rPr lang="ru-RU" dirty="0" smtClean="0"/>
            </a:br>
            <a:r>
              <a:rPr lang="ru-RU" dirty="0" smtClean="0"/>
              <a:t>    . Предназначены для умножения матриц за такт;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. Volta, 4x4, fp16 (64GEMM) </a:t>
            </a:r>
            <a:r>
              <a:rPr lang="en-US" dirty="0" smtClean="0">
                <a:latin typeface="Calibri"/>
              </a:rPr>
              <a:t>→ Ampere (256GEMM)</a:t>
            </a:r>
            <a:br>
              <a:rPr lang="en-US" dirty="0" smtClean="0">
                <a:latin typeface="Calibri"/>
              </a:rPr>
            </a:br>
            <a:r>
              <a:rPr lang="en-US" dirty="0" smtClean="0">
                <a:latin typeface="Calibri"/>
              </a:rPr>
              <a:t>    . </a:t>
            </a:r>
            <a:r>
              <a:rPr lang="ru-RU" dirty="0" smtClean="0">
                <a:latin typeface="Calibri"/>
              </a:rPr>
              <a:t>Обработка разреженных матриц: </a:t>
            </a:r>
            <a:r>
              <a:rPr lang="en-US" dirty="0" smtClean="0">
                <a:latin typeface="Calibri"/>
              </a:rPr>
              <a:t>Sparse Tensor </a:t>
            </a:r>
            <a:r>
              <a:rPr lang="ru-RU" dirty="0" smtClean="0">
                <a:latin typeface="Calibri"/>
              </a:rPr>
              <a:t/>
            </a:r>
            <a:br>
              <a:rPr lang="ru-RU" dirty="0" smtClean="0">
                <a:latin typeface="Calibri"/>
              </a:rPr>
            </a:br>
            <a:r>
              <a:rPr lang="ru-RU" dirty="0" smtClean="0">
                <a:latin typeface="Calibri"/>
              </a:rPr>
              <a:t>      </a:t>
            </a:r>
            <a:r>
              <a:rPr lang="en-US" dirty="0" smtClean="0">
                <a:latin typeface="Calibri"/>
              </a:rPr>
              <a:t>Cores</a:t>
            </a:r>
            <a:r>
              <a:rPr lang="ru-RU" dirty="0" smtClean="0">
                <a:latin typeface="Calibri"/>
              </a:rPr>
              <a:t>;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Turing – </a:t>
            </a:r>
            <a:r>
              <a:rPr lang="ru-RU" dirty="0" smtClean="0"/>
              <a:t>эффективное вычисление НС</a:t>
            </a:r>
            <a:r>
              <a:rPr lang="en-US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HGX – </a:t>
            </a:r>
            <a:r>
              <a:rPr lang="ru-RU" dirty="0" smtClean="0"/>
              <a:t>до 16 </a:t>
            </a:r>
            <a:r>
              <a:rPr lang="en-US" dirty="0" smtClean="0"/>
              <a:t>A100 </a:t>
            </a:r>
            <a:r>
              <a:rPr lang="ru-RU" dirty="0" smtClean="0"/>
              <a:t>на одной карте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AMD (Instinct)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MI100</a:t>
            </a:r>
            <a:r>
              <a:rPr lang="ru-RU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MI250 (128</a:t>
            </a:r>
            <a:r>
              <a:rPr lang="ru-RU" dirty="0" smtClean="0"/>
              <a:t>Гб, 2 </a:t>
            </a:r>
            <a:r>
              <a:rPr lang="en-US" dirty="0" smtClean="0"/>
              <a:t>GPU </a:t>
            </a:r>
            <a:r>
              <a:rPr lang="ru-RU" dirty="0" smtClean="0"/>
              <a:t>чипа, 560Вт,</a:t>
            </a:r>
            <a:br>
              <a:rPr lang="ru-RU" dirty="0" smtClean="0"/>
            </a:br>
            <a:r>
              <a:rPr lang="ru-RU" dirty="0" smtClean="0"/>
              <a:t>   95.7 </a:t>
            </a:r>
            <a:r>
              <a:rPr lang="en-US" dirty="0" smtClean="0"/>
              <a:t>TFLOPS </a:t>
            </a:r>
            <a:r>
              <a:rPr lang="ru-RU" dirty="0" smtClean="0"/>
              <a:t>матричная производительность).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6866" name="Picture 2" descr="Тензорные ядра третьего покол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275606"/>
            <a:ext cx="3454722" cy="1944216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63838"/>
            <a:ext cx="2846576" cy="10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88003" y="4414341"/>
            <a:ext cx="3304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Сравнение </a:t>
            </a:r>
            <a:r>
              <a:rPr lang="en-US" sz="800" b="1" i="1" dirty="0" smtClean="0"/>
              <a:t>MI100 </a:t>
            </a:r>
            <a:r>
              <a:rPr lang="ru-RU" sz="800" b="1" i="1" dirty="0" smtClean="0"/>
              <a:t>и </a:t>
            </a:r>
            <a:r>
              <a:rPr lang="en-US" sz="800" b="1" i="1" dirty="0" smtClean="0"/>
              <a:t>A100 </a:t>
            </a:r>
            <a:r>
              <a:rPr lang="ru-RU" sz="800" b="1" i="1" dirty="0" smtClean="0"/>
              <a:t> на задачах машинного обучения</a:t>
            </a:r>
          </a:p>
          <a:p>
            <a:pPr algn="ctr"/>
            <a:r>
              <a:rPr lang="ru-RU" sz="800" b="1" i="1" dirty="0" smtClean="0"/>
              <a:t>(</a:t>
            </a:r>
            <a:r>
              <a:rPr lang="en-US" sz="800" b="1" i="1" dirty="0" smtClean="0"/>
              <a:t>https://www.amd.com/ru/products/server-accelerators/instinct-mi100</a:t>
            </a:r>
            <a:r>
              <a:rPr lang="ru-RU" sz="800" b="1" i="1" dirty="0" smtClean="0"/>
              <a:t>)</a:t>
            </a:r>
            <a:endParaRPr lang="ru-RU" sz="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Специальные чипы для центров обработки данных.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282571"/>
            <a:ext cx="8640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Разработаны специально для обучения и применения НС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Последовательность вычислений в НС детерминирована;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Проектирование </a:t>
            </a:r>
            <a:r>
              <a:rPr lang="en-US" dirty="0" smtClean="0"/>
              <a:t>HW </a:t>
            </a:r>
            <a:r>
              <a:rPr lang="ru-RU" dirty="0" smtClean="0"/>
              <a:t> с учетом вычислений и обращений к памяти в НС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Применение в облачных платформах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Amazon Web Services: </a:t>
            </a:r>
            <a:r>
              <a:rPr lang="en-US" dirty="0" err="1" smtClean="0"/>
              <a:t>Inferentia</a:t>
            </a:r>
            <a:r>
              <a:rPr lang="en-US" dirty="0" smtClean="0"/>
              <a:t> chip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Baidu</a:t>
            </a:r>
            <a:r>
              <a:rPr lang="en-US" dirty="0" smtClean="0"/>
              <a:t>: Kunlun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Google: TPU (tensor processing units)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Появление 2015г.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Архитектура конвейерного </a:t>
            </a:r>
            <a:br>
              <a:rPr lang="ru-RU" dirty="0" smtClean="0"/>
            </a:br>
            <a:r>
              <a:rPr lang="ru-RU" dirty="0" smtClean="0"/>
              <a:t>   массива – уменьшить обращение </a:t>
            </a:r>
            <a:br>
              <a:rPr lang="ru-RU" dirty="0" smtClean="0"/>
            </a:br>
            <a:r>
              <a:rPr lang="ru-RU" dirty="0" smtClean="0"/>
              <a:t>   к памяти при умножении матриц;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Меньше энергопотребление и </a:t>
            </a:r>
            <a:br>
              <a:rPr lang="ru-RU" dirty="0" smtClean="0"/>
            </a:br>
            <a:r>
              <a:rPr lang="ru-RU" dirty="0" smtClean="0"/>
              <a:t>   размер чипа.</a:t>
            </a:r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7890" name="Picture 2" descr="https://habrastorage.org/getpro/habr/post_images/04a/ef8/b31/04aef8b31b8eb550ba093df4eb811d5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897248"/>
            <a:ext cx="4536504" cy="1906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76855" y="4803998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smtClean="0"/>
              <a:t>https://habr.com/ru/post/422317/</a:t>
            </a:r>
            <a:endParaRPr lang="ru-RU" sz="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HPC </a:t>
            </a:r>
            <a:r>
              <a:rPr lang="ru-RU" dirty="0" smtClean="0"/>
              <a:t>системы для центров </a:t>
            </a:r>
            <a:br>
              <a:rPr lang="ru-RU" dirty="0" smtClean="0"/>
            </a:br>
            <a:r>
              <a:rPr lang="ru-RU" dirty="0" smtClean="0"/>
              <a:t>обработки данных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299413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Объединение нескольких </a:t>
            </a:r>
            <a:r>
              <a:rPr lang="en-US" dirty="0" smtClean="0"/>
              <a:t>GPU </a:t>
            </a:r>
            <a:r>
              <a:rPr lang="ru-RU" dirty="0" smtClean="0"/>
              <a:t>на базе серверного решения.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Набор узлов: </a:t>
            </a:r>
            <a:r>
              <a:rPr lang="en-US" dirty="0" smtClean="0"/>
              <a:t>CPU, </a:t>
            </a:r>
            <a:r>
              <a:rPr lang="ru-RU" dirty="0" smtClean="0"/>
              <a:t>несколько </a:t>
            </a:r>
            <a:r>
              <a:rPr lang="en-US" dirty="0" smtClean="0"/>
              <a:t>GPU, </a:t>
            </a:r>
            <a:r>
              <a:rPr lang="ru-RU" dirty="0" smtClean="0"/>
              <a:t>высокоскоростной интерфейс (например, </a:t>
            </a:r>
            <a:r>
              <a:rPr lang="en-US" dirty="0" err="1" smtClean="0"/>
              <a:t>NVLink</a:t>
            </a:r>
            <a:r>
              <a:rPr lang="ru-RU" dirty="0" smtClean="0"/>
              <a:t>).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Соединение между узлами:</a:t>
            </a:r>
            <a:r>
              <a:rPr lang="en-US" dirty="0" smtClean="0"/>
              <a:t> </a:t>
            </a:r>
            <a:r>
              <a:rPr lang="en-US" dirty="0" err="1" smtClean="0"/>
              <a:t>Infiniband</a:t>
            </a:r>
            <a:r>
              <a:rPr lang="en-US" dirty="0" smtClean="0"/>
              <a:t>/Ethernet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 для реализации распределенных вычислений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2894622"/>
            <a:ext cx="46382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Области применения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искусственный интеллект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облачные центры обработки данных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корпоративные вычисления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высокопроизводительные вычисления</a:t>
            </a:r>
            <a:endParaRPr lang="ru-RU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</a:t>
            </a:r>
            <a:r>
              <a:rPr lang="en-US" dirty="0" smtClean="0"/>
              <a:t>HPC </a:t>
            </a:r>
            <a:r>
              <a:rPr lang="ru-RU" dirty="0" smtClean="0"/>
              <a:t>для НС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15566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Уменьшение времени на обучение НС.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Возможность построения больших моделей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увеличенный размер пакета;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увеличенная размерность входных данных;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больше параметров</a:t>
            </a:r>
            <a:r>
              <a:rPr lang="en-US" dirty="0" smtClean="0"/>
              <a:t> </a:t>
            </a:r>
            <a:r>
              <a:rPr lang="ru-RU" dirty="0" smtClean="0"/>
              <a:t>в модели.</a:t>
            </a:r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Победитель </a:t>
            </a:r>
            <a:r>
              <a:rPr lang="en-US" dirty="0" smtClean="0"/>
              <a:t>ILSVRC -2017 </a:t>
            </a:r>
            <a:r>
              <a:rPr lang="ru-RU" dirty="0" smtClean="0"/>
              <a:t>– </a:t>
            </a:r>
            <a:r>
              <a:rPr lang="en-US" dirty="0" err="1" smtClean="0"/>
              <a:t>SENet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Реализация распределенного обучения на 64 </a:t>
            </a:r>
            <a:r>
              <a:rPr lang="en-US" dirty="0" smtClean="0"/>
              <a:t>GPU</a:t>
            </a:r>
            <a:r>
              <a:rPr lang="ru-RU" dirty="0" smtClean="0"/>
              <a:t>: размер пакета 2048 изображений. 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Обучение сети для обработки гравитационных волн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HAL </a:t>
            </a:r>
            <a:r>
              <a:rPr lang="ru-RU" dirty="0" smtClean="0"/>
              <a:t>кластер (64</a:t>
            </a:r>
            <a:r>
              <a:rPr lang="en-US" dirty="0" smtClean="0"/>
              <a:t> GPU NVIDIA V100): </a:t>
            </a:r>
            <a:r>
              <a:rPr lang="ru-RU" dirty="0" smtClean="0"/>
              <a:t>сокращение времени обучения с 1 месяца до 12.4ч.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68144" y="4414341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Время обучения сети для анализа гравитационных волн</a:t>
            </a:r>
          </a:p>
          <a:p>
            <a:pPr algn="ctr"/>
            <a:r>
              <a:rPr lang="ru-RU" sz="800" b="1" i="1" dirty="0" smtClean="0"/>
              <a:t>(</a:t>
            </a:r>
            <a:r>
              <a:rPr lang="en-US" sz="800" b="1" i="1" dirty="0" smtClean="0"/>
              <a:t>E.A. Huerta, et al., Convergence of artificial intelligence and high </a:t>
            </a:r>
          </a:p>
          <a:p>
            <a:pPr algn="ctr"/>
            <a:r>
              <a:rPr lang="en-US" sz="800" b="1" i="1" dirty="0" smtClean="0"/>
              <a:t>Performance computing on NSF-supported </a:t>
            </a:r>
            <a:r>
              <a:rPr lang="en-US" sz="800" b="1" i="1" dirty="0" err="1" smtClean="0"/>
              <a:t>cyberinfrastructure</a:t>
            </a:r>
            <a:r>
              <a:rPr lang="en-US" sz="800" b="1" i="1" dirty="0" smtClean="0"/>
              <a:t>, 2020) </a:t>
            </a:r>
            <a:endParaRPr lang="ru-RU" sz="800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99742"/>
            <a:ext cx="3096344" cy="19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Семейство </a:t>
            </a:r>
            <a:r>
              <a:rPr lang="en-US" dirty="0" smtClean="0"/>
              <a:t>DGX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987574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DGX-1, DGX-2, DGX A100.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Параметры </a:t>
            </a:r>
            <a:r>
              <a:rPr lang="en-US" dirty="0" smtClean="0"/>
              <a:t>DGX A100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5 </a:t>
            </a:r>
            <a:r>
              <a:rPr lang="en-US" dirty="0" err="1" smtClean="0"/>
              <a:t>Pflops</a:t>
            </a:r>
            <a:r>
              <a:rPr lang="en-US" dirty="0" smtClean="0"/>
              <a:t> </a:t>
            </a:r>
            <a:r>
              <a:rPr lang="ru-RU" dirty="0" smtClean="0"/>
              <a:t>на задачах </a:t>
            </a:r>
            <a:r>
              <a:rPr lang="en-US" dirty="0" smtClean="0"/>
              <a:t>AI;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8xNVIDIA A100 Tensor Cores GPU;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Размер общей памяти </a:t>
            </a:r>
            <a:r>
              <a:rPr lang="en-US" dirty="0" smtClean="0"/>
              <a:t>GPU: 320Gb;</a:t>
            </a:r>
            <a:r>
              <a:rPr lang="ru-RU" dirty="0" smtClean="0"/>
              <a:t> 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CPU: Dual AMD Rome 7742 (128 cores), 2.25GHz;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Обмен </a:t>
            </a:r>
            <a:r>
              <a:rPr lang="en-US" dirty="0" smtClean="0"/>
              <a:t>GPU-GPU: 600GB/s (12 </a:t>
            </a:r>
            <a:r>
              <a:rPr lang="en-US" dirty="0" err="1" smtClean="0"/>
              <a:t>NVLinks</a:t>
            </a:r>
            <a:r>
              <a:rPr lang="en-US" dirty="0" smtClean="0"/>
              <a:t>/GPU);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Между узлами: </a:t>
            </a:r>
            <a:r>
              <a:rPr lang="en-US" dirty="0" smtClean="0"/>
              <a:t>HDR </a:t>
            </a:r>
            <a:r>
              <a:rPr lang="en-US" dirty="0" err="1" smtClean="0"/>
              <a:t>Infiniband</a:t>
            </a:r>
            <a:r>
              <a:rPr lang="en-US" dirty="0" smtClean="0"/>
              <a:t>, 200GB/s;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Общий объем памяти: 1</a:t>
            </a:r>
            <a:r>
              <a:rPr lang="en-US" dirty="0" smtClean="0"/>
              <a:t>TB.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613" y="987574"/>
            <a:ext cx="454213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613" y="2931790"/>
            <a:ext cx="455688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46024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NVIDIA</a:t>
            </a:r>
            <a:r>
              <a:rPr lang="ru-RU" dirty="0" smtClean="0"/>
              <a:t> </a:t>
            </a:r>
            <a:r>
              <a:rPr lang="en-US" dirty="0" smtClean="0"/>
              <a:t>DGX Pod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987574"/>
            <a:ext cx="82089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Масштабируемая архитектура ЦОД </a:t>
            </a:r>
            <a:r>
              <a:rPr lang="en-US" dirty="0" smtClean="0"/>
              <a:t> </a:t>
            </a:r>
            <a:r>
              <a:rPr lang="ru-RU" dirty="0" smtClean="0"/>
              <a:t>для задач ИИ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Стойки серверов </a:t>
            </a:r>
            <a:r>
              <a:rPr lang="en-US" dirty="0" smtClean="0"/>
              <a:t>DGX;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Сетевое оборудование</a:t>
            </a:r>
            <a:r>
              <a:rPr lang="en-US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Устройства хранения данных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Электропитание, охлаждение</a:t>
            </a:r>
            <a:r>
              <a:rPr lang="en-US" dirty="0" smtClean="0"/>
              <a:t>;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Полный программный стек для ИИ.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SATURNV – </a:t>
            </a:r>
            <a:r>
              <a:rPr lang="ru-RU" dirty="0" smtClean="0"/>
              <a:t>пример реализации на основе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en-US" dirty="0" smtClean="0"/>
              <a:t>DGX Pod </a:t>
            </a:r>
            <a:r>
              <a:rPr lang="ru-RU" dirty="0" smtClean="0"/>
              <a:t>(116  в </a:t>
            </a:r>
            <a:r>
              <a:rPr lang="en-US" dirty="0" smtClean="0"/>
              <a:t>Top500, 11.2021)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NVIDIA DGX </a:t>
            </a:r>
            <a:r>
              <a:rPr lang="en-US" dirty="0" err="1" smtClean="0"/>
              <a:t>SuperPod</a:t>
            </a:r>
            <a:r>
              <a:rPr lang="en-US" dirty="0" smtClean="0"/>
              <a:t> – </a:t>
            </a:r>
            <a:r>
              <a:rPr lang="ru-RU" dirty="0" smtClean="0"/>
              <a:t>второе поколение.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8914" name="Picture 2" descr="https://www.tadviser.ru/images/b/be/Saturnv-sc17-dgx-social-press-4k-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427734"/>
            <a:ext cx="3635896" cy="20516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4159" y="4515966"/>
            <a:ext cx="20842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Вычислительный центр </a:t>
            </a:r>
            <a:r>
              <a:rPr lang="en-US" sz="800" b="1" i="1" dirty="0" smtClean="0"/>
              <a:t>NVIDIA SATURNV</a:t>
            </a:r>
            <a:endParaRPr lang="ru-RU" sz="800" b="1" i="1" dirty="0"/>
          </a:p>
        </p:txBody>
      </p:sp>
    </p:spTree>
    <p:extLst>
      <p:ext uri="{BB962C8B-B14F-4D97-AF65-F5344CB8AC3E}">
        <p14:creationId xmlns="" xmlns:p14="http://schemas.microsoft.com/office/powerpoint/2010/main" val="76460240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Платформа </a:t>
            </a:r>
            <a:r>
              <a:rPr lang="en-US" dirty="0" smtClean="0"/>
              <a:t>IBM Power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96955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IBM Power9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коммутаторные </a:t>
            </a:r>
            <a:r>
              <a:rPr lang="ru-RU" dirty="0" err="1" smtClean="0"/>
              <a:t>межсоединения</a:t>
            </a:r>
            <a:r>
              <a:rPr lang="ru-RU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аппаратная поддержка ускорителей;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расширенная система команд (ИИ, когнитивные вычисления);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высокопроизводительные вычисления.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481A-6A1B-4E8C-A44F-5D265E8E24B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3819693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IBM Power10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Вычислительная эффективность до 20 раз выше чем </a:t>
            </a:r>
            <a:r>
              <a:rPr lang="en-US" dirty="0" smtClean="0"/>
              <a:t>Power9;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err="1" smtClean="0"/>
              <a:t>Энергоэффективность</a:t>
            </a:r>
            <a:r>
              <a:rPr lang="ru-RU" dirty="0" smtClean="0"/>
              <a:t> до 3 раз выше, чем </a:t>
            </a:r>
            <a:r>
              <a:rPr lang="en-US" smtClean="0"/>
              <a:t>Power9</a:t>
            </a:r>
            <a:r>
              <a:rPr lang="en-US" smtClean="0"/>
              <a:t>;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68629"/>
            <a:ext cx="4082126" cy="215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915566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Базовая платформа для </a:t>
            </a:r>
            <a:r>
              <a:rPr lang="en-US" dirty="0" smtClean="0"/>
              <a:t>HPC </a:t>
            </a:r>
            <a:r>
              <a:rPr lang="ru-RU" dirty="0" smtClean="0"/>
              <a:t> серверов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Анализ больших данных, высокопроизводительные вычисления, ИИ;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ru-RU" dirty="0" err="1" smtClean="0"/>
              <a:t>Масштабируемость</a:t>
            </a:r>
            <a:r>
              <a:rPr lang="ru-RU" dirty="0" smtClean="0"/>
              <a:t>: сервер </a:t>
            </a:r>
            <a:r>
              <a:rPr lang="ru-RU" dirty="0" smtClean="0">
                <a:latin typeface="Calibri"/>
              </a:rPr>
              <a:t>→ суперкомпьютер</a:t>
            </a:r>
            <a:endParaRPr lang="ru-RU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</a:t>
            </a:r>
            <a:r>
              <a:rPr lang="ru-RU" dirty="0" smtClean="0"/>
              <a:t>на базе </a:t>
            </a:r>
            <a:r>
              <a:rPr lang="en-US" dirty="0" smtClean="0"/>
              <a:t>IBM Power</a:t>
            </a:r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094422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IBM AC922 Power System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Технология объединения памяти </a:t>
            </a:r>
            <a:r>
              <a:rPr lang="en-US" dirty="0" smtClean="0"/>
              <a:t>CPU </a:t>
            </a:r>
            <a:r>
              <a:rPr lang="ru-RU" dirty="0" smtClean="0"/>
              <a:t>и </a:t>
            </a:r>
            <a:r>
              <a:rPr lang="en-US" dirty="0" smtClean="0"/>
              <a:t>GPU;</a:t>
            </a:r>
            <a:r>
              <a:rPr lang="ru-RU" dirty="0" smtClean="0"/>
              <a:t> 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Поддержка больших моделей, больших наборов данных;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Ускорение 95% от линейного  на задачах глубокого обучения. </a:t>
            </a:r>
            <a:endParaRPr lang="ru-RU" dirty="0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219822"/>
            <a:ext cx="2203756" cy="16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481A-6A1B-4E8C-A44F-5D265E8E24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3363838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Сравнение с </a:t>
            </a:r>
            <a:r>
              <a:rPr lang="en-US" dirty="0" smtClean="0"/>
              <a:t>Xeon 2640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Ускорение передачи данных </a:t>
            </a:r>
            <a:r>
              <a:rPr lang="en-US" dirty="0" smtClean="0"/>
              <a:t>CPU-GPU ~5 </a:t>
            </a:r>
            <a:r>
              <a:rPr lang="ru-RU" dirty="0" smtClean="0"/>
              <a:t>раз;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Увеличение скорости вычислений в 3.8 раз.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7574"/>
            <a:ext cx="3370883" cy="163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IBM </a:t>
            </a:r>
            <a:r>
              <a:rPr lang="en-US" dirty="0" err="1" smtClean="0"/>
              <a:t>PowerAI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915566"/>
            <a:ext cx="52565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PowerAI</a:t>
            </a:r>
            <a:r>
              <a:rPr lang="en-US" dirty="0" smtClean="0"/>
              <a:t> – </a:t>
            </a:r>
            <a:r>
              <a:rPr lang="ru-RU" dirty="0" smtClean="0"/>
              <a:t>набор дистрибутивов популярных библиотек для глубокого обучения, оптимизированных  для серверных решений </a:t>
            </a:r>
            <a:r>
              <a:rPr lang="en-US" dirty="0" smtClean="0"/>
              <a:t>IBM</a:t>
            </a:r>
            <a:r>
              <a:rPr lang="ru-RU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err="1" smtClean="0"/>
              <a:t>TensorFlow</a:t>
            </a:r>
            <a:r>
              <a:rPr lang="en-US" dirty="0" smtClean="0"/>
              <a:t>, </a:t>
            </a:r>
            <a:r>
              <a:rPr lang="en-US" dirty="0" err="1" smtClean="0"/>
              <a:t>Caffe</a:t>
            </a:r>
            <a:r>
              <a:rPr lang="en-US" dirty="0" smtClean="0"/>
              <a:t>, Torch, …</a:t>
            </a:r>
            <a:r>
              <a:rPr lang="ru-RU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Distributed Deep Learning (DDL) – </a:t>
            </a:r>
            <a:r>
              <a:rPr lang="ru-RU" dirty="0" smtClean="0"/>
              <a:t>коммуникационная библиотека (на базе </a:t>
            </a:r>
            <a:r>
              <a:rPr lang="en-US" dirty="0" smtClean="0"/>
              <a:t>MPI)</a:t>
            </a:r>
            <a:r>
              <a:rPr lang="ru-RU" dirty="0" smtClean="0"/>
              <a:t> для эффективной реализации распределенных вычислений;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Близкое к линейному масштабирование (до 256 </a:t>
            </a:r>
            <a:r>
              <a:rPr lang="en-US" dirty="0" smtClean="0"/>
              <a:t>GPU)</a:t>
            </a:r>
            <a:r>
              <a:rPr lang="ru-RU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Large Model Support (LMS)</a:t>
            </a:r>
            <a:r>
              <a:rPr lang="ru-RU" dirty="0" smtClean="0"/>
              <a:t> – совместное использование основной памяти и памяти </a:t>
            </a:r>
            <a:r>
              <a:rPr lang="en-US" dirty="0" smtClean="0"/>
              <a:t>GPU</a:t>
            </a:r>
            <a:r>
              <a:rPr lang="ru-RU" dirty="0" smtClean="0"/>
              <a:t> при обучении больших моделей.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481A-6A1B-4E8C-A44F-5D265E8E24B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605" y="2013570"/>
            <a:ext cx="3303883" cy="192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вычислителей для НС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275606"/>
            <a:ext cx="78488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Обучение и применение НС требует большой объем вычислений.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Многие достижения в применении НС связаны с появлением новых вычислителей.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Основные параметры для сравнения: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производительность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энергопотребление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Факторы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разрядность: аналоговая, 1бит, …, </a:t>
            </a:r>
            <a:r>
              <a:rPr lang="en-US" sz="2000" dirty="0" smtClean="0"/>
              <a:t>64</a:t>
            </a:r>
            <a:r>
              <a:rPr lang="ru-RU" sz="2000" dirty="0" smtClean="0"/>
              <a:t>бит.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форм-фактор – важна производительность одного чипа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обучение – вычисление (</a:t>
            </a:r>
            <a:r>
              <a:rPr lang="en-US" sz="2000" dirty="0" smtClean="0"/>
              <a:t>inference)</a:t>
            </a: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Ускорители для НС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32332" y="4443958"/>
            <a:ext cx="438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i="1" dirty="0" smtClean="0"/>
              <a:t>Зависимость пиковой производительности  от потребляемой мощности НС ускорителей</a:t>
            </a:r>
          </a:p>
          <a:p>
            <a:pPr algn="ctr"/>
            <a:r>
              <a:rPr lang="ru-RU" sz="800" b="1" i="1" dirty="0" smtClean="0"/>
              <a:t>(</a:t>
            </a:r>
            <a:r>
              <a:rPr lang="en-US" sz="800" b="1" i="1" dirty="0" err="1" smtClean="0"/>
              <a:t>A.Reuther</a:t>
            </a:r>
            <a:r>
              <a:rPr lang="en-US" sz="800" b="1" i="1" dirty="0" smtClean="0"/>
              <a:t>, et al., Survey of Machine Learning Accelerators, 2020) </a:t>
            </a:r>
            <a:endParaRPr lang="ru-RU" sz="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10" y="915566"/>
            <a:ext cx="6429722" cy="345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60232" y="1275606"/>
            <a:ext cx="24837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400" dirty="0" smtClean="0"/>
              <a:t> </a:t>
            </a:r>
            <a:r>
              <a:rPr lang="en-US" sz="1400" dirty="0" smtClean="0"/>
              <a:t>5 </a:t>
            </a:r>
            <a:r>
              <a:rPr lang="ru-RU" sz="1400" dirty="0" smtClean="0"/>
              <a:t>категория по типу применения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низкое энергопотребление (обработка речи, маленькие сенсоры)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встроенные (камеры, роботы)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автономные (автопилоты в автомобилях)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Чипы и карты для центров обработки данных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 smtClean="0"/>
              <a:t> Системы в центрах обработки данных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Тенденции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9582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Высокая плотность решений для всех областей применения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Разнообразие архитектур и технологий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Многие вычислители имеют эффективность </a:t>
            </a:r>
            <a:r>
              <a:rPr lang="en-US" sz="2000" dirty="0" smtClean="0"/>
              <a:t>&gt;</a:t>
            </a:r>
            <a:r>
              <a:rPr lang="ru-RU" sz="2000" dirty="0" smtClean="0"/>
              <a:t> 1</a:t>
            </a:r>
            <a:r>
              <a:rPr lang="en-US" sz="2000" dirty="0" err="1" smtClean="0"/>
              <a:t>TeraOps</a:t>
            </a:r>
            <a:r>
              <a:rPr lang="en-US" sz="2000" dirty="0" smtClean="0"/>
              <a:t>/W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 smtClean="0"/>
              <a:t> </a:t>
            </a:r>
            <a:r>
              <a:rPr lang="ru-RU" sz="2000" dirty="0" smtClean="0"/>
              <a:t>Для реализации обучения требуется как минимум 100Вт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Разнообразие решений по разрядности выполняемых вычислений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сложность сравнения вычислителей между собой</a:t>
            </a:r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какая достаточная точность для выполнения вычислений в НС?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dge AI Chips for Voice-Activated Devices Save Power, Protect Privacy - Ne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31590"/>
            <a:ext cx="3473796" cy="20162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Чипы с низким энергопотреблением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9582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Предназначены только для применения НС.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err="1" smtClean="0"/>
              <a:t>Syntiant</a:t>
            </a:r>
            <a:r>
              <a:rPr lang="en-US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Processor-in-memory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веса (</a:t>
            </a:r>
            <a:r>
              <a:rPr lang="en-US" dirty="0" smtClean="0"/>
              <a:t>int4), </a:t>
            </a:r>
            <a:r>
              <a:rPr lang="ru-RU" dirty="0" smtClean="0"/>
              <a:t>активации (</a:t>
            </a:r>
            <a:r>
              <a:rPr lang="en-US" dirty="0" smtClean="0"/>
              <a:t>int8)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&lt; 200</a:t>
            </a:r>
            <a:r>
              <a:rPr lang="ru-RU" dirty="0" smtClean="0"/>
              <a:t>мВт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Amazon </a:t>
            </a:r>
            <a:r>
              <a:rPr lang="en-US" dirty="0" err="1" smtClean="0"/>
              <a:t>Alexa</a:t>
            </a:r>
            <a:r>
              <a:rPr lang="en-US" dirty="0" smtClean="0"/>
              <a:t> </a:t>
            </a:r>
            <a:r>
              <a:rPr lang="ru-RU" dirty="0" smtClean="0"/>
              <a:t>– распознавание ключевой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 фразы.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Mythic Intelligent Processing Unit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аналоговая схема для реализации матричного умножения</a:t>
            </a:r>
            <a:r>
              <a:rPr lang="en-US" dirty="0" smtClean="0"/>
              <a:t> (~</a:t>
            </a:r>
            <a:r>
              <a:rPr lang="en-US" dirty="0" err="1" smtClean="0"/>
              <a:t>Syntiant</a:t>
            </a:r>
            <a:r>
              <a:rPr lang="en-US" dirty="0" smtClean="0"/>
              <a:t>)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цифровой управляющий процессор </a:t>
            </a:r>
            <a:r>
              <a:rPr lang="en-US" dirty="0" smtClean="0"/>
              <a:t>RISK-V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встроенные системы и центры обработки данных.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err="1" smtClean="0"/>
              <a:t>AIStorm</a:t>
            </a:r>
            <a:endParaRPr lang="en-US" dirty="0" smtClean="0"/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ru-RU" dirty="0" smtClean="0"/>
              <a:t>вычисления выполняются «на» сенсоре в аналоговом виде (</a:t>
            </a:r>
            <a:r>
              <a:rPr lang="en-US" dirty="0" smtClean="0"/>
              <a:t>~</a:t>
            </a:r>
            <a:r>
              <a:rPr lang="en-US" dirty="0" err="1" smtClean="0"/>
              <a:t>Syntiant</a:t>
            </a:r>
            <a:r>
              <a:rPr lang="en-US" dirty="0" smtClean="0"/>
              <a:t>)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обработка сигналов биометрических сенсоров.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Processor-in-memory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1199530"/>
            <a:ext cx="4320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Затраты времени и энергии на передачу данных из памяти в процессор.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Реализация вычислений в памяти.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Веса кодируются в запоминающих устройствах: </a:t>
            </a:r>
            <a:r>
              <a:rPr lang="en-US" sz="2000" dirty="0" smtClean="0"/>
              <a:t>SRAM, Flash, RRAM </a:t>
            </a:r>
            <a:r>
              <a:rPr lang="ru-RU" sz="2000" dirty="0" smtClean="0"/>
              <a:t> и т.д.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Умножение матриц реализовано через прохождение аналогового сигнала  (тока) через запоминающие устройства.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987574"/>
            <a:ext cx="436477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Чипы для встроенных решений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059582"/>
            <a:ext cx="6984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Встроенные приложения с высокой производительностью при небольшом энергопотреблении и малом форм-факторе: обработка видео, небольшие БЛА и роботы.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en-US" sz="2000" dirty="0" smtClean="0"/>
              <a:t>ARM</a:t>
            </a:r>
            <a:r>
              <a:rPr lang="ru-RU" sz="2000" dirty="0" smtClean="0"/>
              <a:t>, процессоры </a:t>
            </a:r>
            <a:r>
              <a:rPr lang="en-US" sz="2000" dirty="0" err="1" smtClean="0"/>
              <a:t>Etos</a:t>
            </a:r>
            <a:r>
              <a:rPr lang="en-US" sz="2000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ru-RU" sz="2000" dirty="0" smtClean="0"/>
              <a:t>Применение </a:t>
            </a:r>
            <a:r>
              <a:rPr lang="en-US" sz="2000" dirty="0" smtClean="0"/>
              <a:t>MAC Compute Engines (MCEs)</a:t>
            </a:r>
            <a:endParaRPr lang="ru-RU" sz="2000" dirty="0" smtClean="0"/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Производительность </a:t>
            </a:r>
            <a:r>
              <a:rPr lang="en-US" sz="2000" dirty="0" smtClean="0"/>
              <a:t>MCE</a:t>
            </a:r>
            <a:r>
              <a:rPr lang="ru-RU" sz="2000" dirty="0" smtClean="0"/>
              <a:t>:</a:t>
            </a:r>
            <a:r>
              <a:rPr lang="en-US" sz="2000" dirty="0" smtClean="0"/>
              <a:t> 1TOP/s </a:t>
            </a:r>
            <a:r>
              <a:rPr lang="ru-RU" sz="2000" dirty="0" smtClean="0"/>
              <a:t>на </a:t>
            </a:r>
            <a:r>
              <a:rPr lang="en-US" sz="2000" dirty="0" smtClean="0"/>
              <a:t>1GHz</a:t>
            </a:r>
            <a:r>
              <a:rPr lang="ru-RU" sz="20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en-US" sz="2000" dirty="0" smtClean="0"/>
              <a:t>Gyrfalcon, </a:t>
            </a:r>
            <a:r>
              <a:rPr lang="en-US" sz="2000" dirty="0" err="1" smtClean="0"/>
              <a:t>Lightspeeur</a:t>
            </a:r>
            <a:endParaRPr lang="en-US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processor-in-memory</a:t>
            </a:r>
            <a:endParaRPr lang="ru-RU" sz="2000" dirty="0" smtClean="0"/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обработка видео</a:t>
            </a:r>
            <a:endParaRPr lang="en-US" sz="2000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</a:t>
            </a:r>
            <a:r>
              <a:rPr lang="ru-RU" sz="2000" dirty="0" smtClean="0"/>
              <a:t>применение в серверах обработки данных (128 чипов).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Автономные системы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915566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Системы помощи водителю, автопилот, роботы.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en-US" sz="2000" dirty="0" err="1" smtClean="0"/>
              <a:t>Huawei</a:t>
            </a:r>
            <a:r>
              <a:rPr lang="en-US" sz="2000" dirty="0" smtClean="0"/>
              <a:t> </a:t>
            </a:r>
            <a:r>
              <a:rPr lang="en-US" sz="2000" dirty="0" err="1" smtClean="0"/>
              <a:t>HiSilicon</a:t>
            </a:r>
            <a:r>
              <a:rPr lang="en-US" sz="2000" dirty="0" smtClean="0"/>
              <a:t> Ascend 310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CPU + </a:t>
            </a:r>
            <a:r>
              <a:rPr lang="ru-RU" sz="2000" dirty="0" smtClean="0"/>
              <a:t>ускоритель для вычислений </a:t>
            </a:r>
            <a:r>
              <a:rPr lang="en-US" sz="2000" dirty="0" smtClean="0"/>
              <a:t>AI</a:t>
            </a:r>
            <a:endParaRPr lang="ru-RU" sz="2000" dirty="0" smtClean="0"/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Высокая производительность, как с </a:t>
            </a:r>
            <a:r>
              <a:rPr lang="en-US" sz="2000" dirty="0" smtClean="0"/>
              <a:t>int8</a:t>
            </a:r>
            <a:r>
              <a:rPr lang="ru-RU" sz="2000" dirty="0" smtClean="0"/>
              <a:t>, так и с </a:t>
            </a:r>
            <a:r>
              <a:rPr lang="en-US" sz="2000" dirty="0" smtClean="0"/>
              <a:t>fp16</a:t>
            </a:r>
            <a:r>
              <a:rPr lang="ru-RU" sz="2000" dirty="0" smtClean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</a:t>
            </a:r>
            <a:r>
              <a:rPr lang="en-US" sz="2000" dirty="0" smtClean="0"/>
              <a:t>Tesla Full Self-Driving (FSD) Computer chip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 3 </a:t>
            </a:r>
            <a:r>
              <a:rPr lang="en-US" sz="2000" dirty="0" err="1" smtClean="0"/>
              <a:t>quard</a:t>
            </a:r>
            <a:r>
              <a:rPr lang="en-US" sz="2000" dirty="0" smtClean="0"/>
              <a:t> Cortex-A72 + Mali G71 +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</a:t>
            </a:r>
            <a:r>
              <a:rPr lang="en-US" sz="2000" dirty="0" smtClean="0"/>
              <a:t> 2 Neural Processing Unit</a:t>
            </a:r>
            <a:endParaRPr lang="ru-RU" sz="2000" dirty="0" smtClean="0"/>
          </a:p>
          <a:p>
            <a:pPr lvl="1">
              <a:buFont typeface="Wingdings" pitchFamily="2" charset="2"/>
              <a:buChar char="§"/>
            </a:pPr>
            <a:r>
              <a:rPr lang="ru-RU" sz="2000" dirty="0" smtClean="0"/>
              <a:t> применение в беспилотных </a:t>
            </a:r>
            <a:br>
              <a:rPr lang="ru-RU" sz="2000" dirty="0" smtClean="0"/>
            </a:br>
            <a:r>
              <a:rPr lang="ru-RU" sz="2000" dirty="0" smtClean="0"/>
              <a:t>   системах (уровни автономности 4 и 5).</a:t>
            </a:r>
            <a:endParaRPr lang="en-US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320FC-84CE-4569-A36F-4E6108BC40B4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0" name="Picture 2" descr="File:tesla fsd block diagra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1" y="2283718"/>
            <a:ext cx="3769771" cy="2520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Автономные системы</a:t>
            </a:r>
            <a:r>
              <a:rPr lang="en-US" dirty="0" smtClean="0"/>
              <a:t>. </a:t>
            </a:r>
            <a:r>
              <a:rPr lang="en-US" dirty="0" err="1" smtClean="0"/>
              <a:t>Nvidia</a:t>
            </a:r>
            <a:r>
              <a:rPr lang="en-US" dirty="0" smtClean="0"/>
              <a:t> </a:t>
            </a:r>
            <a:r>
              <a:rPr lang="en-US" dirty="0" err="1" smtClean="0"/>
              <a:t>Jetson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011381"/>
            <a:ext cx="4695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Встраиваемые системы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небольшой размер;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низкий уровень энергопотребления;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высокопроизводительные вычисления.</a:t>
            </a:r>
          </a:p>
        </p:txBody>
      </p:sp>
      <p:pic>
        <p:nvPicPr>
          <p:cNvPr id="34818" name="Picture 2" descr="ÐÐ¾Ð´ÑÐ»Ñ Jetson TX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7574"/>
            <a:ext cx="2250250" cy="13681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2211710"/>
            <a:ext cx="51445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Модули </a:t>
            </a:r>
            <a:r>
              <a:rPr lang="en-US" dirty="0" smtClean="0"/>
              <a:t>NVIDIA </a:t>
            </a:r>
            <a:r>
              <a:rPr lang="en-US" dirty="0" err="1" smtClean="0"/>
              <a:t>Jetson</a:t>
            </a:r>
            <a:r>
              <a:rPr lang="ru-RU" dirty="0" smtClean="0"/>
              <a:t> </a:t>
            </a:r>
            <a:r>
              <a:rPr lang="en-US" dirty="0" smtClean="0"/>
              <a:t>Tx2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GPU: 256 </a:t>
            </a:r>
            <a:r>
              <a:rPr lang="ru-RU" dirty="0" smtClean="0"/>
              <a:t>ядер </a:t>
            </a:r>
            <a:r>
              <a:rPr lang="en-US" dirty="0" smtClean="0"/>
              <a:t>CUDA</a:t>
            </a:r>
            <a:r>
              <a:rPr lang="ru-RU" dirty="0" smtClean="0"/>
              <a:t> (</a:t>
            </a:r>
            <a:r>
              <a:rPr lang="en-US" dirty="0" smtClean="0"/>
              <a:t>Pascal)</a:t>
            </a:r>
            <a:r>
              <a:rPr lang="ru-RU" dirty="0" smtClean="0"/>
              <a:t>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CPU</a:t>
            </a:r>
            <a:r>
              <a:rPr lang="ru-RU" dirty="0" smtClean="0"/>
              <a:t>: </a:t>
            </a:r>
            <a:r>
              <a:rPr lang="en-US" dirty="0" smtClean="0"/>
              <a:t>ARM 6 </a:t>
            </a:r>
            <a:r>
              <a:rPr lang="ru-RU" dirty="0" smtClean="0"/>
              <a:t>ядер;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Память: 8Гб.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ru-RU" dirty="0" smtClean="0"/>
              <a:t>Модули </a:t>
            </a:r>
            <a:r>
              <a:rPr lang="en-US" dirty="0" smtClean="0"/>
              <a:t>NVIDIA Xavier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GPU: 256 </a:t>
            </a:r>
            <a:r>
              <a:rPr lang="ru-RU" dirty="0" smtClean="0"/>
              <a:t>ядер </a:t>
            </a:r>
            <a:r>
              <a:rPr lang="en-US" dirty="0" smtClean="0"/>
              <a:t>CUDA</a:t>
            </a:r>
            <a:r>
              <a:rPr lang="ru-RU" dirty="0" smtClean="0"/>
              <a:t> (</a:t>
            </a:r>
            <a:r>
              <a:rPr lang="en-US" dirty="0" smtClean="0"/>
              <a:t>Volta)</a:t>
            </a:r>
            <a:r>
              <a:rPr lang="ru-RU" dirty="0" smtClean="0"/>
              <a:t> +</a:t>
            </a:r>
            <a:r>
              <a:rPr lang="en-US" dirty="0" smtClean="0"/>
              <a:t> 64 tensor cores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</a:t>
            </a:r>
            <a:r>
              <a:rPr lang="en-US" dirty="0" smtClean="0"/>
              <a:t>CPU</a:t>
            </a:r>
            <a:r>
              <a:rPr lang="ru-RU" dirty="0" smtClean="0"/>
              <a:t>: </a:t>
            </a:r>
            <a:r>
              <a:rPr lang="en-US" dirty="0" smtClean="0"/>
              <a:t>ARM 8 </a:t>
            </a:r>
            <a:r>
              <a:rPr lang="ru-RU" dirty="0" smtClean="0"/>
              <a:t>ядер;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Память: 32Гб;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smtClean="0"/>
              <a:t> 32 </a:t>
            </a:r>
            <a:r>
              <a:rPr lang="en-US" dirty="0" smtClean="0"/>
              <a:t>TOPs, 10</a:t>
            </a:r>
            <a:r>
              <a:rPr lang="ru-RU" dirty="0" smtClean="0"/>
              <a:t>Вт.</a:t>
            </a:r>
            <a:endParaRPr lang="en-US" dirty="0" smtClean="0"/>
          </a:p>
        </p:txBody>
      </p:sp>
      <p:pic>
        <p:nvPicPr>
          <p:cNvPr id="34820" name="Picture 4" descr="NVIDIA-TX2 Cam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0" y="1851670"/>
            <a:ext cx="2381250" cy="1714500"/>
          </a:xfrm>
          <a:prstGeom prst="rect">
            <a:avLst/>
          </a:prstGeom>
          <a:noFill/>
        </p:spPr>
      </p:pic>
      <p:pic>
        <p:nvPicPr>
          <p:cNvPr id="34822" name="Picture 6" descr="ÐÐ°ÑÑÐ¸Ð½ÐºÐ¸ Ð¿Ð¾ Ð·Ð°Ð¿ÑÐ¾ÑÑ nvidia jetson tx2 performan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19822"/>
            <a:ext cx="3081877" cy="1728192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481A-6A1B-4E8C-A44F-5D265E8E24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19978</TotalTime>
  <Words>1192</Words>
  <Application>Microsoft Office PowerPoint</Application>
  <PresentationFormat>Экран (16:9)</PresentationFormat>
  <Paragraphs>202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Нейронные сети и их практическое применение.  Лекция 10. Вычислительные платформы для реализации НС.</vt:lpstr>
      <vt:lpstr>Параметры вычислителей для НС</vt:lpstr>
      <vt:lpstr>Ускорители для НС</vt:lpstr>
      <vt:lpstr>Тенденции</vt:lpstr>
      <vt:lpstr>Чипы с низким энергопотреблением</vt:lpstr>
      <vt:lpstr>Processor-in-memory</vt:lpstr>
      <vt:lpstr>Чипы для встроенных решений</vt:lpstr>
      <vt:lpstr>Автономные системы</vt:lpstr>
      <vt:lpstr>Автономные системы. Nvidia Jetson</vt:lpstr>
      <vt:lpstr>Чипы для центров обработки данных</vt:lpstr>
      <vt:lpstr>Чипы для центров обработки данных. GPU карты</vt:lpstr>
      <vt:lpstr>Специальные чипы для центров обработки данных.</vt:lpstr>
      <vt:lpstr>HPC системы для центров  обработки данных</vt:lpstr>
      <vt:lpstr>Зачем HPC для НС</vt:lpstr>
      <vt:lpstr>Семейство DGX</vt:lpstr>
      <vt:lpstr>NVIDIA DGX Pod</vt:lpstr>
      <vt:lpstr>Платформа IBM Power</vt:lpstr>
      <vt:lpstr>HPC на базе IBM Power9</vt:lpstr>
      <vt:lpstr>IBM PowerAI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практического использования нейронных сетей.</dc:title>
  <dc:creator>Lenovo</dc:creator>
  <cp:lastModifiedBy>Dmitry</cp:lastModifiedBy>
  <cp:revision>229</cp:revision>
  <dcterms:created xsi:type="dcterms:W3CDTF">2018-02-12T03:07:42Z</dcterms:created>
  <dcterms:modified xsi:type="dcterms:W3CDTF">2023-12-13T20:31:56Z</dcterms:modified>
</cp:coreProperties>
</file>