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9" r:id="rId11"/>
    <p:sldId id="274" r:id="rId12"/>
    <p:sldId id="275" r:id="rId13"/>
    <p:sldId id="276" r:id="rId14"/>
    <p:sldId id="277" r:id="rId15"/>
    <p:sldId id="270" r:id="rId16"/>
    <p:sldId id="273" r:id="rId17"/>
    <p:sldId id="282" r:id="rId18"/>
    <p:sldId id="280" r:id="rId19"/>
    <p:sldId id="281" r:id="rId20"/>
    <p:sldId id="278" r:id="rId21"/>
    <p:sldId id="279" r:id="rId22"/>
    <p:sldId id="283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25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509E2-5332-4166-BD56-3FBFD005CBE1}" type="datetimeFigureOut">
              <a:rPr lang="ru-RU" smtClean="0"/>
              <a:pPr/>
              <a:t>28.09.2024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A2990-6FE1-48B2-87B5-E344F8ABA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F7E0-26A1-42D3-BE82-2C0DCE2D5B4B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8A163-BF9E-49E1-B7DD-091E2732B245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AEBD0-98CE-48F8-BE5E-311BFB3492E8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23174-79C8-48FB-8B0B-09FED53FA508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C3AF-E6AA-4D67-A906-69AFF298C88B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CE7E6-CD2C-4AF2-B13D-648683C6CAD9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FC45-FB17-406A-A2C1-BBA10E5231D0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699E-0D07-43B0-BF95-AB9D64E0B10D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E430-7D04-4BA4-B16B-0468300F9094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CA15A-B84B-48B1-9FBF-D5A32DD803D6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7EC6-214D-4123-8376-4A33D5F4EBD4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209FE-4B33-4D0C-8C33-B494D7A76ED2}" type="datetime1">
              <a:rPr lang="ru-RU" smtClean="0"/>
              <a:pPr/>
              <a:t>28.09.2024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F835F-9AB0-42BE-8AF5-99DA7248C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hyperlink" Target="nvidia.avi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-zyTlZQYpE?t=414" TargetMode="External"/><Relationship Id="rId2" Type="http://schemas.openxmlformats.org/officeDocument/2006/relationships/hyperlink" Target="https://www.cereproc.com/e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newsroom.spotify.com/2023-09-25/ai-voice-translation-pilot-lex-fridman-dax-shepard-steven-bartlett/" TargetMode="Externa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s://krisp.ai/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s://3dnews.ru/1082209/igroklyubitel-viigral-v-go-u-ii-s-podavlyayushchim-preimushchestvom-primeniv-taktiku-podskazannuyu-kompyuternoy-programmoy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Examples/pe200.mpeg" TargetMode="External"/><Relationship Id="rId2" Type="http://schemas.openxmlformats.org/officeDocument/2006/relationships/hyperlink" Target="Examples/pe0.mpeg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Examples/pe999200.mpeg" TargetMode="External"/><Relationship Id="rId4" Type="http://schemas.openxmlformats.org/officeDocument/2006/relationships/hyperlink" Target="Examples/pe999.mpe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7494"/>
            <a:ext cx="7772400" cy="2736304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Нейронные сети и их практическое применение.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2800" dirty="0" smtClean="0"/>
              <a:t>Лекция </a:t>
            </a:r>
            <a:r>
              <a:rPr lang="en-US" sz="2800" dirty="0" smtClean="0"/>
              <a:t>1</a:t>
            </a:r>
            <a:r>
              <a:rPr lang="ru-RU" sz="2800" dirty="0" smtClean="0"/>
              <a:t>. </a:t>
            </a:r>
            <a:r>
              <a:rPr lang="ru-RU" sz="2800" dirty="0" smtClean="0"/>
              <a:t>Обзор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62722"/>
            <a:ext cx="6400800" cy="102525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/>
              <a:t>Дмитрий Буряк</a:t>
            </a:r>
          </a:p>
          <a:p>
            <a:pPr>
              <a:lnSpc>
                <a:spcPct val="80000"/>
              </a:lnSpc>
            </a:pPr>
            <a:r>
              <a:rPr lang="ru-RU" sz="2000" dirty="0" err="1"/>
              <a:t>к</a:t>
            </a:r>
            <a:r>
              <a:rPr lang="ru-RU" sz="2000" dirty="0" err="1" smtClean="0"/>
              <a:t>.ф.-м.н</a:t>
            </a:r>
            <a:endParaRPr lang="ru-RU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dyb04@yandex.ru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Классификация образов</a:t>
            </a:r>
            <a:endParaRPr lang="ru-RU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39725" y="987574"/>
            <a:ext cx="58557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kumimoji="0" lang="en-US" sz="2000" dirty="0">
                <a:solidFill>
                  <a:schemeClr val="tx1"/>
                </a:solidFill>
                <a:cs typeface="Tahoma" pitchFamily="34" charset="0"/>
              </a:rPr>
              <a:t> </a:t>
            </a:r>
            <a:r>
              <a:rPr kumimoji="0" lang="ru-RU" sz="2000" dirty="0" smtClean="0">
                <a:solidFill>
                  <a:schemeClr val="tx1"/>
                </a:solidFill>
                <a:cs typeface="Tahoma" pitchFamily="34" charset="0"/>
              </a:rPr>
              <a:t>Отнесение </a:t>
            </a:r>
            <a:r>
              <a:rPr kumimoji="0" lang="ru-RU" sz="2000" dirty="0">
                <a:solidFill>
                  <a:schemeClr val="tx1"/>
                </a:solidFill>
                <a:cs typeface="Tahoma" pitchFamily="34" charset="0"/>
              </a:rPr>
              <a:t>образа к одному из заданных классов</a:t>
            </a:r>
          </a:p>
        </p:txBody>
      </p:sp>
      <p:pic>
        <p:nvPicPr>
          <p:cNvPr id="4" name="Picture 4" descr="lecunn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643758"/>
            <a:ext cx="3500438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3850" y="1486049"/>
            <a:ext cx="51003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kumimoji="0" lang="en-US" sz="2000" dirty="0">
                <a:solidFill>
                  <a:schemeClr val="tx1"/>
                </a:solidFill>
              </a:rPr>
              <a:t> </a:t>
            </a:r>
            <a:r>
              <a:rPr kumimoji="0" lang="ru-RU" sz="2000" dirty="0">
                <a:solidFill>
                  <a:schemeClr val="tx1"/>
                </a:solidFill>
                <a:cs typeface="Tahoma" pitchFamily="34" charset="0"/>
              </a:rPr>
              <a:t>Пример. Распознавание рукописных цифр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76263" y="3715990"/>
            <a:ext cx="37968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kumimoji="0" lang="ru-RU" dirty="0">
                <a:solidFill>
                  <a:schemeClr val="tx1"/>
                </a:solidFill>
                <a:cs typeface="Tahoma" pitchFamily="34" charset="0"/>
              </a:rPr>
              <a:t> </a:t>
            </a:r>
            <a:r>
              <a:rPr kumimoji="0" lang="ru-RU" dirty="0" err="1">
                <a:solidFill>
                  <a:schemeClr val="tx1"/>
                </a:solidFill>
                <a:cs typeface="Tahoma" pitchFamily="34" charset="0"/>
              </a:rPr>
              <a:t>Сверточная</a:t>
            </a:r>
            <a:r>
              <a:rPr kumimoji="0" lang="ru-RU" dirty="0">
                <a:solidFill>
                  <a:schemeClr val="tx1"/>
                </a:solidFill>
                <a:cs typeface="Tahoma" pitchFamily="34" charset="0"/>
              </a:rPr>
              <a:t> сеть (</a:t>
            </a:r>
            <a:r>
              <a:rPr kumimoji="0" lang="en-US" dirty="0" err="1">
                <a:solidFill>
                  <a:schemeClr val="tx1"/>
                </a:solidFill>
                <a:cs typeface="Tahoma" pitchFamily="34" charset="0"/>
              </a:rPr>
              <a:t>Yann</a:t>
            </a:r>
            <a:r>
              <a:rPr kumimoji="0" lang="en-US" dirty="0">
                <a:solidFill>
                  <a:schemeClr val="tx1"/>
                </a:solidFill>
                <a:cs typeface="Tahoma" pitchFamily="34" charset="0"/>
              </a:rPr>
              <a:t> </a:t>
            </a:r>
            <a:r>
              <a:rPr kumimoji="0" lang="en-US" dirty="0" err="1">
                <a:solidFill>
                  <a:schemeClr val="tx1"/>
                </a:solidFill>
                <a:cs typeface="Tahoma" pitchFamily="34" charset="0"/>
              </a:rPr>
              <a:t>LeCun</a:t>
            </a:r>
            <a:r>
              <a:rPr kumimoji="0" lang="en-US" dirty="0">
                <a:solidFill>
                  <a:schemeClr val="tx1"/>
                </a:solidFill>
                <a:cs typeface="Tahoma" pitchFamily="34" charset="0"/>
              </a:rPr>
              <a:t>, </a:t>
            </a:r>
            <a:r>
              <a:rPr kumimoji="0" lang="ru-RU" dirty="0">
                <a:solidFill>
                  <a:schemeClr val="tx1"/>
                </a:solidFill>
                <a:cs typeface="Tahoma" pitchFamily="34" charset="0"/>
              </a:rPr>
              <a:t>1998</a:t>
            </a:r>
            <a:r>
              <a:rPr kumimoji="0" lang="en-US" dirty="0">
                <a:solidFill>
                  <a:schemeClr val="tx1"/>
                </a:solidFill>
                <a:cs typeface="Tahoma" pitchFamily="34" charset="0"/>
              </a:rPr>
              <a:t>)</a:t>
            </a:r>
            <a:endParaRPr kumimoji="0" lang="ru-RU" dirty="0">
              <a:solidFill>
                <a:schemeClr val="tx1"/>
              </a:solidFill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kumimoji="0" lang="ru-RU" dirty="0">
                <a:solidFill>
                  <a:schemeClr val="tx1"/>
                </a:solidFill>
                <a:cs typeface="Tahoma" pitchFamily="34" charset="0"/>
              </a:rPr>
              <a:t> База </a:t>
            </a:r>
            <a:r>
              <a:rPr kumimoji="0" lang="en-US" dirty="0">
                <a:solidFill>
                  <a:schemeClr val="tx1"/>
                </a:solidFill>
                <a:cs typeface="Tahoma" pitchFamily="34" charset="0"/>
              </a:rPr>
              <a:t>MNIST (70000 </a:t>
            </a:r>
            <a:r>
              <a:rPr kumimoji="0" lang="ru-RU" dirty="0">
                <a:solidFill>
                  <a:schemeClr val="tx1"/>
                </a:solidFill>
                <a:cs typeface="Tahoma" pitchFamily="34" charset="0"/>
              </a:rPr>
              <a:t>примеров)</a:t>
            </a:r>
          </a:p>
          <a:p>
            <a:pPr>
              <a:buFont typeface="Wingdings" pitchFamily="2" charset="2"/>
              <a:buChar char="§"/>
            </a:pPr>
            <a:r>
              <a:rPr kumimoji="0" lang="ru-RU" dirty="0">
                <a:solidFill>
                  <a:schemeClr val="tx1"/>
                </a:solidFill>
                <a:cs typeface="Tahoma" pitchFamily="34" charset="0"/>
              </a:rPr>
              <a:t> Ошибка 0.45% (10000 примеров)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9" y="2062313"/>
            <a:ext cx="4392983" cy="145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База изображений </a:t>
            </a:r>
            <a:r>
              <a:rPr lang="en-US" dirty="0" err="1" smtClean="0"/>
              <a:t>ImageNet</a:t>
            </a:r>
            <a:endParaRPr lang="en-US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68313" y="987574"/>
            <a:ext cx="7086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en-US" dirty="0" err="1" smtClean="0"/>
              <a:t>ImageNet</a:t>
            </a:r>
            <a:endParaRPr lang="ru-RU" dirty="0" smtClean="0"/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Создана в 2009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smtClean="0"/>
              <a:t>Более 14М изображений с аннотациями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1М изображений в отмеченными объектами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Более 20К классов (несколько сотен изображений каждого класса </a:t>
            </a:r>
            <a:endParaRPr lang="ru-RU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7369" y="2728540"/>
            <a:ext cx="79930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ru-RU" sz="1800" dirty="0" smtClean="0"/>
              <a:t> </a:t>
            </a:r>
            <a:r>
              <a:rPr lang="en-US" dirty="0" err="1" smtClean="0"/>
              <a:t>ImageNet</a:t>
            </a:r>
            <a:r>
              <a:rPr lang="en-US" dirty="0" smtClean="0"/>
              <a:t> Large Scale Visual Recognition Challenge (ILSVRC)</a:t>
            </a:r>
            <a:r>
              <a:rPr lang="ru-RU" sz="1800" dirty="0" smtClean="0"/>
              <a:t> 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ru-RU" dirty="0" smtClean="0"/>
              <a:t> Проводится с 2010г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ru-RU" dirty="0" smtClean="0"/>
              <a:t> Классификация изображений, обнаружение объектов</a:t>
            </a:r>
            <a:endParaRPr 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1131590"/>
            <a:ext cx="1584325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ttp://farm1.static.flickr.com/24/93223925_c07b52220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427734"/>
            <a:ext cx="1536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http://www.doc.govt.nz/upload/28166/mothplant-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291830"/>
            <a:ext cx="14414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http://w3.salemstate.edu/~lhanson/gls214/images2/plumismorp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203598"/>
            <a:ext cx="158432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http://farm2.static.flickr.com/1123/1020343739_bbb42623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3867894"/>
            <a:ext cx="15128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52551" y="3675677"/>
            <a:ext cx="4911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en-US" dirty="0" smtClean="0"/>
              <a:t>ILSVRC</a:t>
            </a:r>
            <a:r>
              <a:rPr lang="ru-RU" dirty="0" smtClean="0"/>
              <a:t>. Классификация изображений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en-US" dirty="0" smtClean="0"/>
              <a:t> 1.2M </a:t>
            </a:r>
            <a:r>
              <a:rPr lang="ru-RU" dirty="0" smtClean="0"/>
              <a:t>изображений (обучающая выборка)</a:t>
            </a:r>
            <a:endParaRPr lang="en-US" dirty="0" smtClean="0"/>
          </a:p>
          <a:p>
            <a:pPr lvl="1" eaLnBrk="0" hangingPunct="0">
              <a:buFont typeface="Wingdings" pitchFamily="2" charset="2"/>
              <a:buChar char="§"/>
            </a:pPr>
            <a:r>
              <a:rPr lang="en-US" dirty="0" smtClean="0"/>
              <a:t> 100K </a:t>
            </a:r>
            <a:r>
              <a:rPr lang="ru-RU" dirty="0" smtClean="0"/>
              <a:t>тестовых изображений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ru-RU" dirty="0" smtClean="0"/>
              <a:t> 1000 классов</a:t>
            </a:r>
            <a:endParaRPr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Нейронная сеть </a:t>
            </a:r>
            <a:r>
              <a:rPr lang="en-US" dirty="0" err="1" smtClean="0"/>
              <a:t>AlexNet</a:t>
            </a:r>
            <a:endParaRPr lang="en-US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68313" y="1121296"/>
            <a:ext cx="7086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en-US" dirty="0"/>
              <a:t>ILSVRC</a:t>
            </a:r>
            <a:r>
              <a:rPr lang="ru-RU" dirty="0"/>
              <a:t> </a:t>
            </a:r>
            <a:r>
              <a:rPr lang="ru-RU" dirty="0" smtClean="0"/>
              <a:t>2012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Первая </a:t>
            </a:r>
            <a:r>
              <a:rPr lang="ru-RU" dirty="0" err="1" smtClean="0"/>
              <a:t>сверточная</a:t>
            </a:r>
            <a:r>
              <a:rPr lang="ru-RU" dirty="0" smtClean="0"/>
              <a:t> сеть победитель </a:t>
            </a:r>
            <a:r>
              <a:rPr lang="en-US" dirty="0" smtClean="0"/>
              <a:t>ILSVRC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smtClean="0"/>
              <a:t>Ошибка </a:t>
            </a:r>
            <a:r>
              <a:rPr lang="en-US" dirty="0" smtClean="0"/>
              <a:t>Top-5</a:t>
            </a:r>
            <a:r>
              <a:rPr lang="ru-RU" dirty="0" smtClean="0"/>
              <a:t>: 15.3%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dirty="0" err="1" smtClean="0"/>
              <a:t>Сверточная</a:t>
            </a:r>
            <a:r>
              <a:rPr lang="ru-RU" dirty="0" smtClean="0"/>
              <a:t> НС, 8 слоев, 60М параметров</a:t>
            </a:r>
            <a:r>
              <a:rPr lang="en-US" dirty="0" smtClean="0"/>
              <a:t> (A. </a:t>
            </a:r>
            <a:r>
              <a:rPr lang="en-US" dirty="0" err="1" smtClean="0"/>
              <a:t>Krizhevsky</a:t>
            </a:r>
            <a:r>
              <a:rPr lang="en-US" dirty="0" smtClean="0"/>
              <a:t> et al, 2012)</a:t>
            </a:r>
            <a:endParaRPr lang="ru-RU" dirty="0" smtClean="0"/>
          </a:p>
          <a:p>
            <a:pPr lvl="1">
              <a:buFont typeface="Wingdings" pitchFamily="2" charset="2"/>
              <a:buChar char="§"/>
            </a:pPr>
            <a:endParaRPr lang="ru-RU" dirty="0" smtClean="0"/>
          </a:p>
          <a:p>
            <a:pPr lvl="1"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6561" y="2773681"/>
            <a:ext cx="5515719" cy="1886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База изображений </a:t>
            </a:r>
            <a:r>
              <a:rPr lang="en-US" dirty="0" smtClean="0"/>
              <a:t>COCO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987574"/>
            <a:ext cx="48229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en-US" dirty="0" smtClean="0"/>
              <a:t>COCO (Microsoft Common Objects in Context )</a:t>
            </a:r>
            <a:endParaRPr lang="ru-RU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smtClean="0"/>
              <a:t>Создана в 2015г;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Более 123К изображений;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Более 886К объектов;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91 </a:t>
            </a:r>
            <a:r>
              <a:rPr lang="ru-RU" dirty="0" smtClean="0"/>
              <a:t>класс.</a:t>
            </a:r>
            <a:endParaRPr lang="ru-RU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7369" y="2427734"/>
            <a:ext cx="79930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ru-RU" sz="1800" dirty="0" smtClean="0"/>
              <a:t> </a:t>
            </a:r>
            <a:r>
              <a:rPr lang="ru-RU" dirty="0" smtClean="0"/>
              <a:t>Конкурсы </a:t>
            </a:r>
            <a:r>
              <a:rPr lang="en-US" dirty="0" smtClean="0"/>
              <a:t>COCO</a:t>
            </a:r>
            <a:r>
              <a:rPr lang="ru-RU" sz="1800" dirty="0" smtClean="0"/>
              <a:t> 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ru-RU" dirty="0" smtClean="0"/>
              <a:t> Проводятся с 2015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ru-RU" dirty="0" smtClean="0"/>
              <a:t> Обнаружение (сегментация) объектов,</a:t>
            </a:r>
            <a:br>
              <a:rPr lang="ru-RU" dirty="0" smtClean="0"/>
            </a:br>
            <a:r>
              <a:rPr lang="ru-RU" dirty="0" smtClean="0"/>
              <a:t>   фона, ключевых точек объектов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2551" y="3675677"/>
            <a:ext cx="51986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en-US" dirty="0" smtClean="0"/>
              <a:t>COCO</a:t>
            </a:r>
            <a:r>
              <a:rPr lang="ru-RU" dirty="0" smtClean="0"/>
              <a:t>. Обнаружение объектов на изображениях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smtClean="0"/>
              <a:t>200К</a:t>
            </a:r>
            <a:r>
              <a:rPr lang="en-US" dirty="0" smtClean="0"/>
              <a:t> </a:t>
            </a:r>
            <a:r>
              <a:rPr lang="ru-RU" dirty="0" smtClean="0"/>
              <a:t>изображений</a:t>
            </a:r>
            <a:endParaRPr lang="en-US" dirty="0" smtClean="0"/>
          </a:p>
          <a:p>
            <a:pPr lvl="1" eaLnBrk="0" hangingPunct="0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smtClean="0"/>
              <a:t>обучающая выборка: 500К объектов</a:t>
            </a:r>
          </a:p>
          <a:p>
            <a:pPr lvl="1" eaLnBrk="0" hangingPunct="0">
              <a:buFont typeface="Wingdings" pitchFamily="2" charset="2"/>
              <a:buChar char="§"/>
            </a:pPr>
            <a:r>
              <a:rPr lang="ru-RU" dirty="0" smtClean="0"/>
              <a:t> 80 классов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3003798"/>
            <a:ext cx="1445518" cy="108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867894"/>
            <a:ext cx="1440160" cy="107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923678"/>
            <a:ext cx="1665856" cy="1097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715766"/>
            <a:ext cx="1656184" cy="108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987574"/>
            <a:ext cx="189572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635646"/>
            <a:ext cx="184642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COCO</a:t>
            </a:r>
            <a:r>
              <a:rPr lang="ru-RU" dirty="0" smtClean="0"/>
              <a:t> 2017. Обнаружение объектов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203598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Сеть </a:t>
            </a:r>
            <a:r>
              <a:rPr lang="en-US" dirty="0" err="1" smtClean="0"/>
              <a:t>MegDet</a:t>
            </a:r>
            <a:r>
              <a:rPr lang="ru-RU" dirty="0" smtClean="0"/>
              <a:t> (</a:t>
            </a:r>
            <a:r>
              <a:rPr lang="en-US" dirty="0" smtClean="0"/>
              <a:t>C. </a:t>
            </a:r>
            <a:r>
              <a:rPr lang="en-US" dirty="0" err="1" smtClean="0"/>
              <a:t>Peng</a:t>
            </a:r>
            <a:r>
              <a:rPr lang="en-US" dirty="0" smtClean="0"/>
              <a:t> et al. </a:t>
            </a:r>
            <a:r>
              <a:rPr lang="en-US" dirty="0" err="1" smtClean="0"/>
              <a:t>MegDet</a:t>
            </a:r>
            <a:r>
              <a:rPr lang="en-US" dirty="0" smtClean="0"/>
              <a:t>: A Large</a:t>
            </a:r>
            <a:br>
              <a:rPr lang="en-US" dirty="0" smtClean="0"/>
            </a:br>
            <a:r>
              <a:rPr lang="en-US" dirty="0" smtClean="0"/>
              <a:t>     Mini-Batch Object  Detector. 2018</a:t>
            </a:r>
            <a:r>
              <a:rPr lang="ru-RU" dirty="0" smtClean="0"/>
              <a:t>)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dirty="0" err="1" smtClean="0"/>
              <a:t>mmAP</a:t>
            </a:r>
            <a:r>
              <a:rPr lang="en-US" dirty="0" smtClean="0"/>
              <a:t>: 52.5%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smtClean="0"/>
              <a:t>Увеличенный размер пакета при обучении, эффективное использование 128 </a:t>
            </a:r>
            <a:r>
              <a:rPr lang="en-US" dirty="0" smtClean="0"/>
              <a:t>GPU</a:t>
            </a:r>
            <a:r>
              <a:rPr lang="ru-RU" dirty="0" smtClean="0"/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Базовая НС </a:t>
            </a:r>
            <a:r>
              <a:rPr lang="en-US" dirty="0" smtClean="0"/>
              <a:t>ResNet-50 (50 </a:t>
            </a:r>
            <a:r>
              <a:rPr lang="ru-RU" dirty="0" smtClean="0"/>
              <a:t>слоев, 0.8М параметров) + сеть для локализации </a:t>
            </a:r>
            <a:r>
              <a:rPr lang="en-US" dirty="0" smtClean="0"/>
              <a:t>Feature Pyramid Network.</a:t>
            </a: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435846"/>
            <a:ext cx="2232247" cy="148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571750"/>
            <a:ext cx="2232248" cy="144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131590"/>
            <a:ext cx="2232248" cy="165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dirty="0" smtClean="0">
                <a:cs typeface="Tahoma" pitchFamily="34" charset="0"/>
              </a:rPr>
              <a:t>Интерпретация сцен</a:t>
            </a:r>
            <a:endParaRPr lang="ru-RU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468313" y="987574"/>
            <a:ext cx="7086600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en-US" dirty="0"/>
              <a:t>Dave-2 (NVIDIA)</a:t>
            </a: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4803998"/>
            <a:ext cx="22044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" b="1" i="1" dirty="0"/>
              <a:t>https://blogs.nvidia.com/blog/2016/05/06/self-driving-cars-3/</a:t>
            </a:r>
            <a:endParaRPr lang="ru-RU" sz="600" b="1" i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353" y="1419622"/>
            <a:ext cx="2879551" cy="139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806" y="2859782"/>
            <a:ext cx="2592090" cy="73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95936" y="1131590"/>
            <a:ext cx="4968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ru-RU" sz="1800" dirty="0"/>
              <a:t> Обучение на действиях водителя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ru-RU" sz="1800" dirty="0"/>
              <a:t> </a:t>
            </a:r>
            <a:r>
              <a:rPr lang="ru-RU" sz="1800" dirty="0">
                <a:hlinkClick r:id="rId4" action="ppaction://hlinkfile"/>
              </a:rPr>
              <a:t>Управление </a:t>
            </a:r>
            <a:r>
              <a:rPr lang="ru-RU" sz="1800" dirty="0"/>
              <a:t>на основе данных с одной камеры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539750" y="3579862"/>
            <a:ext cx="38163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dirty="0"/>
              <a:t> Архитектура НС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900113" y="3919190"/>
            <a:ext cx="2808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ru-RU" sz="1800" dirty="0"/>
              <a:t> 27М связей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ru-RU" sz="1800" dirty="0"/>
              <a:t> 250К параметров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779662"/>
            <a:ext cx="2295112" cy="327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действий по видео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987574"/>
            <a:ext cx="614367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Определить тип действия по последовательности кадров.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Базы видео: 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en-US" dirty="0" smtClean="0"/>
              <a:t>UCF101: 13K </a:t>
            </a:r>
            <a:r>
              <a:rPr lang="ru-RU" dirty="0" smtClean="0"/>
              <a:t>видео, 101 категорий действий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en-US" dirty="0" smtClean="0"/>
              <a:t>HMDB51</a:t>
            </a:r>
            <a:r>
              <a:rPr lang="ru-RU" dirty="0" smtClean="0"/>
              <a:t>: 6К видео, 51 типов действий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НС </a:t>
            </a:r>
            <a:r>
              <a:rPr lang="en-US" dirty="0" smtClean="0"/>
              <a:t>DB-LSTM (Deep Bidirectional Long Short-Term Memory)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dirty="0" err="1" smtClean="0"/>
              <a:t>Сверточная</a:t>
            </a:r>
            <a:r>
              <a:rPr lang="ru-RU" dirty="0" smtClean="0"/>
              <a:t> сеть для выделения</a:t>
            </a:r>
            <a:br>
              <a:rPr lang="ru-RU" dirty="0" smtClean="0"/>
            </a:br>
            <a:r>
              <a:rPr lang="ru-RU" dirty="0" smtClean="0"/>
              <a:t>   дескрипторов изображения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en-US" dirty="0" smtClean="0"/>
              <a:t>LSTM </a:t>
            </a:r>
            <a:r>
              <a:rPr lang="ru-RU" dirty="0" smtClean="0"/>
              <a:t>для запоминания истории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 smtClean="0"/>
              <a:t> Точность распознавания</a:t>
            </a:r>
            <a:br>
              <a:rPr lang="ru-RU" dirty="0" smtClean="0"/>
            </a:br>
            <a:r>
              <a:rPr lang="ru-RU" dirty="0" smtClean="0"/>
              <a:t>    91.21% (</a:t>
            </a:r>
            <a:r>
              <a:rPr lang="en-US" dirty="0" smtClean="0"/>
              <a:t>UCF101), 87.64% (HMDB51)</a:t>
            </a: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27734"/>
            <a:ext cx="4392488" cy="241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95886"/>
            <a:ext cx="34099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Генерация речи</a:t>
            </a:r>
            <a:endParaRPr lang="en-US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68313" y="1203598"/>
            <a:ext cx="7086600" cy="42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Чтение текста</a:t>
            </a:r>
            <a:endParaRPr lang="ru-RU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55576" y="1565944"/>
            <a:ext cx="72728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ru-RU" sz="1800" dirty="0" smtClean="0"/>
              <a:t> Произнесение напечатанного или сканированного  текста</a:t>
            </a:r>
            <a:endParaRPr lang="ru-RU" sz="1800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67544" y="878398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/>
              <a:t>Преобразование теста в речь (</a:t>
            </a:r>
            <a:r>
              <a:rPr lang="en-US" dirty="0" smtClean="0"/>
              <a:t>text</a:t>
            </a:r>
            <a:r>
              <a:rPr lang="ru-RU" dirty="0" smtClean="0"/>
              <a:t>-</a:t>
            </a:r>
            <a:r>
              <a:rPr lang="en-US" dirty="0" smtClean="0"/>
              <a:t>to-speech)</a:t>
            </a:r>
            <a:r>
              <a:rPr lang="ru-RU" dirty="0" smtClean="0"/>
              <a:t>. </a:t>
            </a:r>
            <a:endParaRPr lang="ru-RU" sz="1800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67544" y="1923678"/>
            <a:ext cx="70866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Создание искусственных голосов (</a:t>
            </a:r>
            <a:r>
              <a:rPr lang="en-US" dirty="0" err="1" smtClean="0">
                <a:hlinkClick r:id="rId2"/>
              </a:rPr>
              <a:t>Cere</a:t>
            </a:r>
            <a:r>
              <a:rPr lang="en-US" dirty="0" smtClean="0">
                <a:hlinkClick r:id="rId2"/>
              </a:rPr>
              <a:t> Proc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55576" y="2274426"/>
            <a:ext cx="799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ru-RU" sz="1800" dirty="0" smtClean="0"/>
              <a:t> </a:t>
            </a:r>
            <a:r>
              <a:rPr lang="ru-RU" dirty="0" smtClean="0"/>
              <a:t>Произнесение текста </a:t>
            </a:r>
            <a:r>
              <a:rPr lang="ru-RU" dirty="0" smtClean="0">
                <a:hlinkClick r:id="rId3"/>
              </a:rPr>
              <a:t>синтезированным голосом</a:t>
            </a:r>
            <a:r>
              <a:rPr lang="ru-RU" sz="1800" dirty="0" smtClean="0"/>
              <a:t>.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ru-RU" dirty="0" smtClean="0"/>
              <a:t> Моделирование голосов реальных людей.</a:t>
            </a:r>
          </a:p>
        </p:txBody>
      </p:sp>
      <p:pic>
        <p:nvPicPr>
          <p:cNvPr id="1026" name="Picture 2" descr="Leveraging Machine Learning in Text-to-Speech Tools and Applications. | by  Countants | GoBeyond.AI: E-commerce Magazine | Medi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715" y="2643188"/>
            <a:ext cx="3333749" cy="1800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66746" y="3271212"/>
            <a:ext cx="7962906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Сервис </a:t>
            </a:r>
            <a:r>
              <a:rPr lang="ru-RU" dirty="0" err="1" smtClean="0"/>
              <a:t>Spotify</a:t>
            </a:r>
            <a:r>
              <a:rPr lang="en-US" dirty="0" smtClean="0"/>
              <a:t>:</a:t>
            </a:r>
            <a:r>
              <a:rPr lang="ru-RU" dirty="0" smtClean="0"/>
              <a:t> дубляжу подкастов.  </a:t>
            </a:r>
            <a:br>
              <a:rPr lang="ru-RU" dirty="0" smtClean="0"/>
            </a:br>
            <a:r>
              <a:rPr lang="ru-RU" dirty="0" smtClean="0"/>
              <a:t>     Генерируется речь, имитируя стиль ведущего</a:t>
            </a:r>
            <a:br>
              <a:rPr lang="ru-RU" dirty="0" smtClean="0"/>
            </a:br>
            <a:r>
              <a:rPr lang="ru-RU" dirty="0" smtClean="0"/>
              <a:t>     подкаста и интонации </a:t>
            </a:r>
            <a:br>
              <a:rPr lang="ru-RU" dirty="0" smtClean="0"/>
            </a:br>
            <a:r>
              <a:rPr lang="ru-RU" dirty="0" smtClean="0"/>
              <a:t>     (</a:t>
            </a:r>
            <a:r>
              <a:rPr lang="en-US" dirty="0" smtClean="0">
                <a:hlinkClick r:id="rId5"/>
              </a:rPr>
              <a:t>https://newsroom.spotify.com/2023-09-25/ai-voice-translation-pilot-lex-fridman-dax-shepard-steven-bartlett/</a:t>
            </a:r>
            <a:r>
              <a:rPr lang="ru-RU" dirty="0" smtClean="0"/>
              <a:t>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Обработка аудио</a:t>
            </a:r>
            <a:endParaRPr lang="en-US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68312" y="1543079"/>
            <a:ext cx="8352159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Система выделения голоса на фоне шумов (</a:t>
            </a:r>
            <a:r>
              <a:rPr lang="en-US" dirty="0" err="1" smtClean="0">
                <a:hlinkClick r:id="rId2"/>
              </a:rPr>
              <a:t>Krisp</a:t>
            </a:r>
            <a:r>
              <a:rPr lang="en-US" dirty="0" smtClean="0"/>
              <a:t>)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 smtClean="0"/>
              <a:t>Применение глубоких НС</a:t>
            </a:r>
          </a:p>
          <a:p>
            <a:pPr marL="742950" lvl="1" indent="-285750"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 smtClean="0"/>
              <a:t>База для обучения: 20К типов шумов, 50К спикеров, 2500 часов аудио данных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67544" y="989315"/>
            <a:ext cx="84969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dirty="0" smtClean="0"/>
              <a:t>Классификация аудио (музыкальные жанры, голос, спецэффекты), шумоподавление, активация устройств голосом. </a:t>
            </a:r>
            <a:endParaRPr lang="ru-RU" sz="1800" dirty="0"/>
          </a:p>
        </p:txBody>
      </p:sp>
      <p:pic>
        <p:nvPicPr>
          <p:cNvPr id="4098" name="Picture 2" descr="Infographic, sounds waves filtered by Krisp technolog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083" y="2931790"/>
            <a:ext cx="4484615" cy="19851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42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316"/>
            <a:ext cx="8229600" cy="857250"/>
          </a:xfrm>
        </p:spPr>
        <p:txBody>
          <a:bodyPr>
            <a:normAutofit/>
          </a:bodyPr>
          <a:lstStyle/>
          <a:p>
            <a:r>
              <a:rPr lang="en-US" dirty="0" err="1" smtClean="0"/>
              <a:t>ChatGPT</a:t>
            </a:r>
            <a:r>
              <a:rPr lang="en-US" dirty="0" smtClean="0"/>
              <a:t> (2022)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320FC-84CE-4569-A36F-4E6108BC40B4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395537" y="910499"/>
            <a:ext cx="324036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kumimoji="1" lang="ko-KR" altLang="en-US" sz="1800" b="1" kern="1200">
                <a:solidFill>
                  <a:schemeClr val="tx1"/>
                </a:solidFill>
                <a:latin typeface="Arial Narrow" panose="020B0606020202030204" pitchFamily="34" charset="0"/>
                <a:ea typeface="LG스마트체 Regular" panose="020B0600000101010101" pitchFamily="50" charset="-127"/>
                <a:cs typeface="+mn-cs"/>
              </a:defRPr>
            </a:lvl1pPr>
          </a:lstStyle>
          <a:p>
            <a:pPr marL="179388" indent="-179388">
              <a:lnSpc>
                <a:spcPct val="100000"/>
              </a:lnSpc>
              <a:buFont typeface="Wingdings" pitchFamily="2" charset="2"/>
              <a:buChar char="q"/>
            </a:pPr>
            <a:r>
              <a:rPr lang="ru-RU" altLang="ko-KR" b="0" dirty="0" smtClean="0">
                <a:latin typeface="Calibri" pitchFamily="34" charset="0"/>
              </a:rPr>
              <a:t> </a:t>
            </a:r>
            <a:r>
              <a:rPr lang="en-US" altLang="ko-KR" b="0" dirty="0" smtClean="0">
                <a:latin typeface="Calibri" pitchFamily="34" charset="0"/>
              </a:rPr>
              <a:t>Chat Generative Pre-Trained Transformer</a:t>
            </a:r>
          </a:p>
          <a:p>
            <a:pPr marL="179388" indent="-179388">
              <a:lnSpc>
                <a:spcPct val="100000"/>
              </a:lnSpc>
              <a:buFont typeface="Wingdings" pitchFamily="2" charset="2"/>
              <a:buChar char="q"/>
            </a:pPr>
            <a:r>
              <a:rPr lang="ru-RU" b="0" dirty="0" smtClean="0">
                <a:latin typeface="Calibri" pitchFamily="34" charset="0"/>
              </a:rPr>
              <a:t> </a:t>
            </a:r>
            <a:r>
              <a:rPr lang="ru-RU" b="0" dirty="0" err="1" smtClean="0">
                <a:latin typeface="Calibri" pitchFamily="34" charset="0"/>
              </a:rPr>
              <a:t>Дообученная</a:t>
            </a:r>
            <a:r>
              <a:rPr lang="ru-RU" b="0" dirty="0" smtClean="0">
                <a:latin typeface="Calibri" pitchFamily="34" charset="0"/>
              </a:rPr>
              <a:t> модель</a:t>
            </a:r>
            <a:r>
              <a:rPr lang="en-US" b="0" dirty="0" smtClean="0">
                <a:latin typeface="Calibri" pitchFamily="34" charset="0"/>
              </a:rPr>
              <a:t> GPT-3</a:t>
            </a:r>
          </a:p>
          <a:p>
            <a:pPr marL="179388" indent="-179388">
              <a:lnSpc>
                <a:spcPct val="100000"/>
              </a:lnSpc>
              <a:buFont typeface="Wingdings" pitchFamily="2" charset="2"/>
              <a:buChar char="q"/>
            </a:pPr>
            <a:r>
              <a:rPr lang="ru-RU" b="0" dirty="0" smtClean="0">
                <a:latin typeface="Calibri" pitchFamily="34" charset="0"/>
              </a:rPr>
              <a:t> </a:t>
            </a:r>
            <a:r>
              <a:rPr lang="en-US" b="0" dirty="0" smtClean="0">
                <a:latin typeface="Calibri" pitchFamily="34" charset="0"/>
              </a:rPr>
              <a:t>175 </a:t>
            </a:r>
            <a:r>
              <a:rPr lang="ru-RU" b="0" dirty="0" err="1" smtClean="0">
                <a:latin typeface="Calibri" pitchFamily="34" charset="0"/>
              </a:rPr>
              <a:t>млрд</a:t>
            </a:r>
            <a:r>
              <a:rPr lang="ru-RU" b="0" dirty="0" smtClean="0">
                <a:latin typeface="Calibri" pitchFamily="34" charset="0"/>
              </a:rPr>
              <a:t> параметров</a:t>
            </a:r>
            <a:endParaRPr lang="en-US" b="0" dirty="0" smtClean="0"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771550"/>
            <a:ext cx="5616624" cy="208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1" y="2931790"/>
            <a:ext cx="293061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931790"/>
            <a:ext cx="257639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211710"/>
            <a:ext cx="280334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제목 1"/>
          <p:cNvSpPr txBox="1">
            <a:spLocks/>
          </p:cNvSpPr>
          <p:nvPr/>
        </p:nvSpPr>
        <p:spPr>
          <a:xfrm>
            <a:off x="5076056" y="4809832"/>
            <a:ext cx="1974900" cy="20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kumimoji="1" lang="ko-KR" altLang="en-US" sz="1800" b="1" kern="1200">
                <a:solidFill>
                  <a:schemeClr val="tx1"/>
                </a:solidFill>
                <a:latin typeface="Arial Narrow" panose="020B0606020202030204" pitchFamily="34" charset="0"/>
                <a:ea typeface="LG스마트체 Regular" panose="020B0600000101010101" pitchFamily="50" charset="-127"/>
                <a:cs typeface="+mn-cs"/>
              </a:defRPr>
            </a:lvl1pPr>
          </a:lstStyle>
          <a:p>
            <a:pPr marL="179388" indent="-179388">
              <a:lnSpc>
                <a:spcPct val="150000"/>
              </a:lnSpc>
            </a:pPr>
            <a:r>
              <a:rPr lang="en-US" sz="1000" dirty="0" smtClean="0">
                <a:latin typeface="+mn-lt"/>
              </a:rPr>
              <a:t>https://cookup.ai/chatgpt/usecases/</a:t>
            </a:r>
            <a:endParaRPr lang="en-US" altLang="ko-KR" sz="10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Основные темы</a:t>
            </a:r>
            <a:endParaRPr lang="ru-RU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09663" y="1135162"/>
            <a:ext cx="7165359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Однослойный, многослойный персептроны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Алгоритмы </a:t>
            </a:r>
            <a:r>
              <a:rPr lang="ru-RU" sz="2000" dirty="0" smtClean="0">
                <a:cs typeface="Tahoma" pitchFamily="34" charset="0"/>
              </a:rPr>
              <a:t>обучения</a:t>
            </a:r>
            <a:endParaRPr lang="ru-RU" sz="2000" dirty="0">
              <a:cs typeface="Tahoma" pitchFamily="34" charset="0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Сети </a:t>
            </a:r>
            <a:r>
              <a:rPr lang="ru-RU" sz="2000" dirty="0" err="1">
                <a:cs typeface="Tahoma" pitchFamily="34" charset="0"/>
              </a:rPr>
              <a:t>Кохонена</a:t>
            </a:r>
            <a:endParaRPr lang="ru-RU" sz="2000" dirty="0">
              <a:cs typeface="Tahoma" pitchFamily="34" charset="0"/>
            </a:endParaRP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Рекуррентные сети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Сети глубокого обучения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</a:t>
            </a:r>
            <a:r>
              <a:rPr lang="ru-RU" sz="2000" dirty="0" smtClean="0">
                <a:cs typeface="Tahoma" pitchFamily="34" charset="0"/>
              </a:rPr>
              <a:t>Вычислительные платформы для обучения и применения НС</a:t>
            </a:r>
            <a:endParaRPr lang="ru-RU" sz="2000" dirty="0"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0"/>
            <a:ext cx="8229600" cy="857250"/>
          </a:xfrm>
        </p:spPr>
        <p:txBody>
          <a:bodyPr>
            <a:normAutofit/>
          </a:bodyPr>
          <a:lstStyle/>
          <a:p>
            <a:r>
              <a:rPr lang="ru-RU" dirty="0" smtClean="0"/>
              <a:t>Предупреждение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7" y="195486"/>
            <a:ext cx="741682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НС не являются инструментом, который можно получить, «нажав одну кнопку»;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«Математические» алгоритмы, если они есть, в большинстве случаев позволяют получить более эффективное решение;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Сложность проверки путей принятия решения;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Низкая эффективность при активном противодействии.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hlinkClick r:id="rId2"/>
              </a:rPr>
              <a:t>https://3dnews.ru/1082209/igroklyubitel-viigral-v-go-u-ii-s-podavlyayushchim-preimushchestvom-primeniv-taktiku-podskazannuyu-kompyuternoy-programmoy</a:t>
            </a:r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6" name="Picture 2" descr="https://nplus1.ru/images/2020/09/08/642ab506805f3ef1abe7c15ac7bde3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097891"/>
            <a:ext cx="3168352" cy="2274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en-US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68313" y="1121296"/>
            <a:ext cx="708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Основные этапы разработки нейронной сети.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Какая основная цель процесса обучения нейронной сети?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Чем нейронные  прямого распространения отличаются от рекуррентных </a:t>
            </a:r>
            <a:r>
              <a:rPr lang="ru-RU" smtClean="0"/>
              <a:t>сетей?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0481A-6A1B-4E8C-A44F-5D265E8E24B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Почему нейронные сети (НС)</a:t>
            </a:r>
            <a:endParaRPr lang="ru-RU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09663" y="1203598"/>
            <a:ext cx="4679807" cy="1660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Обучение на примерах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Массовый параллелизм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Устойчивость к зашумленным данным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Адаптивность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Возникновение и развитие НС</a:t>
            </a:r>
            <a:endParaRPr lang="ru-RU" dirty="0"/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323528" y="886602"/>
          <a:ext cx="3123456" cy="2405228"/>
        </p:xfrm>
        <a:graphic>
          <a:graphicData uri="http://schemas.openxmlformats.org/presentationml/2006/ole">
            <p:oleObj spid="_x0000_s1026" name="Документ" r:id="rId3" imgW="3391560" imgH="2613240" progId="Word.Document.8">
              <p:embed/>
            </p:oleObj>
          </a:graphicData>
        </a:graphic>
      </p:graphicFrame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67544" y="3363838"/>
            <a:ext cx="26581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ru-RU" sz="1400" i="1" dirty="0"/>
              <a:t>Схема нейрона головного мозга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07504" y="3579862"/>
            <a:ext cx="3714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dirty="0" smtClean="0">
                <a:cs typeface="Tahoma" pitchFamily="34" charset="0"/>
              </a:rPr>
              <a:t> Особенности строения мозга:</a:t>
            </a:r>
            <a:r>
              <a:rPr kumimoji="0" lang="ru-RU" sz="1600" dirty="0" smtClean="0">
                <a:cs typeface="Tahoma" pitchFamily="34" charset="0"/>
              </a:rPr>
              <a:t> </a:t>
            </a:r>
          </a:p>
          <a:p>
            <a:pPr lvl="1">
              <a:buFont typeface="Wingdings" pitchFamily="2" charset="2"/>
              <a:buChar char="§"/>
            </a:pPr>
            <a:r>
              <a:rPr kumimoji="0" lang="ru-RU" sz="1600" dirty="0" smtClean="0">
                <a:cs typeface="Tahoma" pitchFamily="34" charset="0"/>
              </a:rPr>
              <a:t>общее </a:t>
            </a:r>
            <a:r>
              <a:rPr kumimoji="0" lang="ru-RU" sz="1600" dirty="0">
                <a:cs typeface="Tahoma" pitchFamily="34" charset="0"/>
              </a:rPr>
              <a:t>число нейронов 10</a:t>
            </a:r>
            <a:r>
              <a:rPr kumimoji="0" lang="ru-RU" sz="1600" baseline="30000" dirty="0">
                <a:cs typeface="Tahoma" pitchFamily="34" charset="0"/>
              </a:rPr>
              <a:t>10</a:t>
            </a:r>
          </a:p>
          <a:p>
            <a:pPr lvl="1">
              <a:buFont typeface="Wingdings" pitchFamily="2" charset="2"/>
              <a:buChar char="§"/>
            </a:pPr>
            <a:r>
              <a:rPr kumimoji="0" lang="ru-RU" sz="1600" baseline="30000" dirty="0">
                <a:cs typeface="Tahoma" pitchFamily="34" charset="0"/>
              </a:rPr>
              <a:t> </a:t>
            </a:r>
            <a:r>
              <a:rPr kumimoji="0" lang="ru-RU" sz="1600" baseline="30000" dirty="0" smtClean="0">
                <a:cs typeface="Tahoma" pitchFamily="34" charset="0"/>
              </a:rPr>
              <a:t> </a:t>
            </a:r>
            <a:r>
              <a:rPr kumimoji="0" lang="ru-RU" sz="1600" dirty="0" smtClean="0">
                <a:cs typeface="Tahoma" pitchFamily="34" charset="0"/>
              </a:rPr>
              <a:t>число </a:t>
            </a:r>
            <a:r>
              <a:rPr kumimoji="0" lang="ru-RU" sz="1600" dirty="0">
                <a:cs typeface="Tahoma" pitchFamily="34" charset="0"/>
              </a:rPr>
              <a:t>связей 10</a:t>
            </a:r>
            <a:r>
              <a:rPr kumimoji="0" lang="ru-RU" sz="1600" baseline="30000" dirty="0">
                <a:cs typeface="Tahoma" pitchFamily="34" charset="0"/>
              </a:rPr>
              <a:t>14</a:t>
            </a:r>
          </a:p>
          <a:p>
            <a:pPr lvl="1">
              <a:buFont typeface="Wingdings" pitchFamily="2" charset="2"/>
              <a:buChar char="§"/>
            </a:pPr>
            <a:r>
              <a:rPr kumimoji="0" lang="ru-RU" sz="1600" dirty="0">
                <a:cs typeface="Tahoma" pitchFamily="34" charset="0"/>
              </a:rPr>
              <a:t> </a:t>
            </a:r>
            <a:r>
              <a:rPr kumimoji="0" lang="ru-RU" sz="1600" dirty="0" smtClean="0">
                <a:cs typeface="Tahoma" pitchFamily="34" charset="0"/>
              </a:rPr>
              <a:t>взаимодействие нейронов</a:t>
            </a:r>
            <a:r>
              <a:rPr kumimoji="0" lang="en-US" sz="1600" dirty="0" smtClean="0">
                <a:cs typeface="Tahoma" pitchFamily="34" charset="0"/>
              </a:rPr>
              <a:t/>
            </a:r>
            <a:br>
              <a:rPr kumimoji="0" lang="en-US" sz="1600" dirty="0" smtClean="0">
                <a:cs typeface="Tahoma" pitchFamily="34" charset="0"/>
              </a:rPr>
            </a:br>
            <a:r>
              <a:rPr kumimoji="0" lang="en-US" sz="1600" dirty="0" smtClean="0">
                <a:cs typeface="Tahoma" pitchFamily="34" charset="0"/>
              </a:rPr>
              <a:t>  </a:t>
            </a:r>
            <a:r>
              <a:rPr kumimoji="0" lang="ru-RU" sz="1600" dirty="0" smtClean="0">
                <a:cs typeface="Tahoma" pitchFamily="34" charset="0"/>
              </a:rPr>
              <a:t>посредством электрических</a:t>
            </a:r>
            <a:r>
              <a:rPr kumimoji="0" lang="en-US" sz="1600" dirty="0" smtClean="0">
                <a:cs typeface="Tahoma" pitchFamily="34" charset="0"/>
              </a:rPr>
              <a:t/>
            </a:r>
            <a:br>
              <a:rPr kumimoji="0" lang="en-US" sz="1600" dirty="0" smtClean="0">
                <a:cs typeface="Tahoma" pitchFamily="34" charset="0"/>
              </a:rPr>
            </a:br>
            <a:r>
              <a:rPr kumimoji="0" lang="en-US" sz="1600" dirty="0" smtClean="0">
                <a:cs typeface="Tahoma" pitchFamily="34" charset="0"/>
              </a:rPr>
              <a:t>  </a:t>
            </a:r>
            <a:r>
              <a:rPr kumimoji="0" lang="ru-RU" sz="1600" dirty="0" smtClean="0">
                <a:cs typeface="Tahoma" pitchFamily="34" charset="0"/>
              </a:rPr>
              <a:t>импульсов</a:t>
            </a:r>
            <a:endParaRPr kumimoji="0" lang="ru-RU" sz="1600" dirty="0">
              <a:cs typeface="Tahoma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707904" y="904528"/>
            <a:ext cx="53285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600" dirty="0">
                <a:cs typeface="Tahoma" pitchFamily="34" charset="0"/>
              </a:rPr>
              <a:t> 1943г. У. </a:t>
            </a:r>
            <a:r>
              <a:rPr lang="ru-RU" sz="1600" dirty="0" err="1">
                <a:cs typeface="Tahoma" pitchFamily="34" charset="0"/>
              </a:rPr>
              <a:t>МакКаллок</a:t>
            </a:r>
            <a:r>
              <a:rPr lang="ru-RU" sz="1600" dirty="0">
                <a:cs typeface="Tahoma" pitchFamily="34" charset="0"/>
              </a:rPr>
              <a:t>, У. </a:t>
            </a:r>
            <a:r>
              <a:rPr lang="ru-RU" sz="1600" dirty="0" err="1">
                <a:cs typeface="Tahoma" pitchFamily="34" charset="0"/>
              </a:rPr>
              <a:t>Питтс</a:t>
            </a:r>
            <a:r>
              <a:rPr lang="ru-RU" sz="1600" dirty="0">
                <a:cs typeface="Tahoma" pitchFamily="34" charset="0"/>
              </a:rPr>
              <a:t>. Статья о вычислениях </a:t>
            </a:r>
            <a:r>
              <a:rPr lang="ru-RU" sz="1600" dirty="0" smtClean="0">
                <a:cs typeface="Tahoma" pitchFamily="34" charset="0"/>
              </a:rPr>
              <a:t/>
            </a:r>
            <a:br>
              <a:rPr lang="ru-RU" sz="1600" dirty="0" smtClean="0">
                <a:cs typeface="Tahoma" pitchFamily="34" charset="0"/>
              </a:rPr>
            </a:br>
            <a:r>
              <a:rPr lang="ru-RU" sz="1600" dirty="0" smtClean="0">
                <a:cs typeface="Tahoma" pitchFamily="34" charset="0"/>
              </a:rPr>
              <a:t>               в </a:t>
            </a:r>
            <a:r>
              <a:rPr lang="ru-RU" sz="1600" dirty="0">
                <a:cs typeface="Tahoma" pitchFamily="34" charset="0"/>
              </a:rPr>
              <a:t>сетях формальных нейронов.</a:t>
            </a:r>
            <a:endParaRPr lang="ru-RU" sz="1600" baseline="30000" dirty="0"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600" baseline="30000" dirty="0">
                <a:cs typeface="Tahoma" pitchFamily="34" charset="0"/>
              </a:rPr>
              <a:t>  </a:t>
            </a:r>
            <a:r>
              <a:rPr lang="en-US" sz="1600" dirty="0">
                <a:cs typeface="Tahoma" pitchFamily="34" charset="0"/>
              </a:rPr>
              <a:t>1951</a:t>
            </a:r>
            <a:r>
              <a:rPr lang="ru-RU" sz="1600" dirty="0">
                <a:cs typeface="Tahoma" pitchFamily="34" charset="0"/>
              </a:rPr>
              <a:t>г. М. Минский. Первый экспериментальный </a:t>
            </a:r>
            <a:r>
              <a:rPr lang="ru-RU" sz="1600" dirty="0" smtClean="0">
                <a:cs typeface="Tahoma" pitchFamily="34" charset="0"/>
              </a:rPr>
              <a:t/>
            </a:r>
            <a:br>
              <a:rPr lang="ru-RU" sz="1600" dirty="0" smtClean="0">
                <a:cs typeface="Tahoma" pitchFamily="34" charset="0"/>
              </a:rPr>
            </a:br>
            <a:r>
              <a:rPr lang="ru-RU" sz="1600" dirty="0" smtClean="0">
                <a:cs typeface="Tahoma" pitchFamily="34" charset="0"/>
              </a:rPr>
              <a:t>               нейрокомпьютер </a:t>
            </a:r>
            <a:r>
              <a:rPr lang="en-US" sz="1600" dirty="0" err="1">
                <a:cs typeface="Tahoma" pitchFamily="34" charset="0"/>
              </a:rPr>
              <a:t>Snark</a:t>
            </a:r>
            <a:endParaRPr lang="en-US" sz="1600" dirty="0"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cs typeface="Tahoma" pitchFamily="34" charset="0"/>
              </a:rPr>
              <a:t> 1961</a:t>
            </a:r>
            <a:r>
              <a:rPr lang="ru-RU" sz="1600" dirty="0">
                <a:cs typeface="Tahoma" pitchFamily="34" charset="0"/>
              </a:rPr>
              <a:t>г. Ф. </a:t>
            </a:r>
            <a:r>
              <a:rPr lang="ru-RU" sz="1600" dirty="0" err="1">
                <a:cs typeface="Tahoma" pitchFamily="34" charset="0"/>
              </a:rPr>
              <a:t>Розенблат</a:t>
            </a:r>
            <a:r>
              <a:rPr lang="ru-RU" sz="1600" dirty="0">
                <a:cs typeface="Tahoma" pitchFamily="34" charset="0"/>
              </a:rPr>
              <a:t>. Создание персептрона, </a:t>
            </a:r>
            <a:r>
              <a:rPr lang="ru-RU" sz="1600" dirty="0" smtClean="0">
                <a:cs typeface="Tahoma" pitchFamily="34" charset="0"/>
              </a:rPr>
              <a:t/>
            </a:r>
            <a:br>
              <a:rPr lang="ru-RU" sz="1600" dirty="0" smtClean="0">
                <a:cs typeface="Tahoma" pitchFamily="34" charset="0"/>
              </a:rPr>
            </a:br>
            <a:r>
              <a:rPr lang="ru-RU" sz="1600" dirty="0" smtClean="0">
                <a:cs typeface="Tahoma" pitchFamily="34" charset="0"/>
              </a:rPr>
              <a:t>               идея </a:t>
            </a:r>
            <a:r>
              <a:rPr lang="ru-RU" sz="1600" dirty="0">
                <a:cs typeface="Tahoma" pitchFamily="34" charset="0"/>
              </a:rPr>
              <a:t>обучения на примерах. 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>
                <a:cs typeface="Tahoma" pitchFamily="34" charset="0"/>
              </a:rPr>
              <a:t> 1969г. М. Минский, С. Пейперт. Книга «</a:t>
            </a:r>
            <a:r>
              <a:rPr lang="ru-RU" sz="1600" dirty="0" err="1">
                <a:cs typeface="Tahoma" pitchFamily="34" charset="0"/>
              </a:rPr>
              <a:t>Перцептроны</a:t>
            </a:r>
            <a:r>
              <a:rPr lang="ru-RU" sz="1600" dirty="0">
                <a:cs typeface="Tahoma" pitchFamily="34" charset="0"/>
              </a:rPr>
              <a:t>».</a:t>
            </a:r>
            <a:endParaRPr lang="en-US" sz="1600" dirty="0"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cs typeface="Tahoma" pitchFamily="34" charset="0"/>
              </a:rPr>
              <a:t> 1974</a:t>
            </a:r>
            <a:r>
              <a:rPr lang="ru-RU" sz="1600" dirty="0">
                <a:cs typeface="Tahoma" pitchFamily="34" charset="0"/>
              </a:rPr>
              <a:t>г. </a:t>
            </a:r>
            <a:r>
              <a:rPr lang="ru-RU" sz="1600" dirty="0" err="1">
                <a:cs typeface="Tahoma" pitchFamily="34" charset="0"/>
              </a:rPr>
              <a:t>П.Дж.Вербос</a:t>
            </a:r>
            <a:r>
              <a:rPr lang="ru-RU" sz="1600" dirty="0">
                <a:cs typeface="Tahoma" pitchFamily="34" charset="0"/>
              </a:rPr>
              <a:t>, А.И.Галушкин. Алгоритм обратного </a:t>
            </a:r>
            <a:r>
              <a:rPr lang="ru-RU" sz="1600" dirty="0" smtClean="0">
                <a:cs typeface="Tahoma" pitchFamily="34" charset="0"/>
              </a:rPr>
              <a:t/>
            </a:r>
            <a:br>
              <a:rPr lang="ru-RU" sz="1600" dirty="0" smtClean="0">
                <a:cs typeface="Tahoma" pitchFamily="34" charset="0"/>
              </a:rPr>
            </a:br>
            <a:r>
              <a:rPr lang="ru-RU" sz="1600" dirty="0" smtClean="0">
                <a:cs typeface="Tahoma" pitchFamily="34" charset="0"/>
              </a:rPr>
              <a:t>               распространения </a:t>
            </a:r>
            <a:r>
              <a:rPr lang="ru-RU" sz="1600" dirty="0">
                <a:cs typeface="Tahoma" pitchFamily="34" charset="0"/>
              </a:rPr>
              <a:t>ошибки.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>
                <a:cs typeface="Tahoma" pitchFamily="34" charset="0"/>
              </a:rPr>
              <a:t> 1986г. </a:t>
            </a:r>
            <a:r>
              <a:rPr lang="ru-RU" sz="1600" dirty="0" err="1">
                <a:cs typeface="Tahoma" pitchFamily="34" charset="0"/>
              </a:rPr>
              <a:t>Д.И.Румельхарт</a:t>
            </a:r>
            <a:r>
              <a:rPr lang="ru-RU" sz="1600" dirty="0">
                <a:cs typeface="Tahoma" pitchFamily="34" charset="0"/>
              </a:rPr>
              <a:t>, </a:t>
            </a:r>
            <a:r>
              <a:rPr lang="ru-RU" sz="1600" dirty="0" err="1">
                <a:cs typeface="Tahoma" pitchFamily="34" charset="0"/>
              </a:rPr>
              <a:t>С.И.Барцев</a:t>
            </a:r>
            <a:r>
              <a:rPr lang="ru-RU" sz="1600" dirty="0">
                <a:cs typeface="Tahoma" pitchFamily="34" charset="0"/>
              </a:rPr>
              <a:t>. Развитие </a:t>
            </a:r>
            <a:r>
              <a:rPr lang="ru-RU" sz="1600" dirty="0" smtClean="0">
                <a:cs typeface="Tahoma" pitchFamily="34" charset="0"/>
              </a:rPr>
              <a:t>метода</a:t>
            </a:r>
            <a:br>
              <a:rPr lang="ru-RU" sz="1600" dirty="0" smtClean="0">
                <a:cs typeface="Tahoma" pitchFamily="34" charset="0"/>
              </a:rPr>
            </a:br>
            <a:r>
              <a:rPr lang="ru-RU" sz="1600" dirty="0" smtClean="0">
                <a:cs typeface="Tahoma" pitchFamily="34" charset="0"/>
              </a:rPr>
              <a:t>               </a:t>
            </a:r>
            <a:r>
              <a:rPr lang="ru-RU" sz="1600" dirty="0">
                <a:cs typeface="Tahoma" pitchFamily="34" charset="0"/>
              </a:rPr>
              <a:t>обратного распространения ошибки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>
                <a:cs typeface="Tahoma" pitchFamily="34" charset="0"/>
              </a:rPr>
              <a:t> </a:t>
            </a:r>
            <a:r>
              <a:rPr lang="en-US" sz="1600" dirty="0" smtClean="0">
                <a:cs typeface="Tahoma" pitchFamily="34" charset="0"/>
              </a:rPr>
              <a:t>1998</a:t>
            </a:r>
            <a:r>
              <a:rPr lang="ru-RU" sz="1600" dirty="0" smtClean="0">
                <a:cs typeface="Tahoma" pitchFamily="34" charset="0"/>
              </a:rPr>
              <a:t>г. Я. </a:t>
            </a:r>
            <a:r>
              <a:rPr lang="ru-RU" sz="1600" dirty="0" err="1" smtClean="0">
                <a:cs typeface="Tahoma" pitchFamily="34" charset="0"/>
              </a:rPr>
              <a:t>ЛеКун</a:t>
            </a:r>
            <a:r>
              <a:rPr lang="ru-RU" sz="1600" dirty="0" smtClean="0">
                <a:cs typeface="Tahoma" pitchFamily="34" charset="0"/>
              </a:rPr>
              <a:t>. </a:t>
            </a:r>
            <a:r>
              <a:rPr lang="ru-RU" sz="1600" dirty="0" err="1" smtClean="0">
                <a:cs typeface="Tahoma" pitchFamily="34" charset="0"/>
              </a:rPr>
              <a:t>Сверточные</a:t>
            </a:r>
            <a:r>
              <a:rPr lang="ru-RU" sz="1600" dirty="0" smtClean="0">
                <a:cs typeface="Tahoma" pitchFamily="34" charset="0"/>
              </a:rPr>
              <a:t> сети.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>
                <a:cs typeface="Tahoma" pitchFamily="34" charset="0"/>
              </a:rPr>
              <a:t> </a:t>
            </a:r>
            <a:r>
              <a:rPr lang="ru-RU" sz="1600" dirty="0" smtClean="0">
                <a:cs typeface="Tahoma" pitchFamily="34" charset="0"/>
              </a:rPr>
              <a:t>2012г - Глубокое обучение.</a:t>
            </a:r>
          </a:p>
          <a:p>
            <a:pPr>
              <a:buFont typeface="Wingdings" pitchFamily="2" charset="2"/>
              <a:buChar char="§"/>
            </a:pPr>
            <a:r>
              <a:rPr lang="ru-RU" sz="1600" dirty="0" smtClean="0">
                <a:cs typeface="Tahoma" pitchFamily="34" charset="0"/>
              </a:rPr>
              <a:t> 2017г - Трансформеры</a:t>
            </a:r>
            <a:endParaRPr lang="ru-RU" sz="1600" dirty="0"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Терминология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03598"/>
            <a:ext cx="33766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851275" y="1398887"/>
            <a:ext cx="5113338" cy="261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Искусственная НС – направленный граф;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Вершины – нейроны (входные, </a:t>
            </a:r>
            <a:r>
              <a:rPr lang="en-US" dirty="0">
                <a:cs typeface="Tahoma" pitchFamily="34" charset="0"/>
              </a:rPr>
              <a:t> </a:t>
            </a:r>
            <a:r>
              <a:rPr lang="ru-RU" dirty="0">
                <a:cs typeface="Tahoma" pitchFamily="34" charset="0"/>
              </a:rPr>
              <a:t>внутренние, выходные);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Дуги – </a:t>
            </a:r>
            <a:r>
              <a:rPr lang="ru-RU" dirty="0" err="1">
                <a:cs typeface="Tahoma" pitchFamily="34" charset="0"/>
              </a:rPr>
              <a:t>синаптические</a:t>
            </a:r>
            <a:r>
              <a:rPr lang="ru-RU" dirty="0">
                <a:cs typeface="Tahoma" pitchFamily="34" charset="0"/>
              </a:rPr>
              <a:t> связи с весами;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Входные данные – входной вектор;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Выходные данные – выходной вектор;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Значения нейронов передаются по связям;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Создание НС</a:t>
            </a:r>
            <a:endParaRPr lang="ru-RU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0" y="1491630"/>
            <a:ext cx="435597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 b="1" u="sng" dirty="0" smtClean="0">
                <a:ea typeface="Tahoma" pitchFamily="34" charset="0"/>
                <a:cs typeface="Tahoma" pitchFamily="34" charset="0"/>
              </a:rPr>
              <a:t>Задание архитектуры</a:t>
            </a:r>
            <a:r>
              <a:rPr lang="ru-RU" sz="2000" b="1" u="sng" dirty="0" smtClean="0">
                <a:cs typeface="Tahoma" pitchFamily="34" charset="0"/>
              </a:rPr>
              <a:t>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 smtClean="0">
                <a:cs typeface="Tahoma" pitchFamily="34" charset="0"/>
              </a:rPr>
              <a:t> тип архитектуры;</a:t>
            </a:r>
            <a:endParaRPr lang="ru-RU" dirty="0">
              <a:cs typeface="Tahoma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структура </a:t>
            </a:r>
            <a:r>
              <a:rPr lang="ru-RU" dirty="0" smtClean="0">
                <a:cs typeface="Tahoma" pitchFamily="34" charset="0"/>
              </a:rPr>
              <a:t>нейрона;</a:t>
            </a:r>
            <a:endParaRPr lang="ru-RU" dirty="0">
              <a:cs typeface="Tahoma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размер входного и выходного слоев;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количество слоев и </a:t>
            </a:r>
            <a:r>
              <a:rPr lang="ru-RU" dirty="0" smtClean="0">
                <a:cs typeface="Tahoma" pitchFamily="34" charset="0"/>
              </a:rPr>
              <a:t>нейронов;</a:t>
            </a:r>
            <a:endParaRPr lang="ru-RU" dirty="0">
              <a:cs typeface="Tahoma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связи между </a:t>
            </a:r>
            <a:r>
              <a:rPr lang="ru-RU" dirty="0" smtClean="0">
                <a:cs typeface="Tahoma" pitchFamily="34" charset="0"/>
              </a:rPr>
              <a:t>нейронами.</a:t>
            </a:r>
            <a:endParaRPr lang="ru-RU" dirty="0">
              <a:cs typeface="Tahoma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004048" y="1491630"/>
            <a:ext cx="4104456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000" b="1" u="sng" dirty="0" smtClean="0">
                <a:cs typeface="Tahoma" pitchFamily="34" charset="0"/>
              </a:rPr>
              <a:t>Обучение: определение значений весов 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 smtClean="0">
                <a:cs typeface="Tahoma" pitchFamily="34" charset="0"/>
              </a:rPr>
              <a:t> обучающая выборка;</a:t>
            </a:r>
            <a:endParaRPr lang="ru-RU" dirty="0">
              <a:cs typeface="Tahoma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алгоритм </a:t>
            </a:r>
            <a:r>
              <a:rPr lang="ru-RU" dirty="0" smtClean="0">
                <a:cs typeface="Tahoma" pitchFamily="34" charset="0"/>
              </a:rPr>
              <a:t>обучения;</a:t>
            </a:r>
            <a:endParaRPr lang="ru-RU" dirty="0">
              <a:cs typeface="Tahoma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инициализация </a:t>
            </a:r>
            <a:r>
              <a:rPr lang="ru-RU" dirty="0" smtClean="0">
                <a:cs typeface="Tahoma" pitchFamily="34" charset="0"/>
              </a:rPr>
              <a:t>весов;</a:t>
            </a:r>
            <a:endParaRPr lang="ru-RU" dirty="0">
              <a:cs typeface="Tahoma" pitchFamily="34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проведение </a:t>
            </a:r>
            <a:r>
              <a:rPr lang="ru-RU" dirty="0" smtClean="0">
                <a:cs typeface="Tahoma" pitchFamily="34" charset="0"/>
              </a:rPr>
              <a:t>обучения.</a:t>
            </a:r>
            <a:endParaRPr lang="ru-RU" dirty="0">
              <a:cs typeface="Tahoma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995936" y="1995686"/>
            <a:ext cx="792088" cy="1296144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Виды архитектур НС</a:t>
            </a:r>
            <a:endParaRPr lang="ru-RU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251520" y="987574"/>
            <a:ext cx="4320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Сети прямого </a:t>
            </a:r>
            <a:r>
              <a:rPr lang="ru-RU" sz="2000" dirty="0" smtClean="0">
                <a:cs typeface="Tahoma" pitchFamily="34" charset="0"/>
              </a:rPr>
              <a:t/>
            </a:r>
            <a:br>
              <a:rPr lang="ru-RU" sz="2000" dirty="0" smtClean="0">
                <a:cs typeface="Tahoma" pitchFamily="34" charset="0"/>
              </a:rPr>
            </a:br>
            <a:r>
              <a:rPr lang="ru-RU" sz="2000" dirty="0" smtClean="0">
                <a:cs typeface="Tahoma" pitchFamily="34" charset="0"/>
              </a:rPr>
              <a:t>     распространения</a:t>
            </a:r>
            <a:endParaRPr lang="ru-RU" sz="2000" dirty="0">
              <a:cs typeface="Tahoma" pitchFamily="34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11560" y="1563638"/>
            <a:ext cx="3312368" cy="73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однослойный персептрон;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 smtClean="0">
                <a:cs typeface="Tahoma" pitchFamily="34" charset="0"/>
              </a:rPr>
              <a:t> </a:t>
            </a:r>
            <a:r>
              <a:rPr lang="ru-RU" dirty="0">
                <a:cs typeface="Tahoma" pitchFamily="34" charset="0"/>
              </a:rPr>
              <a:t>многослойный </a:t>
            </a:r>
            <a:r>
              <a:rPr lang="ru-RU" dirty="0" smtClean="0">
                <a:cs typeface="Tahoma" pitchFamily="34" charset="0"/>
              </a:rPr>
              <a:t>персептрон.</a:t>
            </a:r>
            <a:endParaRPr lang="ru-RU" dirty="0">
              <a:cs typeface="Tahoma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51520" y="2947606"/>
            <a:ext cx="2566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Рекуррентные сети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51525"/>
            <a:ext cx="2736304" cy="127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337560"/>
            <a:ext cx="19058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6876256" y="771550"/>
          <a:ext cx="2160240" cy="1892300"/>
        </p:xfrm>
        <a:graphic>
          <a:graphicData uri="http://schemas.openxmlformats.org/presentationml/2006/ole">
            <p:oleObj spid="_x0000_s2050" r:id="rId5" imgW="4447619" imgH="3809524" progId="PBrush">
              <p:embed/>
            </p:oleObj>
          </a:graphicData>
        </a:graphic>
      </p:graphicFrame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355976" y="2947606"/>
            <a:ext cx="231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ea typeface="Segoe UI Symbol" pitchFamily="34" charset="0"/>
                <a:cs typeface="Tahoma" pitchFamily="34" charset="0"/>
              </a:rPr>
              <a:t> </a:t>
            </a:r>
            <a:r>
              <a:rPr lang="ru-RU" sz="2000" dirty="0" err="1" smtClean="0">
                <a:ea typeface="Segoe UI Symbol" pitchFamily="34" charset="0"/>
                <a:cs typeface="Tahoma" pitchFamily="34" charset="0"/>
              </a:rPr>
              <a:t>Сверточные</a:t>
            </a:r>
            <a:r>
              <a:rPr lang="ru-RU" sz="2000" dirty="0" smtClean="0">
                <a:ea typeface="Segoe UI Symbol" pitchFamily="34" charset="0"/>
                <a:cs typeface="Tahoma" pitchFamily="34" charset="0"/>
              </a:rPr>
              <a:t> </a:t>
            </a:r>
            <a:r>
              <a:rPr lang="ru-RU" sz="2000" dirty="0">
                <a:ea typeface="Segoe UI Symbol" pitchFamily="34" charset="0"/>
                <a:cs typeface="Tahoma" pitchFamily="34" charset="0"/>
              </a:rPr>
              <a:t>сети</a:t>
            </a:r>
          </a:p>
        </p:txBody>
      </p:sp>
      <p:pic>
        <p:nvPicPr>
          <p:cNvPr id="2052" name="Picture 4" descr="Картинки по запросу convolutional neural networ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625592"/>
            <a:ext cx="4149825" cy="1178406"/>
          </a:xfrm>
          <a:prstGeom prst="rect">
            <a:avLst/>
          </a:prstGeom>
          <a:noFill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ru-RU" dirty="0" smtClean="0">
                <a:cs typeface="Tahoma" pitchFamily="34" charset="0"/>
              </a:rPr>
              <a:t>Обучение НС</a:t>
            </a:r>
            <a:endParaRPr lang="ru-RU" dirty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79512" y="981075"/>
            <a:ext cx="30592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Итерационный процесс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39552" y="1347614"/>
            <a:ext cx="4536504" cy="154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</a:t>
            </a:r>
            <a:r>
              <a:rPr lang="ru-RU" sz="2000" dirty="0">
                <a:cs typeface="Tahoma" pitchFamily="34" charset="0"/>
              </a:rPr>
              <a:t>выбор примера обучающей выборки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>
                <a:cs typeface="Tahoma" pitchFamily="34" charset="0"/>
              </a:rPr>
              <a:t> вычисление значения выхода НС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>
                <a:cs typeface="Tahoma" pitchFamily="34" charset="0"/>
              </a:rPr>
              <a:t> оценка значения функции ошибки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2000" dirty="0">
                <a:cs typeface="Tahoma" pitchFamily="34" charset="0"/>
              </a:rPr>
              <a:t> коррекция весов НС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788024" y="981075"/>
            <a:ext cx="34856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cs typeface="Tahoma" pitchFamily="34" charset="0"/>
              </a:rPr>
              <a:t> Виды алгоритмов обучения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220072" y="1347614"/>
            <a:ext cx="3923928" cy="173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С учителем: минимизация между реальными выходами и ожидаемыми.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Без учителя: конкуренция нейронов между собой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51520" y="3477939"/>
            <a:ext cx="41455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>
                <a:ea typeface="Tahoma" pitchFamily="34" charset="0"/>
                <a:cs typeface="Tahoma" pitchFamily="34" charset="0"/>
              </a:rPr>
              <a:t> Пример эффективности обучения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11560" y="3867894"/>
            <a:ext cx="7772400" cy="78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Задача: оптимальное управление при ограниченных ресурсах.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ru-RU" dirty="0">
                <a:cs typeface="Tahoma" pitchFamily="34" charset="0"/>
              </a:rPr>
              <a:t> Степень обучения: </a:t>
            </a:r>
            <a:r>
              <a:rPr lang="ru-RU" dirty="0">
                <a:cs typeface="Tahoma" pitchFamily="34" charset="0"/>
                <a:hlinkClick r:id="rId2"/>
              </a:rPr>
              <a:t>низкая</a:t>
            </a:r>
            <a:r>
              <a:rPr lang="ru-RU" dirty="0">
                <a:cs typeface="Tahoma" pitchFamily="34" charset="0"/>
              </a:rPr>
              <a:t>, </a:t>
            </a:r>
            <a:r>
              <a:rPr lang="ru-RU" dirty="0">
                <a:cs typeface="Tahoma" pitchFamily="34" charset="0"/>
                <a:hlinkClick r:id="rId3"/>
              </a:rPr>
              <a:t>средняя</a:t>
            </a:r>
            <a:r>
              <a:rPr lang="ru-RU" dirty="0">
                <a:cs typeface="Tahoma" pitchFamily="34" charset="0"/>
              </a:rPr>
              <a:t>, </a:t>
            </a:r>
            <a:r>
              <a:rPr lang="ru-RU" dirty="0">
                <a:cs typeface="Tahoma" pitchFamily="34" charset="0"/>
                <a:hlinkClick r:id="rId4"/>
              </a:rPr>
              <a:t>высокая</a:t>
            </a:r>
            <a:r>
              <a:rPr lang="ru-RU" dirty="0">
                <a:cs typeface="Tahoma" pitchFamily="34" charset="0"/>
              </a:rPr>
              <a:t>, </a:t>
            </a:r>
            <a:r>
              <a:rPr lang="ru-RU" dirty="0">
                <a:cs typeface="Tahoma" pitchFamily="34" charset="0"/>
                <a:hlinkClick r:id="rId5"/>
              </a:rPr>
              <a:t>различная</a:t>
            </a:r>
            <a:r>
              <a:rPr lang="ru-RU" dirty="0">
                <a:cs typeface="Tahoma" pitchFamily="34" charset="0"/>
              </a:rPr>
              <a:t>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cs typeface="Tahoma" pitchFamily="34" charset="0"/>
              </a:rPr>
              <a:t>П</a:t>
            </a:r>
            <a:r>
              <a:rPr kumimoji="0" lang="ru-RU" dirty="0" smtClean="0">
                <a:cs typeface="Tahoma" pitchFamily="34" charset="0"/>
              </a:rPr>
              <a:t>рименение НС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835F-9AB0-42BE-8AF5-99DA7248C29C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1" y="987574"/>
          <a:ext cx="8280919" cy="40284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9303"/>
                <a:gridCol w="2839530"/>
                <a:gridCol w="340208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архитектуры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Обрабатываемые</a:t>
                      </a:r>
                      <a:r>
                        <a:rPr lang="ru-RU" baseline="0" dirty="0" smtClean="0"/>
                        <a:t> данные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Решаемые задачи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Персептрон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Заданные таблично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Классификация;</a:t>
                      </a:r>
                    </a:p>
                    <a:p>
                      <a:r>
                        <a:rPr lang="ru-RU" dirty="0" smtClean="0"/>
                        <a:t>Регрессия.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Сверточная</a:t>
                      </a:r>
                      <a:r>
                        <a:rPr lang="ru-RU" dirty="0" smtClean="0"/>
                        <a:t> сеть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Сигналы: радио,</a:t>
                      </a:r>
                      <a:r>
                        <a:rPr lang="ru-RU" baseline="0" dirty="0" smtClean="0"/>
                        <a:t> а</a:t>
                      </a:r>
                      <a:r>
                        <a:rPr lang="ru-RU" dirty="0" smtClean="0"/>
                        <a:t>удио, </a:t>
                      </a:r>
                      <a:r>
                        <a:rPr lang="ru-RU" baseline="0" dirty="0" smtClean="0"/>
                        <a:t>изображения и т.п.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Классификация;</a:t>
                      </a:r>
                    </a:p>
                    <a:p>
                      <a:r>
                        <a:rPr lang="ru-RU" dirty="0" smtClean="0"/>
                        <a:t>Регрессия.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Рекуррентная</a:t>
                      </a:r>
                      <a:r>
                        <a:rPr lang="ru-RU" baseline="0" dirty="0" smtClean="0"/>
                        <a:t> сеть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Последовательности: текст,</a:t>
                      </a:r>
                      <a:r>
                        <a:rPr lang="ru-RU" baseline="0" dirty="0" smtClean="0"/>
                        <a:t> речь и т.п.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Классификация;</a:t>
                      </a:r>
                    </a:p>
                    <a:p>
                      <a:r>
                        <a:rPr lang="ru-RU" dirty="0" smtClean="0"/>
                        <a:t>Регрессия;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Прогнозирование;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Генеративные модели.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Трансформеры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Изображение, текст,</a:t>
                      </a:r>
                      <a:r>
                        <a:rPr lang="ru-RU" baseline="0" dirty="0" smtClean="0"/>
                        <a:t> речь, </a:t>
                      </a:r>
                      <a:r>
                        <a:rPr lang="ru-RU" baseline="0" dirty="0" err="1" smtClean="0"/>
                        <a:t>мультимодальные</a:t>
                      </a:r>
                      <a:r>
                        <a:rPr lang="ru-RU" baseline="0" dirty="0" smtClean="0"/>
                        <a:t>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Классификация;</a:t>
                      </a:r>
                    </a:p>
                    <a:p>
                      <a:r>
                        <a:rPr lang="ru-RU" dirty="0" smtClean="0"/>
                        <a:t>Регрессия;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Прогнозирование;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Генеративные модели.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861</Words>
  <Application>Microsoft Office PowerPoint</Application>
  <PresentationFormat>Экран (16:9)</PresentationFormat>
  <Paragraphs>210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Документ</vt:lpstr>
      <vt:lpstr>Нейронные сети и их практическое применение.  Лекция 1. Обзор.</vt:lpstr>
      <vt:lpstr>Основные темы</vt:lpstr>
      <vt:lpstr>Почему нейронные сети (НС)</vt:lpstr>
      <vt:lpstr>Возникновение и развитие НС</vt:lpstr>
      <vt:lpstr>Терминология </vt:lpstr>
      <vt:lpstr>Создание НС</vt:lpstr>
      <vt:lpstr>Виды архитектур НС</vt:lpstr>
      <vt:lpstr>Обучение НС</vt:lpstr>
      <vt:lpstr>Применение НС</vt:lpstr>
      <vt:lpstr>Классификация образов</vt:lpstr>
      <vt:lpstr>База изображений ImageNet</vt:lpstr>
      <vt:lpstr>Нейронная сеть AlexNet</vt:lpstr>
      <vt:lpstr>База изображений COCO</vt:lpstr>
      <vt:lpstr>COCO 2017. Обнаружение объектов</vt:lpstr>
      <vt:lpstr>Интерпретация сцен</vt:lpstr>
      <vt:lpstr>Классификация действий по видео</vt:lpstr>
      <vt:lpstr>Генерация речи</vt:lpstr>
      <vt:lpstr>Обработка аудио</vt:lpstr>
      <vt:lpstr>ChatGPT (2022)</vt:lpstr>
      <vt:lpstr>Предупреждение</vt:lpstr>
      <vt:lpstr>Слайд 21</vt:lpstr>
      <vt:lpstr>Вопросы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1. Введение.</dc:title>
  <dc:creator>Dmitry</dc:creator>
  <cp:lastModifiedBy>Dmitry</cp:lastModifiedBy>
  <cp:revision>36</cp:revision>
  <dcterms:created xsi:type="dcterms:W3CDTF">2019-10-07T19:23:40Z</dcterms:created>
  <dcterms:modified xsi:type="dcterms:W3CDTF">2024-09-28T15:46:14Z</dcterms:modified>
</cp:coreProperties>
</file>