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7" r:id="rId10"/>
    <p:sldId id="268" r:id="rId11"/>
    <p:sldId id="264" r:id="rId12"/>
    <p:sldId id="269" r:id="rId13"/>
    <p:sldId id="270" r:id="rId14"/>
    <p:sldId id="271" r:id="rId15"/>
    <p:sldId id="272" r:id="rId16"/>
    <p:sldId id="273" r:id="rId17"/>
    <p:sldId id="265" r:id="rId18"/>
    <p:sldId id="274" r:id="rId1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634" y="-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34.wmf"/><Relationship Id="rId2" Type="http://schemas.openxmlformats.org/officeDocument/2006/relationships/image" Target="../media/image30.wmf"/><Relationship Id="rId1" Type="http://schemas.openxmlformats.org/officeDocument/2006/relationships/image" Target="../media/image9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8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509E2-5332-4166-BD56-3FBFD005CBE1}" type="datetimeFigureOut">
              <a:rPr lang="ru-RU" smtClean="0"/>
              <a:pPr/>
              <a:t>06.10.2024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A2990-6FE1-48B2-87B5-E344F8ABA9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0-6FE1-48B2-87B5-E344F8ABA91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F7E0-26A1-42D3-BE82-2C0DCE2D5B4B}" type="datetime1">
              <a:rPr lang="ru-RU" smtClean="0"/>
              <a:pPr/>
              <a:t>06.10.2024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8A163-BF9E-49E1-B7DD-091E2732B245}" type="datetime1">
              <a:rPr lang="ru-RU" smtClean="0"/>
              <a:pPr/>
              <a:t>06.10.2024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EBD0-98CE-48F8-BE5E-311BFB3492E8}" type="datetime1">
              <a:rPr lang="ru-RU" smtClean="0"/>
              <a:pPr/>
              <a:t>06.10.2024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3174-79C8-48FB-8B0B-09FED53FA508}" type="datetime1">
              <a:rPr lang="ru-RU" smtClean="0"/>
              <a:pPr/>
              <a:t>06.10.2024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DC3AF-E6AA-4D67-A906-69AFF298C88B}" type="datetime1">
              <a:rPr lang="ru-RU" smtClean="0"/>
              <a:pPr/>
              <a:t>06.10.2024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E7E6-CD2C-4AF2-B13D-648683C6CAD9}" type="datetime1">
              <a:rPr lang="ru-RU" smtClean="0"/>
              <a:pPr/>
              <a:t>06.10.2024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BFC45-FB17-406A-A2C1-BBA10E5231D0}" type="datetime1">
              <a:rPr lang="ru-RU" smtClean="0"/>
              <a:pPr/>
              <a:t>06.10.2024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0699E-0D07-43B0-BF95-AB9D64E0B10D}" type="datetime1">
              <a:rPr lang="ru-RU" smtClean="0"/>
              <a:pPr/>
              <a:t>06.10.2024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3E430-7D04-4BA4-B16B-0468300F9094}" type="datetime1">
              <a:rPr lang="ru-RU" smtClean="0"/>
              <a:pPr/>
              <a:t>06.10.2024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A15A-B84B-48B1-9FBF-D5A32DD803D6}" type="datetime1">
              <a:rPr lang="ru-RU" smtClean="0"/>
              <a:pPr/>
              <a:t>06.10.2024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67EC6-214D-4123-8376-4A33D5F4EBD4}" type="datetime1">
              <a:rPr lang="ru-RU" smtClean="0"/>
              <a:pPr/>
              <a:t>06.10.2024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209FE-4B33-4D0C-8C33-B494D7A76ED2}" type="datetime1">
              <a:rPr lang="ru-RU" smtClean="0"/>
              <a:pPr/>
              <a:t>06.10.2024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image" Target="../media/image35.png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5.png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_________Microsoft_Office_Word_97_-_20032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_____Microsoft_Office_Excel_97-20033.xls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4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_____Microsoft_Office_Excel_97-20035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9.png"/><Relationship Id="rId4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771550"/>
            <a:ext cx="7772400" cy="223224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Нейронные сети и их практическое применение.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3100" dirty="0" smtClean="0"/>
              <a:t>Лекция </a:t>
            </a:r>
            <a:r>
              <a:rPr lang="en-US" sz="3100" dirty="0" smtClean="0"/>
              <a:t>2. </a:t>
            </a:r>
            <a:r>
              <a:rPr lang="ru-RU" sz="3100" dirty="0" smtClean="0"/>
              <a:t>Однослойные сети</a:t>
            </a:r>
            <a:r>
              <a:rPr lang="en-US" sz="3100" dirty="0" smtClean="0"/>
              <a:t>.</a:t>
            </a:r>
            <a:endParaRPr lang="ru-RU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371600" y="3346698"/>
            <a:ext cx="6400800" cy="10252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Дмитрий Буряк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к.ф.-м.н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dyb04@yandex.ru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cs typeface="Tahoma" pitchFamily="34" charset="0"/>
              </a:rPr>
              <a:t>Линейная разделимость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10</a:t>
            </a:fld>
            <a:endParaRPr lang="ru-RU"/>
          </a:p>
        </p:txBody>
      </p: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585590" y="1076924"/>
            <a:ext cx="5446712" cy="454025"/>
            <a:chOff x="-23" y="2736"/>
            <a:chExt cx="3431" cy="286"/>
          </a:xfrm>
        </p:grpSpPr>
        <p:graphicFrame>
          <p:nvGraphicFramePr>
            <p:cNvPr id="7" name="Object 12"/>
            <p:cNvGraphicFramePr>
              <a:graphicFrameLocks noChangeAspect="1"/>
            </p:cNvGraphicFramePr>
            <p:nvPr/>
          </p:nvGraphicFramePr>
          <p:xfrm>
            <a:off x="-23" y="2736"/>
            <a:ext cx="1570" cy="286"/>
          </p:xfrm>
          <a:graphic>
            <a:graphicData uri="http://schemas.openxmlformats.org/presentationml/2006/ole">
              <p:oleObj spid="_x0000_s24578" name="Equation" r:id="rId3" imgW="1244520" imgH="228600" progId="Equation.3">
                <p:embed/>
              </p:oleObj>
            </a:graphicData>
          </a:graphic>
        </p:graphicFrame>
        <p:sp>
          <p:nvSpPr>
            <p:cNvPr id="8" name="Text Box 13"/>
            <p:cNvSpPr txBox="1">
              <a:spLocks noChangeArrowheads="1"/>
            </p:cNvSpPr>
            <p:nvPr/>
          </p:nvSpPr>
          <p:spPr bwMode="auto">
            <a:xfrm>
              <a:off x="1536" y="2736"/>
              <a:ext cx="187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ru-RU" sz="2000" dirty="0">
                  <a:solidFill>
                    <a:schemeClr val="tx1"/>
                  </a:solidFill>
                  <a:cs typeface="Tahoma" pitchFamily="34" charset="0"/>
                </a:rPr>
                <a:t>- разделяющая прямая.</a:t>
              </a:r>
            </a:p>
          </p:txBody>
        </p:sp>
      </p:grp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539552" y="1563638"/>
            <a:ext cx="75803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Однослойная НС позволяет решать задачи классификации, в которых образы линейно разделимы.</a:t>
            </a:r>
          </a:p>
        </p:txBody>
      </p:sp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4812" y="2355726"/>
            <a:ext cx="2541588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3825" y="2428751"/>
            <a:ext cx="2376487" cy="209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cs typeface="Tahoma" pitchFamily="34" charset="0"/>
              </a:rPr>
              <a:t>Обучение</a:t>
            </a:r>
            <a:r>
              <a:rPr lang="en-US" dirty="0" smtClean="0">
                <a:cs typeface="Tahoma" pitchFamily="34" charset="0"/>
              </a:rPr>
              <a:t> </a:t>
            </a:r>
            <a:r>
              <a:rPr lang="ru-RU" dirty="0" smtClean="0">
                <a:cs typeface="Tahoma" pitchFamily="34" charset="0"/>
              </a:rPr>
              <a:t>НС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52400" y="908050"/>
            <a:ext cx="8839200" cy="1809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kumimoji="0" lang="ru-RU" dirty="0">
                <a:solidFill>
                  <a:schemeClr val="tx1"/>
                </a:solidFill>
                <a:cs typeface="Tahoma" pitchFamily="34" charset="0"/>
              </a:rPr>
              <a:t> Цель обучения - вычисление весов синаптических связей сети.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kumimoji="0" lang="ru-RU" dirty="0">
                <a:solidFill>
                  <a:schemeClr val="tx1"/>
                </a:solidFill>
                <a:cs typeface="Tahoma" pitchFamily="34" charset="0"/>
              </a:rPr>
              <a:t> Обучение проводится на примерах.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kumimoji="0" lang="ru-RU" dirty="0">
                <a:solidFill>
                  <a:schemeClr val="tx1"/>
                </a:solidFill>
                <a:cs typeface="Tahoma" pitchFamily="34" charset="0"/>
              </a:rPr>
              <a:t> Обучающая выборка: </a:t>
            </a:r>
            <a:r>
              <a:rPr kumimoji="0" lang="en-US" i="1" dirty="0">
                <a:solidFill>
                  <a:schemeClr val="tx1"/>
                </a:solidFill>
                <a:cs typeface="Tahoma" pitchFamily="34" charset="0"/>
              </a:rPr>
              <a:t>S={(</a:t>
            </a:r>
            <a:r>
              <a:rPr kumimoji="0" lang="en-US" i="1" dirty="0" err="1">
                <a:solidFill>
                  <a:schemeClr val="tx1"/>
                </a:solidFill>
                <a:cs typeface="Tahoma" pitchFamily="34" charset="0"/>
              </a:rPr>
              <a:t>x</a:t>
            </a:r>
            <a:r>
              <a:rPr kumimoji="0" lang="en-US" i="1" baseline="-25000" dirty="0" err="1">
                <a:solidFill>
                  <a:schemeClr val="tx1"/>
                </a:solidFill>
                <a:cs typeface="Tahoma" pitchFamily="34" charset="0"/>
              </a:rPr>
              <a:t>i</a:t>
            </a:r>
            <a:r>
              <a:rPr kumimoji="0" lang="en-US" i="1" dirty="0" err="1">
                <a:solidFill>
                  <a:schemeClr val="tx1"/>
                </a:solidFill>
                <a:cs typeface="Tahoma" pitchFamily="34" charset="0"/>
              </a:rPr>
              <a:t>,d</a:t>
            </a:r>
            <a:r>
              <a:rPr kumimoji="0" lang="en-US" i="1" baseline="-25000" dirty="0" err="1">
                <a:solidFill>
                  <a:schemeClr val="tx1"/>
                </a:solidFill>
                <a:cs typeface="Tahoma" pitchFamily="34" charset="0"/>
              </a:rPr>
              <a:t>i</a:t>
            </a:r>
            <a:r>
              <a:rPr kumimoji="0" lang="en-US" i="1" dirty="0">
                <a:solidFill>
                  <a:schemeClr val="tx1"/>
                </a:solidFill>
                <a:cs typeface="Tahoma" pitchFamily="34" charset="0"/>
              </a:rPr>
              <a:t>)|</a:t>
            </a:r>
            <a:r>
              <a:rPr kumimoji="0" lang="en-US" i="1" dirty="0" err="1">
                <a:solidFill>
                  <a:schemeClr val="tx1"/>
                </a:solidFill>
                <a:cs typeface="Tahoma" pitchFamily="34" charset="0"/>
              </a:rPr>
              <a:t>i</a:t>
            </a:r>
            <a:r>
              <a:rPr kumimoji="0" lang="en-US" i="1" dirty="0">
                <a:solidFill>
                  <a:schemeClr val="tx1"/>
                </a:solidFill>
                <a:cs typeface="Tahoma" pitchFamily="34" charset="0"/>
              </a:rPr>
              <a:t>=1,2,…,N}</a:t>
            </a:r>
            <a:r>
              <a:rPr kumimoji="0" lang="ru-RU" dirty="0">
                <a:solidFill>
                  <a:schemeClr val="tx1"/>
                </a:solidFill>
                <a:cs typeface="Tahoma" pitchFamily="34" charset="0"/>
              </a:rPr>
              <a:t>. </a:t>
            </a:r>
            <a:endParaRPr kumimoji="0" lang="en-US" dirty="0">
              <a:solidFill>
                <a:schemeClr val="tx1"/>
              </a:solidFill>
              <a:cs typeface="Tahoma" pitchFamily="34" charset="0"/>
            </a:endParaRPr>
          </a:p>
          <a:p>
            <a:r>
              <a:rPr kumimoji="0" lang="ru-RU" i="1" dirty="0">
                <a:solidFill>
                  <a:schemeClr val="tx1"/>
                </a:solidFill>
                <a:cs typeface="Tahoma" pitchFamily="34" charset="0"/>
              </a:rPr>
              <a:t>	</a:t>
            </a:r>
            <a:r>
              <a:rPr kumimoji="0" lang="en-US" i="1" dirty="0">
                <a:solidFill>
                  <a:schemeClr val="tx1"/>
                </a:solidFill>
                <a:cs typeface="Tahoma" pitchFamily="34" charset="0"/>
              </a:rPr>
              <a:t>x</a:t>
            </a:r>
            <a:r>
              <a:rPr kumimoji="0" lang="en-US" i="1" baseline="-25000" dirty="0">
                <a:solidFill>
                  <a:schemeClr val="tx1"/>
                </a:solidFill>
                <a:cs typeface="Tahoma" pitchFamily="34" charset="0"/>
              </a:rPr>
              <a:t>i</a:t>
            </a:r>
            <a:r>
              <a:rPr kumimoji="0" lang="en-US" dirty="0">
                <a:solidFill>
                  <a:schemeClr val="tx1"/>
                </a:solidFill>
                <a:cs typeface="Tahoma" pitchFamily="34" charset="0"/>
              </a:rPr>
              <a:t> –</a:t>
            </a:r>
            <a:r>
              <a:rPr kumimoji="0" lang="ru-RU" dirty="0">
                <a:solidFill>
                  <a:schemeClr val="tx1"/>
                </a:solidFill>
                <a:cs typeface="Tahoma" pitchFamily="34" charset="0"/>
              </a:rPr>
              <a:t> входной вектор</a:t>
            </a:r>
            <a:r>
              <a:rPr kumimoji="0" lang="en-US" dirty="0">
                <a:solidFill>
                  <a:schemeClr val="tx1"/>
                </a:solidFill>
                <a:cs typeface="Tahoma" pitchFamily="34" charset="0"/>
              </a:rPr>
              <a:t>; </a:t>
            </a:r>
            <a:r>
              <a:rPr kumimoji="0" lang="en-US" i="1" dirty="0" err="1" smtClean="0">
                <a:solidFill>
                  <a:schemeClr val="tx1"/>
                </a:solidFill>
                <a:cs typeface="Tahoma" pitchFamily="34" charset="0"/>
              </a:rPr>
              <a:t>d</a:t>
            </a:r>
            <a:r>
              <a:rPr kumimoji="0" lang="en-US" i="1" baseline="-25000" dirty="0" err="1" smtClean="0">
                <a:solidFill>
                  <a:schemeClr val="tx1"/>
                </a:solidFill>
                <a:cs typeface="Tahoma" pitchFamily="34" charset="0"/>
              </a:rPr>
              <a:t>i</a:t>
            </a:r>
            <a:r>
              <a:rPr kumimoji="0" lang="en-US" i="1" dirty="0" smtClean="0">
                <a:solidFill>
                  <a:schemeClr val="tx1"/>
                </a:solidFill>
                <a:cs typeface="Tahoma" pitchFamily="34" charset="0"/>
              </a:rPr>
              <a:t> </a:t>
            </a:r>
            <a:r>
              <a:rPr kumimoji="0" lang="en-US" dirty="0">
                <a:solidFill>
                  <a:schemeClr val="tx1"/>
                </a:solidFill>
                <a:cs typeface="Tahoma" pitchFamily="34" charset="0"/>
              </a:rPr>
              <a:t>– </a:t>
            </a:r>
            <a:r>
              <a:rPr kumimoji="0" lang="ru-RU" dirty="0">
                <a:solidFill>
                  <a:schemeClr val="tx1"/>
                </a:solidFill>
                <a:cs typeface="Tahoma" pitchFamily="34" charset="0"/>
              </a:rPr>
              <a:t>выходной вектор</a:t>
            </a:r>
            <a:r>
              <a:rPr kumimoji="0" lang="en-US" dirty="0">
                <a:solidFill>
                  <a:schemeClr val="tx1"/>
                </a:solidFill>
                <a:cs typeface="Tahoma" pitchFamily="34" charset="0"/>
              </a:rPr>
              <a:t>.</a:t>
            </a:r>
            <a:endParaRPr kumimoji="0" lang="ru-RU" dirty="0">
              <a:solidFill>
                <a:schemeClr val="tx1"/>
              </a:solidFill>
              <a:cs typeface="Tahoma" pitchFamily="34" charset="0"/>
            </a:endParaRP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kumimoji="0" lang="ru-RU" dirty="0">
                <a:solidFill>
                  <a:schemeClr val="tx1"/>
                </a:solidFill>
                <a:cs typeface="Tahoma" pitchFamily="34" charset="0"/>
              </a:rPr>
              <a:t> Критерий окончания – суммарная ошибка на всех </a:t>
            </a:r>
            <a:r>
              <a:rPr kumimoji="0" lang="ru-RU" dirty="0" smtClean="0">
                <a:solidFill>
                  <a:schemeClr val="tx1"/>
                </a:solidFill>
                <a:cs typeface="Tahoma" pitchFamily="34" charset="0"/>
              </a:rPr>
              <a:t>векторах </a:t>
            </a:r>
            <a:r>
              <a:rPr kumimoji="0" lang="ru-RU" dirty="0">
                <a:solidFill>
                  <a:schemeClr val="tx1"/>
                </a:solidFill>
                <a:cs typeface="Tahoma" pitchFamily="34" charset="0"/>
              </a:rPr>
              <a:t>из </a:t>
            </a:r>
            <a:r>
              <a:rPr kumimoji="0" lang="en-US" i="1" dirty="0">
                <a:solidFill>
                  <a:schemeClr val="tx1"/>
                </a:solidFill>
                <a:cs typeface="Tahoma" pitchFamily="34" charset="0"/>
              </a:rPr>
              <a:t>S</a:t>
            </a:r>
            <a:endParaRPr kumimoji="0" lang="ru-RU" i="1" dirty="0">
              <a:solidFill>
                <a:schemeClr val="tx1"/>
              </a:solidFill>
              <a:cs typeface="Tahoma" pitchFamily="34" charset="0"/>
            </a:endParaRPr>
          </a:p>
        </p:txBody>
      </p:sp>
      <p:grpSp>
        <p:nvGrpSpPr>
          <p:cNvPr id="11" name="Group 60"/>
          <p:cNvGrpSpPr>
            <a:grpSpLocks/>
          </p:cNvGrpSpPr>
          <p:nvPr/>
        </p:nvGrpSpPr>
        <p:grpSpPr bwMode="auto">
          <a:xfrm>
            <a:off x="1331640" y="2787773"/>
            <a:ext cx="6552727" cy="2088233"/>
            <a:chOff x="395536" y="3649216"/>
            <a:chExt cx="6480720" cy="2998440"/>
          </a:xfrm>
        </p:grpSpPr>
        <p:sp>
          <p:nvSpPr>
            <p:cNvPr id="12" name="Rectangle 3"/>
            <p:cNvSpPr>
              <a:spLocks noChangeArrowheads="1"/>
            </p:cNvSpPr>
            <p:nvPr/>
          </p:nvSpPr>
          <p:spPr bwMode="auto">
            <a:xfrm>
              <a:off x="395536" y="4878040"/>
              <a:ext cx="914400" cy="427360"/>
            </a:xfrm>
            <a:prstGeom prst="rect">
              <a:avLst/>
            </a:prstGeom>
            <a:solidFill>
              <a:srgbClr val="92D050"/>
            </a:solidFill>
            <a:ln w="25400" algn="ctr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kumimoji="0" lang="en-US" sz="1600" b="1" i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x</a:t>
              </a:r>
              <a:r>
                <a:rPr kumimoji="0" lang="en-US" sz="1600" b="1" i="1" baseline="-2500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i</a:t>
              </a:r>
              <a:endParaRPr lang="en-US" sz="1600" b="1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13" name="Straight Arrow Connector 5"/>
            <p:cNvCxnSpPr>
              <a:cxnSpLocks noChangeShapeType="1"/>
              <a:stCxn id="12" idx="3"/>
              <a:endCxn id="14" idx="1"/>
            </p:cNvCxnSpPr>
            <p:nvPr/>
          </p:nvCxnSpPr>
          <p:spPr bwMode="auto">
            <a:xfrm flipV="1">
              <a:off x="1309936" y="5087280"/>
              <a:ext cx="453752" cy="4440"/>
            </a:xfrm>
            <a:prstGeom prst="straightConnector1">
              <a:avLst/>
            </a:prstGeom>
            <a:noFill/>
            <a:ln w="25400" algn="ctr">
              <a:solidFill>
                <a:srgbClr val="0070C0"/>
              </a:solidFill>
              <a:round/>
              <a:headEnd/>
              <a:tailEnd type="arrow" w="med" len="med"/>
            </a:ln>
          </p:spPr>
        </p:cxn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1763688" y="4475212"/>
              <a:ext cx="1368152" cy="1224136"/>
            </a:xfrm>
            <a:prstGeom prst="rect">
              <a:avLst/>
            </a:prstGeom>
            <a:solidFill>
              <a:schemeClr val="accent1"/>
            </a:solidFill>
            <a:ln w="25400" algn="ctr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ru-RU" b="1">
                <a:latin typeface="Tahoma" pitchFamily="34" charset="0"/>
                <a:cs typeface="Tahoma" pitchFamily="34" charset="0"/>
              </a:endParaRPr>
            </a:p>
            <a:p>
              <a:pPr algn="ctr"/>
              <a:r>
                <a:rPr lang="ru-RU" b="1">
                  <a:latin typeface="Tahoma" pitchFamily="34" charset="0"/>
                  <a:cs typeface="Tahoma" pitchFamily="34" charset="0"/>
                </a:rPr>
                <a:t>НС</a:t>
              </a:r>
              <a:endParaRPr lang="en-US" b="1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15" name="Straight Arrow Connector 8"/>
            <p:cNvCxnSpPr>
              <a:cxnSpLocks noChangeShapeType="1"/>
              <a:stCxn id="14" idx="3"/>
              <a:endCxn id="14" idx="3"/>
            </p:cNvCxnSpPr>
            <p:nvPr/>
          </p:nvCxnSpPr>
          <p:spPr bwMode="auto">
            <a:xfrm>
              <a:off x="3131840" y="5087280"/>
              <a:ext cx="0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6" name="Straight Arrow Connector 11"/>
            <p:cNvCxnSpPr>
              <a:cxnSpLocks noChangeShapeType="1"/>
              <a:stCxn id="14" idx="3"/>
              <a:endCxn id="17" idx="1"/>
            </p:cNvCxnSpPr>
            <p:nvPr/>
          </p:nvCxnSpPr>
          <p:spPr bwMode="auto">
            <a:xfrm flipV="1">
              <a:off x="3131840" y="5083026"/>
              <a:ext cx="525760" cy="4254"/>
            </a:xfrm>
            <a:prstGeom prst="straightConnector1">
              <a:avLst/>
            </a:prstGeom>
            <a:noFill/>
            <a:ln w="25400" algn="ctr">
              <a:solidFill>
                <a:srgbClr val="0070C0"/>
              </a:solidFill>
              <a:round/>
              <a:headEnd/>
              <a:tailEnd type="arrow" w="med" len="med"/>
            </a:ln>
          </p:spPr>
        </p:cxn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3657600" y="4873352"/>
              <a:ext cx="914400" cy="419348"/>
            </a:xfrm>
            <a:prstGeom prst="rect">
              <a:avLst/>
            </a:prstGeom>
            <a:solidFill>
              <a:srgbClr val="FFC000"/>
            </a:solidFill>
            <a:ln w="25400" algn="ctr">
              <a:solidFill>
                <a:srgbClr val="FF9966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kumimoji="0" lang="en-US" sz="1600" b="1" i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y</a:t>
              </a:r>
              <a:r>
                <a:rPr kumimoji="0" lang="en-US" sz="1600" b="1" i="1" baseline="-2500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i</a:t>
              </a:r>
              <a:endParaRPr lang="en-US" sz="1600" b="1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18" name="Straight Arrow Connector 14"/>
            <p:cNvCxnSpPr>
              <a:cxnSpLocks noChangeShapeType="1"/>
              <a:stCxn id="17" idx="3"/>
              <a:endCxn id="19" idx="2"/>
            </p:cNvCxnSpPr>
            <p:nvPr/>
          </p:nvCxnSpPr>
          <p:spPr bwMode="auto">
            <a:xfrm>
              <a:off x="4572000" y="5083026"/>
              <a:ext cx="597272" cy="12762"/>
            </a:xfrm>
            <a:prstGeom prst="straightConnector1">
              <a:avLst/>
            </a:prstGeom>
            <a:noFill/>
            <a:ln w="25400" algn="ctr">
              <a:solidFill>
                <a:srgbClr val="0070C0"/>
              </a:solidFill>
              <a:round/>
              <a:headEnd/>
              <a:tailEnd type="arrow" w="med" len="med"/>
            </a:ln>
          </p:spPr>
        </p:cxnSp>
        <p:sp>
          <p:nvSpPr>
            <p:cNvPr id="19" name="Oval 15"/>
            <p:cNvSpPr>
              <a:spLocks noChangeArrowheads="1"/>
            </p:cNvSpPr>
            <p:nvPr/>
          </p:nvSpPr>
          <p:spPr bwMode="auto">
            <a:xfrm>
              <a:off x="5169272" y="4411712"/>
              <a:ext cx="1706984" cy="1368152"/>
            </a:xfrm>
            <a:prstGeom prst="ellipse">
              <a:avLst/>
            </a:prstGeom>
            <a:solidFill>
              <a:schemeClr val="accent1"/>
            </a:solidFill>
            <a:ln w="25400" algn="ctr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ru-RU" sz="1600" b="1" i="1">
                <a:latin typeface="Tahoma" pitchFamily="34" charset="0"/>
                <a:cs typeface="Tahoma" pitchFamily="34" charset="0"/>
              </a:endParaRPr>
            </a:p>
            <a:p>
              <a:pPr algn="ctr"/>
              <a:r>
                <a:rPr lang="ru-RU" sz="1600" b="1" i="1">
                  <a:latin typeface="Tahoma" pitchFamily="34" charset="0"/>
                  <a:cs typeface="Tahoma" pitchFamily="34" charset="0"/>
                </a:rPr>
                <a:t>Сравнить</a:t>
              </a:r>
              <a:endParaRPr lang="en-US" sz="1600" b="1" i="1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5558904" y="3649216"/>
              <a:ext cx="914400" cy="432048"/>
            </a:xfrm>
            <a:prstGeom prst="rect">
              <a:avLst/>
            </a:prstGeom>
            <a:solidFill>
              <a:srgbClr val="92D050"/>
            </a:solidFill>
            <a:ln w="25400" algn="ctr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kumimoji="0" lang="en-US" sz="1600" b="1" i="1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d</a:t>
              </a:r>
              <a:r>
                <a:rPr kumimoji="0" lang="en-US" sz="1600" b="1" i="1" baseline="-2500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i</a:t>
              </a:r>
              <a:endParaRPr lang="en-US" sz="1600" b="1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21" name="Straight Arrow Connector 18"/>
            <p:cNvCxnSpPr>
              <a:cxnSpLocks noChangeShapeType="1"/>
              <a:stCxn id="20" idx="2"/>
              <a:endCxn id="19" idx="0"/>
            </p:cNvCxnSpPr>
            <p:nvPr/>
          </p:nvCxnSpPr>
          <p:spPr bwMode="auto">
            <a:xfrm>
              <a:off x="6016104" y="4081264"/>
              <a:ext cx="6660" cy="330448"/>
            </a:xfrm>
            <a:prstGeom prst="straightConnector1">
              <a:avLst/>
            </a:prstGeom>
            <a:noFill/>
            <a:ln w="25400" algn="ctr">
              <a:solidFill>
                <a:srgbClr val="0070C0"/>
              </a:solidFill>
              <a:round/>
              <a:headEnd/>
              <a:tailEnd type="arrow" w="med" len="med"/>
            </a:ln>
          </p:spPr>
        </p:cxnSp>
        <p:cxnSp>
          <p:nvCxnSpPr>
            <p:cNvPr id="22" name="Shape 20"/>
            <p:cNvCxnSpPr>
              <a:cxnSpLocks noChangeShapeType="1"/>
              <a:stCxn id="19" idx="4"/>
              <a:endCxn id="23" idx="3"/>
            </p:cNvCxnSpPr>
            <p:nvPr/>
          </p:nvCxnSpPr>
          <p:spPr bwMode="auto">
            <a:xfrm rot="5400000">
              <a:off x="5380118" y="5547810"/>
              <a:ext cx="410592" cy="874700"/>
            </a:xfrm>
            <a:prstGeom prst="bentConnector2">
              <a:avLst/>
            </a:prstGeom>
            <a:noFill/>
            <a:ln w="25400" algn="ctr">
              <a:solidFill>
                <a:srgbClr val="0070C0"/>
              </a:solidFill>
              <a:round/>
              <a:headEnd/>
              <a:tailEnd type="arrow" w="med" len="med"/>
            </a:ln>
          </p:spPr>
        </p:cxn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3347864" y="5733256"/>
              <a:ext cx="1800200" cy="914400"/>
            </a:xfrm>
            <a:prstGeom prst="rect">
              <a:avLst/>
            </a:prstGeom>
            <a:solidFill>
              <a:schemeClr val="accent1"/>
            </a:solidFill>
            <a:ln w="25400" algn="ctr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ru-RU" sz="1600" b="1" i="1">
                <a:latin typeface="Tahoma" pitchFamily="34" charset="0"/>
                <a:cs typeface="Tahoma" pitchFamily="34" charset="0"/>
              </a:endParaRPr>
            </a:p>
            <a:p>
              <a:pPr algn="ctr"/>
              <a:r>
                <a:rPr lang="ru-RU" sz="1600" b="1" i="1">
                  <a:latin typeface="Tahoma" pitchFamily="34" charset="0"/>
                  <a:cs typeface="Tahoma" pitchFamily="34" charset="0"/>
                </a:rPr>
                <a:t>Изменить веса</a:t>
              </a:r>
              <a:endParaRPr lang="en-US" sz="1600" b="1" i="1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24" name="Shape 25"/>
            <p:cNvCxnSpPr>
              <a:cxnSpLocks noChangeShapeType="1"/>
              <a:stCxn id="23" idx="1"/>
              <a:endCxn id="14" idx="2"/>
            </p:cNvCxnSpPr>
            <p:nvPr/>
          </p:nvCxnSpPr>
          <p:spPr bwMode="auto">
            <a:xfrm rot="10800000">
              <a:off x="2447764" y="5699348"/>
              <a:ext cx="900100" cy="491108"/>
            </a:xfrm>
            <a:prstGeom prst="bentConnector2">
              <a:avLst/>
            </a:prstGeom>
            <a:noFill/>
            <a:ln w="25400" algn="ctr">
              <a:solidFill>
                <a:srgbClr val="0070C0"/>
              </a:solidFill>
              <a:round/>
              <a:headEnd/>
              <a:tailEnd type="arrow" w="med" len="med"/>
            </a:ln>
          </p:spPr>
        </p:cxn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640960" cy="857250"/>
          </a:xfrm>
        </p:spPr>
        <p:txBody>
          <a:bodyPr>
            <a:normAutofit/>
          </a:bodyPr>
          <a:lstStyle/>
          <a:p>
            <a:r>
              <a:rPr lang="ru-RU" dirty="0" smtClean="0">
                <a:cs typeface="Tahoma" pitchFamily="34" charset="0"/>
              </a:rPr>
              <a:t>Обучение</a:t>
            </a:r>
            <a:r>
              <a:rPr lang="en-US" dirty="0" smtClean="0">
                <a:cs typeface="Tahoma" pitchFamily="34" charset="0"/>
              </a:rPr>
              <a:t> </a:t>
            </a:r>
            <a:r>
              <a:rPr lang="ru-RU" dirty="0" smtClean="0">
                <a:cs typeface="Tahoma" pitchFamily="34" charset="0"/>
              </a:rPr>
              <a:t>бинарного нейрона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68301" y="2190455"/>
            <a:ext cx="866775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 Правило персептрона (обучение с учителем):</a:t>
            </a:r>
          </a:p>
          <a:p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    1. Если </a:t>
            </a:r>
            <a:r>
              <a:rPr kumimoji="0" lang="en-US" sz="2000" i="1" dirty="0">
                <a:solidFill>
                  <a:schemeClr val="tx1"/>
                </a:solidFill>
                <a:cs typeface="Tahoma" pitchFamily="34" charset="0"/>
              </a:rPr>
              <a:t>y</a:t>
            </a:r>
            <a:r>
              <a:rPr kumimoji="0" lang="ru-RU" sz="2000" i="1" dirty="0">
                <a:solidFill>
                  <a:schemeClr val="tx1"/>
                </a:solidFill>
                <a:cs typeface="Tahoma" pitchFamily="34" charset="0"/>
              </a:rPr>
              <a:t> </a:t>
            </a:r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совпадает с ожидаемым значением </a:t>
            </a:r>
            <a:r>
              <a:rPr kumimoji="0" lang="en-US" sz="2000" i="1" dirty="0">
                <a:solidFill>
                  <a:schemeClr val="tx1"/>
                </a:solidFill>
                <a:cs typeface="Tahoma" pitchFamily="34" charset="0"/>
              </a:rPr>
              <a:t>d</a:t>
            </a:r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, то веса не</a:t>
            </a:r>
          </a:p>
          <a:p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        изменяются.</a:t>
            </a:r>
          </a:p>
          <a:p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    2. Если </a:t>
            </a:r>
            <a:r>
              <a:rPr kumimoji="0" lang="en-US" sz="2000" i="1" dirty="0">
                <a:solidFill>
                  <a:schemeClr val="tx1"/>
                </a:solidFill>
                <a:cs typeface="Tahoma" pitchFamily="34" charset="0"/>
              </a:rPr>
              <a:t>y</a:t>
            </a:r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=0, </a:t>
            </a:r>
            <a:r>
              <a:rPr kumimoji="0" lang="en-US" sz="2000" i="1" dirty="0">
                <a:solidFill>
                  <a:schemeClr val="tx1"/>
                </a:solidFill>
                <a:cs typeface="Tahoma" pitchFamily="34" charset="0"/>
              </a:rPr>
              <a:t>d</a:t>
            </a:r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=1, то</a:t>
            </a:r>
          </a:p>
          <a:p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 </a:t>
            </a:r>
          </a:p>
          <a:p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    3. Если </a:t>
            </a:r>
            <a:r>
              <a:rPr kumimoji="0" lang="en-US" sz="2000" i="1" dirty="0">
                <a:solidFill>
                  <a:schemeClr val="tx1"/>
                </a:solidFill>
                <a:cs typeface="Tahoma" pitchFamily="34" charset="0"/>
              </a:rPr>
              <a:t>y</a:t>
            </a:r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=1, </a:t>
            </a:r>
            <a:r>
              <a:rPr kumimoji="0" lang="en-US" sz="2000" i="1" dirty="0">
                <a:solidFill>
                  <a:schemeClr val="tx1"/>
                </a:solidFill>
                <a:cs typeface="Tahoma" pitchFamily="34" charset="0"/>
              </a:rPr>
              <a:t>d</a:t>
            </a:r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=0, то</a:t>
            </a:r>
          </a:p>
          <a:p>
            <a:endParaRPr kumimoji="0" lang="ru-RU" sz="2000" dirty="0">
              <a:solidFill>
                <a:schemeClr val="tx1"/>
              </a:solidFill>
              <a:cs typeface="Tahoma" pitchFamily="34" charset="0"/>
            </a:endParaRPr>
          </a:p>
          <a:p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    </a:t>
            </a:r>
            <a:r>
              <a:rPr kumimoji="0" lang="ru-RU" sz="2000" i="1" u="sng" dirty="0">
                <a:solidFill>
                  <a:schemeClr val="tx1"/>
                </a:solidFill>
                <a:cs typeface="Tahoma" pitchFamily="34" charset="0"/>
              </a:rPr>
              <a:t>Правило Видроу-Хоффа:</a:t>
            </a:r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 </a:t>
            </a:r>
          </a:p>
          <a:p>
            <a:endParaRPr kumimoji="0" lang="ru-RU" sz="2000" dirty="0">
              <a:solidFill>
                <a:schemeClr val="tx1"/>
              </a:solidFill>
            </a:endParaRPr>
          </a:p>
        </p:txBody>
      </p:sp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3563939" y="2977855"/>
          <a:ext cx="2536825" cy="457200"/>
        </p:xfrm>
        <a:graphic>
          <a:graphicData uri="http://schemas.openxmlformats.org/presentationml/2006/ole">
            <p:oleObj spid="_x0000_s25602" name="Equation" r:id="rId3" imgW="1269720" imgH="228600" progId="Equation.3">
              <p:embed/>
            </p:oleObj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3563939" y="3482680"/>
          <a:ext cx="2511425" cy="457200"/>
        </p:xfrm>
        <a:graphic>
          <a:graphicData uri="http://schemas.openxmlformats.org/presentationml/2006/ole">
            <p:oleObj spid="_x0000_s25603" name="Equation" r:id="rId4" imgW="1257120" imgH="228600" progId="Equation.3">
              <p:embed/>
            </p:oleObj>
          </a:graphicData>
        </a:graphic>
      </p:graphicFrame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3779839" y="4104980"/>
          <a:ext cx="2765425" cy="457200"/>
        </p:xfrm>
        <a:graphic>
          <a:graphicData uri="http://schemas.openxmlformats.org/presentationml/2006/ole">
            <p:oleObj spid="_x0000_s25604" name="Equation" r:id="rId5" imgW="1384200" imgH="228600" progId="Equation.3">
              <p:embed/>
            </p:oleObj>
          </a:graphicData>
        </a:graphic>
      </p:graphicFrame>
      <p:graphicFrame>
        <p:nvGraphicFramePr>
          <p:cNvPr id="14" name="Object 8"/>
          <p:cNvGraphicFramePr>
            <a:graphicFrameLocks noChangeAspect="1"/>
          </p:cNvGraphicFramePr>
          <p:nvPr/>
        </p:nvGraphicFramePr>
        <p:xfrm>
          <a:off x="3810001" y="4562180"/>
          <a:ext cx="2001838" cy="457200"/>
        </p:xfrm>
        <a:graphic>
          <a:graphicData uri="http://schemas.openxmlformats.org/presentationml/2006/ole">
            <p:oleObj spid="_x0000_s25605" name="Equation" r:id="rId6" imgW="1002960" imgH="228600" progId="Equation.3">
              <p:embed/>
            </p:oleObj>
          </a:graphicData>
        </a:graphic>
      </p:graphicFrame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68301" y="1133426"/>
            <a:ext cx="24593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dirty="0">
                <a:cs typeface="Tahoma" pitchFamily="34" charset="0"/>
              </a:rPr>
              <a:t> Бинарный нейрон</a:t>
            </a:r>
          </a:p>
        </p:txBody>
      </p:sp>
      <p:graphicFrame>
        <p:nvGraphicFramePr>
          <p:cNvPr id="16" name="Object 10"/>
          <p:cNvGraphicFramePr>
            <a:graphicFrameLocks noChangeAspect="1"/>
          </p:cNvGraphicFramePr>
          <p:nvPr/>
        </p:nvGraphicFramePr>
        <p:xfrm>
          <a:off x="3203848" y="771550"/>
          <a:ext cx="2058988" cy="1016000"/>
        </p:xfrm>
        <a:graphic>
          <a:graphicData uri="http://schemas.openxmlformats.org/presentationml/2006/ole">
            <p:oleObj spid="_x0000_s25606" name="Equation" r:id="rId7" imgW="1028520" imgH="507960" progId="Equation.3">
              <p:embed/>
            </p:oleObj>
          </a:graphicData>
        </a:graphic>
      </p:graphicFrame>
      <p:graphicFrame>
        <p:nvGraphicFramePr>
          <p:cNvPr id="17" name="Object 11"/>
          <p:cNvGraphicFramePr>
            <a:graphicFrameLocks noChangeAspect="1"/>
          </p:cNvGraphicFramePr>
          <p:nvPr/>
        </p:nvGraphicFramePr>
        <p:xfrm>
          <a:off x="5724525" y="843558"/>
          <a:ext cx="2513013" cy="914400"/>
        </p:xfrm>
        <a:graphic>
          <a:graphicData uri="http://schemas.openxmlformats.org/presentationml/2006/ole">
            <p:oleObj spid="_x0000_s25607" name="Equation" r:id="rId8" imgW="1257120" imgH="457200" progId="Equation.3">
              <p:embed/>
            </p:oleObj>
          </a:graphicData>
        </a:graphic>
      </p:graphicFrame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368301" y="1779662"/>
            <a:ext cx="34204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dirty="0">
                <a:cs typeface="Tahoma" pitchFamily="34" charset="0"/>
              </a:rPr>
              <a:t> Обучающая выборка: (</a:t>
            </a:r>
            <a:r>
              <a:rPr lang="en-US" sz="2000" i="1" dirty="0" err="1">
                <a:cs typeface="Tahoma" pitchFamily="34" charset="0"/>
              </a:rPr>
              <a:t>x</a:t>
            </a:r>
            <a:r>
              <a:rPr lang="en-US" sz="2000" i="1" baseline="-25000" dirty="0" err="1">
                <a:cs typeface="Tahoma" pitchFamily="34" charset="0"/>
              </a:rPr>
              <a:t>i</a:t>
            </a:r>
            <a:r>
              <a:rPr lang="en-US" sz="2000" i="1" dirty="0" err="1">
                <a:cs typeface="Tahoma" pitchFamily="34" charset="0"/>
              </a:rPr>
              <a:t>,d</a:t>
            </a:r>
            <a:r>
              <a:rPr lang="en-US" sz="2000" i="1" baseline="-25000" dirty="0" err="1">
                <a:cs typeface="Tahoma" pitchFamily="34" charset="0"/>
              </a:rPr>
              <a:t>i</a:t>
            </a:r>
            <a:r>
              <a:rPr lang="en-US" sz="2000" dirty="0">
                <a:cs typeface="Tahoma" pitchFamily="34" charset="0"/>
              </a:rPr>
              <a:t>)</a:t>
            </a:r>
            <a:endParaRPr lang="ru-RU" sz="2000" dirty="0"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23478"/>
            <a:ext cx="8784976" cy="85725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cs typeface="Tahoma" pitchFamily="34" charset="0"/>
              </a:rPr>
              <a:t>Обучение </a:t>
            </a:r>
            <a:r>
              <a:rPr lang="ru-RU" dirty="0" err="1" smtClean="0">
                <a:cs typeface="Tahoma" pitchFamily="34" charset="0"/>
              </a:rPr>
              <a:t>сигмоидального</a:t>
            </a:r>
            <a:r>
              <a:rPr lang="ru-RU" dirty="0" smtClean="0">
                <a:cs typeface="Tahoma" pitchFamily="34" charset="0"/>
              </a:rPr>
              <a:t> нейрона (1)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12" name="Picture 14" descr="http://dacrook.com/wp-content/uploads/2016/05/decreasing-slop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663" y="2715766"/>
            <a:ext cx="47879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52400" y="973633"/>
            <a:ext cx="8839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Функция активации:</a:t>
            </a:r>
          </a:p>
          <a:p>
            <a:endParaRPr kumimoji="0" lang="ru-RU" sz="2000" dirty="0">
              <a:solidFill>
                <a:schemeClr val="tx1"/>
              </a:solidFill>
              <a:cs typeface="Tahoma" pitchFamily="34" charset="0"/>
            </a:endParaRPr>
          </a:p>
          <a:p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Принцип обучения - минимизация целевой функции:</a:t>
            </a:r>
          </a:p>
          <a:p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                </a:t>
            </a:r>
            <a:r>
              <a:rPr kumimoji="0" lang="en-US" sz="2000" i="1" dirty="0">
                <a:solidFill>
                  <a:schemeClr val="tx1"/>
                </a:solidFill>
                <a:cs typeface="Tahoma" pitchFamily="34" charset="0"/>
              </a:rPr>
              <a:t>d</a:t>
            </a:r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 - желаемый выход</a:t>
            </a:r>
          </a:p>
          <a:p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                </a:t>
            </a:r>
            <a:r>
              <a:rPr kumimoji="0" lang="ru-RU" sz="2000" i="1" dirty="0">
                <a:solidFill>
                  <a:schemeClr val="tx1"/>
                </a:solidFill>
                <a:cs typeface="Tahoma" pitchFamily="34" charset="0"/>
              </a:rPr>
              <a:t>y - </a:t>
            </a:r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реальный выход</a:t>
            </a:r>
          </a:p>
          <a:p>
            <a:r>
              <a:rPr kumimoji="0" lang="ru-RU" sz="2000" dirty="0" smtClean="0">
                <a:solidFill>
                  <a:schemeClr val="tx1"/>
                </a:solidFill>
                <a:cs typeface="Tahoma" pitchFamily="34" charset="0"/>
              </a:rPr>
              <a:t>Метод </a:t>
            </a:r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обучения - градиентный спуск.  </a:t>
            </a: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2971800" y="797446"/>
          <a:ext cx="2030413" cy="838200"/>
        </p:xfrm>
        <a:graphic>
          <a:graphicData uri="http://schemas.openxmlformats.org/presentationml/2006/ole">
            <p:oleObj spid="_x0000_s26626" name="Equation" r:id="rId4" imgW="1015920" imgH="419040" progId="Equation.3">
              <p:embed/>
            </p:oleObj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/>
        </p:nvGraphicFramePr>
        <p:xfrm>
          <a:off x="6300192" y="1486669"/>
          <a:ext cx="1852612" cy="581025"/>
        </p:xfrm>
        <a:graphic>
          <a:graphicData uri="http://schemas.openxmlformats.org/presentationml/2006/ole">
            <p:oleObj spid="_x0000_s26627" name="Equation" r:id="rId5" imgW="927000" imgH="291960" progId="Equation.3">
              <p:embed/>
            </p:oleObj>
          </a:graphicData>
        </a:graphic>
      </p:graphicFrame>
      <p:graphicFrame>
        <p:nvGraphicFramePr>
          <p:cNvPr id="16" name="Object 6"/>
          <p:cNvGraphicFramePr>
            <a:graphicFrameLocks noChangeAspect="1"/>
          </p:cNvGraphicFramePr>
          <p:nvPr/>
        </p:nvGraphicFramePr>
        <p:xfrm>
          <a:off x="5943600" y="1843782"/>
          <a:ext cx="2820988" cy="1016000"/>
        </p:xfrm>
        <a:graphic>
          <a:graphicData uri="http://schemas.openxmlformats.org/presentationml/2006/ole">
            <p:oleObj spid="_x0000_s26628" name="Equation" r:id="rId6" imgW="1409400" imgH="507960" progId="Equation.3">
              <p:embed/>
            </p:oleObj>
          </a:graphicData>
        </a:graphic>
      </p:graphicFrame>
      <p:graphicFrame>
        <p:nvGraphicFramePr>
          <p:cNvPr id="17" name="Object 7"/>
          <p:cNvGraphicFramePr>
            <a:graphicFrameLocks noChangeAspect="1"/>
          </p:cNvGraphicFramePr>
          <p:nvPr/>
        </p:nvGraphicFramePr>
        <p:xfrm>
          <a:off x="611188" y="2715766"/>
          <a:ext cx="2868612" cy="860425"/>
        </p:xfrm>
        <a:graphic>
          <a:graphicData uri="http://schemas.openxmlformats.org/presentationml/2006/ole">
            <p:oleObj spid="_x0000_s26629" name="Equation" r:id="rId7" imgW="1434960" imgH="431640" progId="Equation.3">
              <p:embed/>
            </p:oleObj>
          </a:graphicData>
        </a:graphic>
      </p:graphicFrame>
      <p:graphicFrame>
        <p:nvGraphicFramePr>
          <p:cNvPr id="18" name="Object 8"/>
          <p:cNvGraphicFramePr>
            <a:graphicFrameLocks noChangeAspect="1"/>
          </p:cNvGraphicFramePr>
          <p:nvPr/>
        </p:nvGraphicFramePr>
        <p:xfrm>
          <a:off x="2411760" y="3608685"/>
          <a:ext cx="1395412" cy="403225"/>
        </p:xfrm>
        <a:graphic>
          <a:graphicData uri="http://schemas.openxmlformats.org/presentationml/2006/ole">
            <p:oleObj spid="_x0000_s26630" name="Equation" r:id="rId8" imgW="698400" imgH="203040" progId="Equation.3">
              <p:embed/>
            </p:oleObj>
          </a:graphicData>
        </a:graphic>
      </p:graphicFrame>
      <p:graphicFrame>
        <p:nvGraphicFramePr>
          <p:cNvPr id="19" name="Object 9"/>
          <p:cNvGraphicFramePr>
            <a:graphicFrameLocks noChangeAspect="1"/>
          </p:cNvGraphicFramePr>
          <p:nvPr/>
        </p:nvGraphicFramePr>
        <p:xfrm>
          <a:off x="611560" y="3435846"/>
          <a:ext cx="1497012" cy="784225"/>
        </p:xfrm>
        <a:graphic>
          <a:graphicData uri="http://schemas.openxmlformats.org/presentationml/2006/ole">
            <p:oleObj spid="_x0000_s26631" name="Equation" r:id="rId9" imgW="749160" imgH="393480" progId="Equation.3">
              <p:embed/>
            </p:oleObj>
          </a:graphicData>
        </a:graphic>
      </p:graphicFrame>
      <p:graphicFrame>
        <p:nvGraphicFramePr>
          <p:cNvPr id="20" name="Object 10"/>
          <p:cNvGraphicFramePr>
            <a:graphicFrameLocks noChangeAspect="1"/>
          </p:cNvGraphicFramePr>
          <p:nvPr/>
        </p:nvGraphicFramePr>
        <p:xfrm>
          <a:off x="468313" y="4155926"/>
          <a:ext cx="4668837" cy="457200"/>
        </p:xfrm>
        <a:graphic>
          <a:graphicData uri="http://schemas.openxmlformats.org/presentationml/2006/ole">
            <p:oleObj spid="_x0000_s26632" name="Equation" r:id="rId10" imgW="2336760" imgH="228600" progId="Equation.3">
              <p:embed/>
            </p:oleObj>
          </a:graphicData>
        </a:graphic>
      </p:graphicFrame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520575" y="4587974"/>
            <a:ext cx="84439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ru-RU" sz="2000" dirty="0">
                <a:solidFill>
                  <a:schemeClr val="tx1"/>
                </a:solidFill>
                <a:cs typeface="Tahoma" pitchFamily="34" charset="0"/>
                <a:sym typeface="Symbol" pitchFamily="18" charset="2"/>
              </a:rPr>
              <a:t></a:t>
            </a:r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- коэффициент обучения, выбирается из интервала (0,1).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19" name="Заголовок 1"/>
          <p:cNvSpPr>
            <a:spLocks noGrp="1"/>
          </p:cNvSpPr>
          <p:nvPr>
            <p:ph type="title"/>
          </p:nvPr>
        </p:nvSpPr>
        <p:spPr>
          <a:xfrm>
            <a:off x="179512" y="205979"/>
            <a:ext cx="8784976" cy="85725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cs typeface="Tahoma" pitchFamily="34" charset="0"/>
              </a:rPr>
              <a:t>Обучение сигмоидального нейрона (2)</a:t>
            </a:r>
            <a:endParaRPr lang="ru-RU" dirty="0"/>
          </a:p>
        </p:txBody>
      </p:sp>
      <p:graphicFrame>
        <p:nvGraphicFramePr>
          <p:cNvPr id="20" name="Object 3"/>
          <p:cNvGraphicFramePr>
            <a:graphicFrameLocks noChangeAspect="1"/>
          </p:cNvGraphicFramePr>
          <p:nvPr/>
        </p:nvGraphicFramePr>
        <p:xfrm>
          <a:off x="4533775" y="1203598"/>
          <a:ext cx="2894013" cy="1063625"/>
        </p:xfrm>
        <a:graphic>
          <a:graphicData uri="http://schemas.openxmlformats.org/presentationml/2006/ole">
            <p:oleObj spid="_x0000_s27650" name="Equation" r:id="rId3" imgW="1447560" imgH="533160" progId="Equation.3">
              <p:embed/>
            </p:oleObj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/>
        </p:nvGraphicFramePr>
        <p:xfrm>
          <a:off x="4444875" y="2067694"/>
          <a:ext cx="3405188" cy="1041400"/>
        </p:xfrm>
        <a:graphic>
          <a:graphicData uri="http://schemas.openxmlformats.org/presentationml/2006/ole">
            <p:oleObj spid="_x0000_s27651" name="Equation" r:id="rId4" imgW="1701720" imgH="520560" progId="Equation.3">
              <p:embed/>
            </p:oleObj>
          </a:graphicData>
        </a:graphic>
      </p:graphicFrame>
      <p:graphicFrame>
        <p:nvGraphicFramePr>
          <p:cNvPr id="22" name="Object 5"/>
          <p:cNvGraphicFramePr>
            <a:graphicFrameLocks noChangeAspect="1"/>
          </p:cNvGraphicFramePr>
          <p:nvPr/>
        </p:nvGraphicFramePr>
        <p:xfrm>
          <a:off x="6514975" y="3291061"/>
          <a:ext cx="1827213" cy="504825"/>
        </p:xfrm>
        <a:graphic>
          <a:graphicData uri="http://schemas.openxmlformats.org/presentationml/2006/ole">
            <p:oleObj spid="_x0000_s27652" name="Equation" r:id="rId5" imgW="914400" imgH="253800" progId="Equation.3">
              <p:embed/>
            </p:oleObj>
          </a:graphicData>
        </a:graphic>
      </p:graphicFrame>
      <p:graphicFrame>
        <p:nvGraphicFramePr>
          <p:cNvPr id="23" name="Object 6"/>
          <p:cNvGraphicFramePr>
            <a:graphicFrameLocks noChangeAspect="1"/>
          </p:cNvGraphicFramePr>
          <p:nvPr/>
        </p:nvGraphicFramePr>
        <p:xfrm>
          <a:off x="4000375" y="3075806"/>
          <a:ext cx="1928813" cy="838200"/>
        </p:xfrm>
        <a:graphic>
          <a:graphicData uri="http://schemas.openxmlformats.org/presentationml/2006/ole">
            <p:oleObj spid="_x0000_s27653" name="Equation" r:id="rId6" imgW="965160" imgH="419040" progId="Equation.3">
              <p:embed/>
            </p:oleObj>
          </a:graphicData>
        </a:graphic>
      </p:graphicFrame>
      <p:graphicFrame>
        <p:nvGraphicFramePr>
          <p:cNvPr id="24" name="Object 7"/>
          <p:cNvGraphicFramePr>
            <a:graphicFrameLocks noChangeAspect="1"/>
          </p:cNvGraphicFramePr>
          <p:nvPr/>
        </p:nvGraphicFramePr>
        <p:xfrm>
          <a:off x="4368675" y="4169593"/>
          <a:ext cx="3476625" cy="504825"/>
        </p:xfrm>
        <a:graphic>
          <a:graphicData uri="http://schemas.openxmlformats.org/presentationml/2006/ole">
            <p:oleObj spid="_x0000_s27654" name="Equation" r:id="rId7" imgW="1739880" imgH="253800" progId="Equation.3">
              <p:embed/>
            </p:oleObj>
          </a:graphicData>
        </a:graphic>
      </p:graphicFrame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3097088" y="866353"/>
            <a:ext cx="5867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Обучающая выборка: </a:t>
            </a:r>
            <a:r>
              <a:rPr kumimoji="0" lang="en-US" sz="2000" i="1" dirty="0">
                <a:solidFill>
                  <a:schemeClr val="tx1"/>
                </a:solidFill>
                <a:cs typeface="Tahoma" pitchFamily="34" charset="0"/>
              </a:rPr>
              <a:t>S={(</a:t>
            </a:r>
            <a:r>
              <a:rPr kumimoji="0" lang="en-US" sz="2000" i="1" dirty="0" err="1">
                <a:solidFill>
                  <a:schemeClr val="tx1"/>
                </a:solidFill>
                <a:cs typeface="Tahoma" pitchFamily="34" charset="0"/>
              </a:rPr>
              <a:t>X</a:t>
            </a:r>
            <a:r>
              <a:rPr kumimoji="0" lang="en-US" sz="2000" i="1" baseline="30000" dirty="0" err="1">
                <a:solidFill>
                  <a:schemeClr val="tx1"/>
                </a:solidFill>
                <a:cs typeface="Tahoma" pitchFamily="34" charset="0"/>
              </a:rPr>
              <a:t>i</a:t>
            </a:r>
            <a:r>
              <a:rPr kumimoji="0" lang="en-US" sz="2000" i="1" dirty="0" err="1">
                <a:solidFill>
                  <a:schemeClr val="tx1"/>
                </a:solidFill>
                <a:cs typeface="Tahoma" pitchFamily="34" charset="0"/>
              </a:rPr>
              <a:t>,d</a:t>
            </a:r>
            <a:r>
              <a:rPr kumimoji="0" lang="en-US" sz="2000" i="1" baseline="30000" dirty="0" err="1">
                <a:solidFill>
                  <a:schemeClr val="tx1"/>
                </a:solidFill>
                <a:cs typeface="Tahoma" pitchFamily="34" charset="0"/>
              </a:rPr>
              <a:t>i</a:t>
            </a:r>
            <a:r>
              <a:rPr kumimoji="0" lang="en-US" sz="2000" i="1" dirty="0">
                <a:solidFill>
                  <a:schemeClr val="tx1"/>
                </a:solidFill>
                <a:cs typeface="Tahoma" pitchFamily="34" charset="0"/>
              </a:rPr>
              <a:t>)|</a:t>
            </a:r>
            <a:r>
              <a:rPr kumimoji="0" lang="en-US" sz="2000" i="1" dirty="0" err="1">
                <a:solidFill>
                  <a:schemeClr val="tx1"/>
                </a:solidFill>
                <a:cs typeface="Tahoma" pitchFamily="34" charset="0"/>
              </a:rPr>
              <a:t>i</a:t>
            </a:r>
            <a:r>
              <a:rPr kumimoji="0" lang="en-US" sz="2000" i="1" dirty="0">
                <a:solidFill>
                  <a:schemeClr val="tx1"/>
                </a:solidFill>
                <a:cs typeface="Tahoma" pitchFamily="34" charset="0"/>
              </a:rPr>
              <a:t>=1,2,…,N}</a:t>
            </a:r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.</a:t>
            </a:r>
          </a:p>
        </p:txBody>
      </p:sp>
      <p:pic>
        <p:nvPicPr>
          <p:cNvPr id="26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4700" y="1203598"/>
            <a:ext cx="3019425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933575" y="1976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79512" y="205979"/>
            <a:ext cx="8784976" cy="85725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cs typeface="Tahoma" pitchFamily="34" charset="0"/>
              </a:rPr>
              <a:t>Обучение сигмоидального нейрона (3)</a:t>
            </a:r>
            <a:endParaRPr lang="ru-RU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52400" y="915566"/>
            <a:ext cx="88392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 Особенности сигмоидальных функций</a:t>
            </a:r>
          </a:p>
          <a:p>
            <a:pPr lvl="1">
              <a:buFont typeface="Wingdings" pitchFamily="2" charset="2"/>
              <a:buChar char="§"/>
            </a:pPr>
            <a:r>
              <a:rPr kumimoji="0" lang="ru-RU" dirty="0" smtClean="0">
                <a:solidFill>
                  <a:schemeClr val="tx1"/>
                </a:solidFill>
                <a:cs typeface="Tahoma" pitchFamily="34" charset="0"/>
              </a:rPr>
              <a:t> </a:t>
            </a:r>
            <a:r>
              <a:rPr kumimoji="0" lang="ru-RU" dirty="0">
                <a:solidFill>
                  <a:schemeClr val="tx1"/>
                </a:solidFill>
                <a:cs typeface="Tahoma" pitchFamily="34" charset="0"/>
              </a:rPr>
              <a:t>сигмоида:</a:t>
            </a:r>
          </a:p>
          <a:p>
            <a:endParaRPr kumimoji="0" lang="ru-RU" dirty="0">
              <a:solidFill>
                <a:schemeClr val="tx1"/>
              </a:solidFill>
              <a:cs typeface="Tahom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kumimoji="0" lang="ru-RU" dirty="0">
                <a:solidFill>
                  <a:schemeClr val="tx1"/>
                </a:solidFill>
                <a:cs typeface="Tahoma" pitchFamily="34" charset="0"/>
              </a:rPr>
              <a:t> гиперболический тангенс:  </a:t>
            </a:r>
          </a:p>
        </p:txBody>
      </p:sp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5004048" y="1203598"/>
          <a:ext cx="2664296" cy="686778"/>
        </p:xfrm>
        <a:graphic>
          <a:graphicData uri="http://schemas.openxmlformats.org/presentationml/2006/ole">
            <p:oleObj spid="_x0000_s28674" name="Equation" r:id="rId3" imgW="1968480" imgH="507960" progId="Equation.3">
              <p:embed/>
            </p:oleObj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5004048" y="1923678"/>
          <a:ext cx="2426916" cy="701109"/>
        </p:xfrm>
        <a:graphic>
          <a:graphicData uri="http://schemas.openxmlformats.org/presentationml/2006/ole">
            <p:oleObj spid="_x0000_s28675" name="Equation" r:id="rId4" imgW="1358640" imgH="393480" progId="Equation.3">
              <p:embed/>
            </p:oleObj>
          </a:graphicData>
        </a:graphic>
      </p:graphicFrame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87498" y="2571750"/>
            <a:ext cx="56086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dirty="0">
                <a:cs typeface="Tahoma" pitchFamily="34" charset="0"/>
              </a:rPr>
              <a:t> Проблема градиентного метода - достижение локального минимума.</a:t>
            </a:r>
          </a:p>
        </p:txBody>
      </p:sp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1763688" y="3867894"/>
          <a:ext cx="4059238" cy="457200"/>
        </p:xfrm>
        <a:graphic>
          <a:graphicData uri="http://schemas.openxmlformats.org/presentationml/2006/ole">
            <p:oleObj spid="_x0000_s28676" name="Equation" r:id="rId5" imgW="2031840" imgH="228600" progId="Equation.3">
              <p:embed/>
            </p:oleObj>
          </a:graphicData>
        </a:graphic>
      </p:graphicFrame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187325" y="3363838"/>
            <a:ext cx="8777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dirty="0">
                <a:cs typeface="Tahoma" pitchFamily="34" charset="0"/>
              </a:rPr>
              <a:t> Модификация градиентного метода обучения:</a:t>
            </a:r>
          </a:p>
        </p:txBody>
      </p:sp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1863" y="2499742"/>
            <a:ext cx="2376487" cy="223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933575" y="1976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79512" y="205979"/>
            <a:ext cx="8784976" cy="85725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cs typeface="Tahoma" pitchFamily="34" charset="0"/>
              </a:rPr>
              <a:t>Критерии окончания обучения Переобучение</a:t>
            </a:r>
            <a:endParaRPr lang="ru-RU" dirty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6425" y="1216521"/>
            <a:ext cx="345757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5496" y="1264568"/>
            <a:ext cx="5472608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3000"/>
              </a:spcBef>
              <a:buFont typeface="Wingdings" pitchFamily="2" charset="2"/>
              <a:buChar char="q"/>
            </a:pPr>
            <a:r>
              <a:rPr lang="ru-RU" sz="2000" dirty="0">
                <a:cs typeface="Tahoma" pitchFamily="34" charset="0"/>
              </a:rPr>
              <a:t> «Привыкание» к примерам из обучающей выборки</a:t>
            </a:r>
          </a:p>
          <a:p>
            <a:pPr>
              <a:spcBef>
                <a:spcPts val="3000"/>
              </a:spcBef>
              <a:buFont typeface="Wingdings" pitchFamily="2" charset="2"/>
              <a:buChar char="q"/>
            </a:pPr>
            <a:r>
              <a:rPr lang="ru-RU" sz="2000" dirty="0">
                <a:cs typeface="Tahoma" pitchFamily="34" charset="0"/>
              </a:rPr>
              <a:t> Использование подтверждающей выборки</a:t>
            </a:r>
          </a:p>
          <a:p>
            <a:pPr>
              <a:spcBef>
                <a:spcPts val="3000"/>
              </a:spcBef>
              <a:buFont typeface="Wingdings" pitchFamily="2" charset="2"/>
              <a:buChar char="q"/>
            </a:pPr>
            <a:r>
              <a:rPr lang="ru-RU" sz="2000" dirty="0">
                <a:cs typeface="Tahoma" pitchFamily="34" charset="0"/>
              </a:rPr>
              <a:t> Критерии окончания: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>
                <a:cs typeface="Tahoma" pitchFamily="34" charset="0"/>
              </a:rPr>
              <a:t> по количеству проведенных итераций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>
                <a:cs typeface="Tahoma" pitchFamily="34" charset="0"/>
              </a:rPr>
              <a:t> по ошибкам на обучающей и подтверждающей выборках</a:t>
            </a:r>
          </a:p>
        </p:txBody>
      </p:sp>
      <p:pic>
        <p:nvPicPr>
          <p:cNvPr id="18" name="Picture 11" descr="http://www.intuit.ru/department/database/datamining/11/11_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6520" y="3434929"/>
            <a:ext cx="2827888" cy="1708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cs typeface="Tahoma" pitchFamily="34" charset="0"/>
              </a:rPr>
              <a:t>Проблемы обучения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39738" y="1073151"/>
            <a:ext cx="8164512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Выбор алгоритма обучения</a:t>
            </a:r>
          </a:p>
          <a:p>
            <a:pPr marL="432000" lvl="1">
              <a:buFont typeface="Wingdings" pitchFamily="2" charset="2"/>
              <a:buChar char="§"/>
            </a:pPr>
            <a:r>
              <a:rPr kumimoji="0" lang="ru-RU" dirty="0">
                <a:solidFill>
                  <a:schemeClr val="tx1"/>
                </a:solidFill>
                <a:cs typeface="Tahoma" pitchFamily="34" charset="0"/>
              </a:rPr>
              <a:t> скорость сходимости</a:t>
            </a:r>
          </a:p>
          <a:p>
            <a:pPr marL="432000" lvl="1">
              <a:buFont typeface="Wingdings" pitchFamily="2" charset="2"/>
              <a:buChar char="§"/>
            </a:pPr>
            <a:r>
              <a:rPr kumimoji="0" lang="ru-RU" dirty="0">
                <a:solidFill>
                  <a:schemeClr val="tx1"/>
                </a:solidFill>
                <a:cs typeface="Tahoma" pitchFamily="34" charset="0"/>
              </a:rPr>
              <a:t> качество сходимости</a:t>
            </a:r>
          </a:p>
          <a:p>
            <a:pPr marL="432000" lvl="1">
              <a:buFont typeface="Wingdings" pitchFamily="2" charset="2"/>
              <a:buChar char="§"/>
            </a:pPr>
            <a:r>
              <a:rPr kumimoji="0" lang="ru-RU" dirty="0">
                <a:solidFill>
                  <a:schemeClr val="tx1"/>
                </a:solidFill>
                <a:cs typeface="Tahoma" pitchFamily="34" charset="0"/>
              </a:rPr>
              <a:t> вычислительные ресурсы</a:t>
            </a:r>
          </a:p>
          <a:p>
            <a:pPr marL="457200" indent="-457200">
              <a:lnSpc>
                <a:spcPct val="50000"/>
              </a:lnSpc>
              <a:spcBef>
                <a:spcPts val="2400"/>
              </a:spcBef>
              <a:buFont typeface="Wingdings" pitchFamily="2" charset="2"/>
              <a:buChar char="q"/>
            </a:pPr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Построение обучающей выборки</a:t>
            </a:r>
          </a:p>
          <a:p>
            <a:pPr marL="432000" lvl="1">
              <a:buFont typeface="Wingdings" pitchFamily="2" charset="2"/>
              <a:buChar char="§"/>
            </a:pPr>
            <a:r>
              <a:rPr kumimoji="0" lang="en-US" dirty="0" smtClean="0">
                <a:solidFill>
                  <a:schemeClr val="tx1"/>
                </a:solidFill>
                <a:cs typeface="Tahoma" pitchFamily="34" charset="0"/>
              </a:rPr>
              <a:t> </a:t>
            </a:r>
            <a:r>
              <a:rPr kumimoji="0" lang="ru-RU" dirty="0" smtClean="0">
                <a:solidFill>
                  <a:schemeClr val="tx1"/>
                </a:solidFill>
                <a:cs typeface="Tahoma" pitchFamily="34" charset="0"/>
              </a:rPr>
              <a:t>репрезентативность</a:t>
            </a:r>
            <a:endParaRPr kumimoji="0" lang="ru-RU" dirty="0">
              <a:solidFill>
                <a:schemeClr val="tx1"/>
              </a:solidFill>
              <a:cs typeface="Tahoma" pitchFamily="34" charset="0"/>
            </a:endParaRPr>
          </a:p>
          <a:p>
            <a:pPr marL="432000" lvl="1">
              <a:buFont typeface="Wingdings" pitchFamily="2" charset="2"/>
              <a:buChar char="§"/>
            </a:pPr>
            <a:r>
              <a:rPr kumimoji="0" lang="en-US" dirty="0" smtClean="0">
                <a:solidFill>
                  <a:schemeClr val="tx1"/>
                </a:solidFill>
                <a:cs typeface="Tahoma" pitchFamily="34" charset="0"/>
              </a:rPr>
              <a:t> </a:t>
            </a:r>
            <a:r>
              <a:rPr kumimoji="0" lang="ru-RU" dirty="0" smtClean="0">
                <a:solidFill>
                  <a:schemeClr val="tx1"/>
                </a:solidFill>
                <a:cs typeface="Tahoma" pitchFamily="34" charset="0"/>
              </a:rPr>
              <a:t>размер</a:t>
            </a:r>
            <a:endParaRPr kumimoji="0" lang="ru-RU" dirty="0">
              <a:solidFill>
                <a:schemeClr val="tx1"/>
              </a:solidFill>
              <a:cs typeface="Tahoma" pitchFamily="34" charset="0"/>
            </a:endParaRPr>
          </a:p>
          <a:p>
            <a:pPr marL="457200" indent="-457200">
              <a:lnSpc>
                <a:spcPct val="50000"/>
              </a:lnSpc>
              <a:spcBef>
                <a:spcPts val="2400"/>
              </a:spcBef>
              <a:buFont typeface="Wingdings" pitchFamily="2" charset="2"/>
              <a:buChar char="q"/>
            </a:pPr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Начальная инициализация весов.</a:t>
            </a:r>
          </a:p>
          <a:p>
            <a:pPr marL="457200" indent="-457200">
              <a:spcBef>
                <a:spcPts val="2400"/>
              </a:spcBef>
              <a:buFont typeface="Wingdings" pitchFamily="2" charset="2"/>
              <a:buChar char="q"/>
            </a:pPr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Определение момента окончания процесса обучения</a:t>
            </a:r>
          </a:p>
          <a:p>
            <a:pPr marL="432000" lvl="1">
              <a:buFont typeface="Wingdings" pitchFamily="2" charset="2"/>
              <a:buChar char="§"/>
            </a:pPr>
            <a:r>
              <a:rPr kumimoji="0" lang="en-US" dirty="0" smtClean="0">
                <a:solidFill>
                  <a:schemeClr val="tx1"/>
                </a:solidFill>
                <a:cs typeface="Tahoma" pitchFamily="34" charset="0"/>
              </a:rPr>
              <a:t> </a:t>
            </a:r>
            <a:r>
              <a:rPr kumimoji="0" lang="ru-RU" dirty="0" smtClean="0">
                <a:solidFill>
                  <a:schemeClr val="tx1"/>
                </a:solidFill>
                <a:cs typeface="Tahoma" pitchFamily="34" charset="0"/>
              </a:rPr>
              <a:t>переобучение</a:t>
            </a:r>
            <a:endParaRPr kumimoji="0" lang="ru-RU" dirty="0">
              <a:solidFill>
                <a:schemeClr val="tx1"/>
              </a:solidFill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</a:t>
            </a:r>
            <a:endParaRPr lang="en-US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68313" y="1121296"/>
            <a:ext cx="7086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Какие вычисления производятся в искусственном </a:t>
            </a:r>
            <a:r>
              <a:rPr lang="ru-RU" smtClean="0"/>
              <a:t>нейроне?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На каком принципе основано обучение </a:t>
            </a:r>
            <a:r>
              <a:rPr lang="ru-RU" dirty="0" err="1" smtClean="0"/>
              <a:t>сигмоидального</a:t>
            </a:r>
            <a:r>
              <a:rPr lang="ru-RU" dirty="0" smtClean="0"/>
              <a:t> нейрона?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Что такое переобучение?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0481A-6A1B-4E8C-A44F-5D265E8E24B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95486"/>
            <a:ext cx="8686800" cy="857250"/>
          </a:xfrm>
        </p:spPr>
        <p:txBody>
          <a:bodyPr>
            <a:noAutofit/>
          </a:bodyPr>
          <a:lstStyle/>
          <a:p>
            <a:r>
              <a:rPr lang="ru-RU" dirty="0" smtClean="0">
                <a:cs typeface="Tahoma" pitchFamily="34" charset="0"/>
              </a:rPr>
              <a:t>Структура искусственного нейрона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2</a:t>
            </a:fld>
            <a:endParaRPr lang="ru-RU"/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395536" y="1219200"/>
          <a:ext cx="5184576" cy="2159303"/>
        </p:xfrm>
        <a:graphic>
          <a:graphicData uri="http://schemas.openxmlformats.org/presentationml/2006/ole">
            <p:oleObj spid="_x0000_s21505" name="Документ" r:id="rId3" imgW="3292560" imgH="1371600" progId="Word.Document.8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6084168" y="1347614"/>
          <a:ext cx="1446212" cy="1016000"/>
        </p:xfrm>
        <a:graphic>
          <a:graphicData uri="http://schemas.openxmlformats.org/presentationml/2006/ole">
            <p:oleObj spid="_x0000_s21506" name="Equation" r:id="rId4" imgW="723600" imgH="50796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6156176" y="2499742"/>
          <a:ext cx="1025525" cy="330200"/>
        </p:xfrm>
        <a:graphic>
          <a:graphicData uri="http://schemas.openxmlformats.org/presentationml/2006/ole">
            <p:oleObj spid="_x0000_s21507" name="Equation" r:id="rId5" imgW="507960" imgH="16488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5436096" y="2851894"/>
          <a:ext cx="2820988" cy="1016000"/>
        </p:xfrm>
        <a:graphic>
          <a:graphicData uri="http://schemas.openxmlformats.org/presentationml/2006/ole">
            <p:oleObj spid="_x0000_s21508" name="Equation" r:id="rId6" imgW="1409400" imgH="507960" progId="Equation.3">
              <p:embed/>
            </p:oleObj>
          </a:graphicData>
        </a:graphic>
      </p:graphicFrame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411760" y="3723878"/>
            <a:ext cx="34613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 dirty="0">
                <a:cs typeface="Tahoma" pitchFamily="34" charset="0"/>
              </a:rPr>
              <a:t>f(u) - </a:t>
            </a:r>
            <a:r>
              <a:rPr lang="ru-RU" sz="2000" dirty="0">
                <a:cs typeface="Tahoma" pitchFamily="34" charset="0"/>
              </a:rPr>
              <a:t>активационная функция;</a:t>
            </a:r>
          </a:p>
          <a:p>
            <a:r>
              <a:rPr lang="en-US" sz="2000" i="1" dirty="0">
                <a:cs typeface="Tahoma" pitchFamily="34" charset="0"/>
              </a:rPr>
              <a:t>f(u) - </a:t>
            </a:r>
            <a:r>
              <a:rPr lang="ru-RU" sz="2000" dirty="0">
                <a:cs typeface="Tahoma" pitchFamily="34" charset="0"/>
              </a:rPr>
              <a:t>обычно нелинейная.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cs typeface="Tahoma" pitchFamily="34" charset="0"/>
              </a:rPr>
              <a:t>Бинарный нейрон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685800" y="990600"/>
          <a:ext cx="2079625" cy="912813"/>
        </p:xfrm>
        <a:graphic>
          <a:graphicData uri="http://schemas.openxmlformats.org/presentationml/2006/ole">
            <p:oleObj spid="_x0000_s1027" name="Equation" r:id="rId3" imgW="1041120" imgH="457200" progId="Equation.3">
              <p:embed/>
            </p:oleObj>
          </a:graphicData>
        </a:graphic>
      </p:graphicFrame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895600" y="1143000"/>
            <a:ext cx="42150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cs typeface="Tahoma" pitchFamily="34" charset="0"/>
              </a:rPr>
              <a:t>- пороговая активационная функция.</a:t>
            </a:r>
            <a:endParaRPr lang="ru-RU" sz="2800" dirty="0">
              <a:cs typeface="Tahoma" pitchFamily="34" charset="0"/>
            </a:endParaRPr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755576" y="1995686"/>
          <a:ext cx="4824536" cy="2544248"/>
        </p:xfrm>
        <a:graphic>
          <a:graphicData uri="http://schemas.openxmlformats.org/presentationml/2006/ole">
            <p:oleObj spid="_x0000_s1028" name="Документ" r:id="rId4" imgW="3292560" imgH="1737360" progId="Word.Document.8">
              <p:embed/>
            </p:oleObj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6084168" y="1851670"/>
          <a:ext cx="2058988" cy="1016000"/>
        </p:xfrm>
        <a:graphic>
          <a:graphicData uri="http://schemas.openxmlformats.org/presentationml/2006/ole">
            <p:oleObj spid="_x0000_s1029" name="Equation" r:id="rId5" imgW="1028520" imgH="507960" progId="Equation.3">
              <p:embed/>
            </p:oleObj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5940152" y="3003798"/>
          <a:ext cx="2513013" cy="914400"/>
        </p:xfrm>
        <a:graphic>
          <a:graphicData uri="http://schemas.openxmlformats.org/presentationml/2006/ole">
            <p:oleObj spid="_x0000_s1030" name="Equation" r:id="rId6" imgW="125712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cs typeface="Tahoma" pitchFamily="34" charset="0"/>
              </a:rPr>
              <a:t>Функции активации. </a:t>
            </a:r>
            <a:r>
              <a:rPr lang="ru-RU" dirty="0" err="1" smtClean="0">
                <a:cs typeface="Tahoma" pitchFamily="34" charset="0"/>
              </a:rPr>
              <a:t>Сигмоида</a:t>
            </a:r>
            <a:r>
              <a:rPr lang="ru-RU" dirty="0" smtClean="0">
                <a:cs typeface="Tahoma" pitchFamily="34" charset="0"/>
              </a:rPr>
              <a:t> (1)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43808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 err="1">
                <a:cs typeface="Tahoma" pitchFamily="34" charset="0"/>
              </a:rPr>
              <a:t>Сигмоидальная</a:t>
            </a:r>
            <a:r>
              <a:rPr lang="ru-RU" sz="2000" dirty="0">
                <a:cs typeface="Tahoma" pitchFamily="34" charset="0"/>
              </a:rPr>
              <a:t> (</a:t>
            </a:r>
            <a:r>
              <a:rPr lang="en-US" sz="2000" dirty="0">
                <a:cs typeface="Tahoma" pitchFamily="34" charset="0"/>
              </a:rPr>
              <a:t>S-</a:t>
            </a:r>
            <a:r>
              <a:rPr lang="ru-RU" sz="2000" dirty="0">
                <a:cs typeface="Tahoma" pitchFamily="34" charset="0"/>
              </a:rPr>
              <a:t>образная) функция:</a:t>
            </a:r>
            <a:endParaRPr lang="ru-RU" sz="2800" dirty="0">
              <a:cs typeface="Tahoma" pitchFamily="34" charset="0"/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4716016" y="1013470"/>
          <a:ext cx="2030413" cy="838200"/>
        </p:xfrm>
        <a:graphic>
          <a:graphicData uri="http://schemas.openxmlformats.org/presentationml/2006/ole">
            <p:oleObj spid="_x0000_s20481" name="Equation" r:id="rId4" imgW="1015920" imgH="4190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290936" y="2139702"/>
          <a:ext cx="4801344" cy="2593830"/>
        </p:xfrm>
        <a:graphic>
          <a:graphicData uri="http://schemas.openxmlformats.org/presentationml/2006/ole">
            <p:oleObj spid="_x0000_s20482" name="Лист" r:id="rId5" imgW="6120720" imgH="308304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cs typeface="Tahoma" pitchFamily="34" charset="0"/>
              </a:rPr>
              <a:t>Функции активации. </a:t>
            </a:r>
            <a:r>
              <a:rPr lang="ru-RU" dirty="0" err="1" smtClean="0">
                <a:cs typeface="Tahoma" pitchFamily="34" charset="0"/>
              </a:rPr>
              <a:t>Сигмоида</a:t>
            </a:r>
            <a:r>
              <a:rPr lang="ru-RU" dirty="0" smtClean="0">
                <a:cs typeface="Tahoma" pitchFamily="34" charset="0"/>
              </a:rPr>
              <a:t> (2)</a:t>
            </a:r>
            <a:r>
              <a:rPr kumimoji="0" lang="ru-RU" dirty="0" smtClean="0">
                <a:cs typeface="Tahoma" pitchFamily="34" charset="0"/>
              </a:rPr>
              <a:t> 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85800" y="1066800"/>
            <a:ext cx="45503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cs typeface="Tahoma" pitchFamily="34" charset="0"/>
              </a:rPr>
              <a:t>Влияние параметра </a:t>
            </a:r>
            <a:r>
              <a:rPr lang="ru-RU" sz="2000" dirty="0">
                <a:cs typeface="Tahoma" pitchFamily="34" charset="0"/>
                <a:sym typeface="Symbol" pitchFamily="18" charset="2"/>
              </a:rPr>
              <a:t> </a:t>
            </a:r>
            <a:r>
              <a:rPr lang="ru-RU" sz="2000" dirty="0">
                <a:cs typeface="Tahoma" pitchFamily="34" charset="0"/>
              </a:rPr>
              <a:t>на форму кривой.</a:t>
            </a: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1837928" y="1635646"/>
          <a:ext cx="5686400" cy="2497764"/>
        </p:xfrm>
        <a:graphic>
          <a:graphicData uri="http://schemas.openxmlformats.org/presentationml/2006/ole">
            <p:oleObj spid="_x0000_s19457" name="Лист" r:id="rId3" imgW="5824440" imgH="2802240" progId="Excel.Sheet.8">
              <p:embed/>
            </p:oleObj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1371600" y="4159556"/>
          <a:ext cx="971550" cy="406400"/>
        </p:xfrm>
        <a:graphic>
          <a:graphicData uri="http://schemas.openxmlformats.org/presentationml/2006/ole">
            <p:oleObj spid="_x0000_s19458" name="Equation" r:id="rId4" imgW="482400" imgH="203040" progId="Equation.3">
              <p:embed/>
            </p:oleObj>
          </a:graphicData>
        </a:graphic>
      </p:graphicFrame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362200" y="4155926"/>
            <a:ext cx="59395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cs typeface="Tahoma" pitchFamily="34" charset="0"/>
              </a:rPr>
              <a:t>сигмоидальная функция превращается в пороговую.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762000" y="4155926"/>
            <a:ext cx="6735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cs typeface="Tahoma" pitchFamily="34" charset="0"/>
              </a:rPr>
              <a:t>При</a:t>
            </a:r>
            <a:r>
              <a:rPr lang="ru-RU" sz="2000" dirty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05979"/>
            <a:ext cx="8964488" cy="857250"/>
          </a:xfrm>
        </p:spPr>
        <p:txBody>
          <a:bodyPr>
            <a:noAutofit/>
          </a:bodyPr>
          <a:lstStyle/>
          <a:p>
            <a:r>
              <a:rPr lang="ru-RU" sz="4000" dirty="0" smtClean="0">
                <a:cs typeface="Tahoma" pitchFamily="34" charset="0"/>
              </a:rPr>
              <a:t>Функции активации. </a:t>
            </a:r>
            <a:br>
              <a:rPr lang="ru-RU" sz="4000" dirty="0" smtClean="0">
                <a:cs typeface="Tahoma" pitchFamily="34" charset="0"/>
              </a:rPr>
            </a:br>
            <a:r>
              <a:rPr lang="ru-RU" sz="4000" dirty="0" smtClean="0">
                <a:cs typeface="Tahoma" pitchFamily="34" charset="0"/>
              </a:rPr>
              <a:t>Гиперболический тангенс</a:t>
            </a:r>
            <a:endParaRPr lang="ru-RU" sz="40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79388" y="1421457"/>
            <a:ext cx="40501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cs typeface="Tahoma" pitchFamily="34" charset="0"/>
              </a:rPr>
              <a:t>Функция гиперболический тангенс:</a:t>
            </a:r>
            <a:endParaRPr lang="ru-RU" sz="2800" dirty="0">
              <a:cs typeface="Tahoma" pitchFamily="34" charset="0"/>
            </a:endParaRP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4427984" y="1127894"/>
          <a:ext cx="3505200" cy="939800"/>
        </p:xfrm>
        <a:graphic>
          <a:graphicData uri="http://schemas.openxmlformats.org/presentationml/2006/ole">
            <p:oleObj spid="_x0000_s18433" name="Equation" r:id="rId3" imgW="1752480" imgH="469800" progId="Equation.3">
              <p:embed/>
            </p:oleObj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611560" y="2057401"/>
          <a:ext cx="4461941" cy="2778506"/>
        </p:xfrm>
        <a:graphic>
          <a:graphicData uri="http://schemas.openxmlformats.org/presentationml/2006/ole">
            <p:oleObj spid="_x0000_s18434" name="Лист" r:id="rId4" imgW="9211320" imgH="572580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cs typeface="Tahoma" pitchFamily="34" charset="0"/>
              </a:rPr>
              <a:t>Функции активации. </a:t>
            </a:r>
            <a:r>
              <a:rPr lang="en-US" dirty="0" err="1" smtClean="0">
                <a:cs typeface="Tahoma" pitchFamily="34" charset="0"/>
              </a:rPr>
              <a:t>ReLU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522288" y="1268413"/>
            <a:ext cx="31501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cs typeface="Tahoma" pitchFamily="34" charset="0"/>
              </a:rPr>
              <a:t>ReLU</a:t>
            </a:r>
            <a:r>
              <a:rPr lang="en-US" sz="2000" dirty="0">
                <a:cs typeface="Tahoma" pitchFamily="34" charset="0"/>
              </a:rPr>
              <a:t> – Rectified Linear Unit</a:t>
            </a:r>
            <a:r>
              <a:rPr lang="ru-RU" sz="2000" dirty="0">
                <a:cs typeface="Tahoma" pitchFamily="34" charset="0"/>
              </a:rPr>
              <a:t>:</a:t>
            </a:r>
            <a:endParaRPr lang="ru-RU" sz="2800" dirty="0">
              <a:cs typeface="Tahoma" pitchFamily="34" charset="0"/>
            </a:endParaRPr>
          </a:p>
        </p:txBody>
      </p:sp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971600" y="1779662"/>
          <a:ext cx="2133600" cy="406400"/>
        </p:xfrm>
        <a:graphic>
          <a:graphicData uri="http://schemas.openxmlformats.org/presentationml/2006/ole">
            <p:oleObj spid="_x0000_s2051" name="Формула" r:id="rId3" imgW="1066680" imgH="203040" progId="Equation.3">
              <p:embed/>
            </p:oleObj>
          </a:graphicData>
        </a:graphic>
      </p:graphicFrame>
      <p:pic>
        <p:nvPicPr>
          <p:cNvPr id="14" name="Picture 5" descr="http://cs231n.github.io/assets/nn1/relu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1347614"/>
            <a:ext cx="5013325" cy="338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cs typeface="Tahoma" pitchFamily="34" charset="0"/>
              </a:rPr>
              <a:t>Задача классификации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52400" y="987574"/>
            <a:ext cx="8839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Рассмотрим множества точек на плоскости: </a:t>
            </a:r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609600" y="1524000"/>
          <a:ext cx="3603625" cy="530225"/>
        </p:xfrm>
        <a:graphic>
          <a:graphicData uri="http://schemas.openxmlformats.org/presentationml/2006/ole">
            <p:oleObj spid="_x0000_s22530" name="Equation" r:id="rId3" imgW="1803240" imgH="26640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609600" y="2133600"/>
          <a:ext cx="3883025" cy="581025"/>
        </p:xfrm>
        <a:graphic>
          <a:graphicData uri="http://schemas.openxmlformats.org/presentationml/2006/ole">
            <p:oleObj spid="_x0000_s22531" name="Equation" r:id="rId4" imgW="1942920" imgH="291960" progId="Equation.3">
              <p:embed/>
            </p:oleObj>
          </a:graphicData>
        </a:graphic>
      </p:graphicFrame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62600" y="1543050"/>
            <a:ext cx="3170238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050925" y="11080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240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04800" y="4225925"/>
            <a:ext cx="861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Можно ли построить НС, классифицирующую точки из </a:t>
            </a:r>
            <a:r>
              <a:rPr kumimoji="0" lang="en-US" sz="2000" i="1" dirty="0">
                <a:solidFill>
                  <a:schemeClr val="tx1"/>
                </a:solidFill>
                <a:cs typeface="Tahoma" pitchFamily="34" charset="0"/>
              </a:rPr>
              <a:t>S</a:t>
            </a:r>
            <a:r>
              <a:rPr kumimoji="0" lang="en-US" sz="2000" i="1" baseline="-25000" dirty="0">
                <a:solidFill>
                  <a:schemeClr val="tx1"/>
                </a:solidFill>
                <a:cs typeface="Tahoma" pitchFamily="34" charset="0"/>
              </a:rPr>
              <a:t>1</a:t>
            </a:r>
            <a:r>
              <a:rPr kumimoji="0" lang="en-US" sz="2000" i="1" dirty="0">
                <a:solidFill>
                  <a:schemeClr val="tx1"/>
                </a:solidFill>
                <a:cs typeface="Tahoma" pitchFamily="34" charset="0"/>
              </a:rPr>
              <a:t> </a:t>
            </a:r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и </a:t>
            </a:r>
            <a:r>
              <a:rPr kumimoji="0" lang="en-US" sz="2000" i="1" dirty="0">
                <a:solidFill>
                  <a:schemeClr val="tx1"/>
                </a:solidFill>
                <a:cs typeface="Tahoma" pitchFamily="34" charset="0"/>
              </a:rPr>
              <a:t>S</a:t>
            </a:r>
            <a:r>
              <a:rPr kumimoji="0" lang="en-US" sz="2000" i="1" baseline="-25000" dirty="0">
                <a:solidFill>
                  <a:schemeClr val="tx1"/>
                </a:solidFill>
                <a:cs typeface="Tahoma" pitchFamily="34" charset="0"/>
              </a:rPr>
              <a:t>2</a:t>
            </a:r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cs typeface="Tahoma" pitchFamily="34" charset="0"/>
              </a:rPr>
              <a:t>Однослойный персептрон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50925" y="699542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240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075780"/>
            <a:ext cx="3663950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4388643" y="2283718"/>
          <a:ext cx="2487613" cy="454025"/>
        </p:xfrm>
        <a:graphic>
          <a:graphicData uri="http://schemas.openxmlformats.org/presentationml/2006/ole">
            <p:oleObj spid="_x0000_s23554" name="Equation" r:id="rId4" imgW="1244520" imgH="228600" progId="Equation.3">
              <p:embed/>
            </p:oleObj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4435251" y="2665462"/>
          <a:ext cx="2513013" cy="914400"/>
        </p:xfrm>
        <a:graphic>
          <a:graphicData uri="http://schemas.openxmlformats.org/presentationml/2006/ole">
            <p:oleObj spid="_x0000_s23555" name="Equation" r:id="rId5" imgW="1257120" imgH="457200" progId="Equation.3">
              <p:embed/>
            </p:oleObj>
          </a:graphicData>
        </a:graphic>
      </p:graphicFrame>
      <p:grpSp>
        <p:nvGrpSpPr>
          <p:cNvPr id="10" name="Group 8"/>
          <p:cNvGrpSpPr>
            <a:grpSpLocks/>
          </p:cNvGrpSpPr>
          <p:nvPr/>
        </p:nvGrpSpPr>
        <p:grpSpPr bwMode="auto">
          <a:xfrm>
            <a:off x="251520" y="3562407"/>
            <a:ext cx="8892480" cy="725489"/>
            <a:chOff x="192" y="2411"/>
            <a:chExt cx="5424" cy="457"/>
          </a:xfrm>
        </p:grpSpPr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192" y="2422"/>
              <a:ext cx="5424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ru-RU" sz="2000" dirty="0">
                  <a:solidFill>
                    <a:schemeClr val="tx1"/>
                  </a:solidFill>
                  <a:cs typeface="Tahoma" pitchFamily="34" charset="0"/>
                </a:rPr>
                <a:t>Знак </a:t>
              </a:r>
              <a:r>
                <a:rPr kumimoji="0" lang="ru-RU" sz="2000" dirty="0" smtClean="0">
                  <a:solidFill>
                    <a:schemeClr val="tx1"/>
                  </a:solidFill>
                  <a:cs typeface="Tahoma" pitchFamily="34" charset="0"/>
                </a:rPr>
                <a:t>выражения                                  </a:t>
              </a:r>
              <a:r>
                <a:rPr kumimoji="0" lang="en-US" sz="2000" dirty="0" smtClean="0">
                  <a:solidFill>
                    <a:schemeClr val="tx1"/>
                  </a:solidFill>
                  <a:cs typeface="Tahoma" pitchFamily="34" charset="0"/>
                </a:rPr>
                <a:t>              </a:t>
              </a:r>
              <a:r>
                <a:rPr kumimoji="0" lang="ru-RU" sz="2000" dirty="0" smtClean="0">
                  <a:solidFill>
                    <a:schemeClr val="tx1"/>
                  </a:solidFill>
                  <a:cs typeface="Tahoma" pitchFamily="34" charset="0"/>
                </a:rPr>
                <a:t>определяет </a:t>
              </a:r>
              <a:r>
                <a:rPr kumimoji="0" lang="ru-RU" sz="2000" dirty="0">
                  <a:solidFill>
                    <a:schemeClr val="tx1"/>
                  </a:solidFill>
                  <a:cs typeface="Tahoma" pitchFamily="34" charset="0"/>
                </a:rPr>
                <a:t>класс, к которому будет отнесена точка (</a:t>
              </a:r>
              <a:r>
                <a:rPr kumimoji="0" lang="en-US" sz="2000" i="1" dirty="0">
                  <a:solidFill>
                    <a:schemeClr val="tx1"/>
                  </a:solidFill>
                  <a:cs typeface="Tahoma" pitchFamily="34" charset="0"/>
                </a:rPr>
                <a:t>x</a:t>
              </a:r>
              <a:r>
                <a:rPr kumimoji="0" lang="en-US" sz="2000" i="1" baseline="-25000" dirty="0">
                  <a:solidFill>
                    <a:schemeClr val="tx1"/>
                  </a:solidFill>
                  <a:cs typeface="Tahoma" pitchFamily="34" charset="0"/>
                </a:rPr>
                <a:t>1</a:t>
              </a:r>
              <a:r>
                <a:rPr kumimoji="0" lang="en-US" sz="2000" i="1" dirty="0">
                  <a:solidFill>
                    <a:schemeClr val="tx1"/>
                  </a:solidFill>
                  <a:cs typeface="Tahoma" pitchFamily="34" charset="0"/>
                </a:rPr>
                <a:t>,x</a:t>
              </a:r>
              <a:r>
                <a:rPr kumimoji="0" lang="en-US" sz="2000" i="1" baseline="-25000" dirty="0">
                  <a:solidFill>
                    <a:schemeClr val="tx1"/>
                  </a:solidFill>
                  <a:cs typeface="Tahoma" pitchFamily="34" charset="0"/>
                </a:rPr>
                <a:t>2</a:t>
              </a:r>
              <a:r>
                <a:rPr kumimoji="0" lang="ru-RU" sz="2000" dirty="0">
                  <a:solidFill>
                    <a:schemeClr val="tx1"/>
                  </a:solidFill>
                  <a:cs typeface="Tahoma" pitchFamily="34" charset="0"/>
                </a:rPr>
                <a:t>)</a:t>
              </a:r>
            </a:p>
          </p:txBody>
        </p:sp>
        <p:graphicFrame>
          <p:nvGraphicFramePr>
            <p:cNvPr id="12" name="Object 10"/>
            <p:cNvGraphicFramePr>
              <a:graphicFrameLocks noChangeAspect="1"/>
            </p:cNvGraphicFramePr>
            <p:nvPr/>
          </p:nvGraphicFramePr>
          <p:xfrm>
            <a:off x="1437" y="2411"/>
            <a:ext cx="1566" cy="286"/>
          </p:xfrm>
          <a:graphic>
            <a:graphicData uri="http://schemas.openxmlformats.org/presentationml/2006/ole">
              <p:oleObj spid="_x0000_s23556" name="Equation" r:id="rId6" imgW="1244520" imgH="228600" progId="Equation.3">
                <p:embed/>
              </p:oleObj>
            </a:graphicData>
          </a:graphic>
        </p:graphicFrame>
      </p:grp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4067175" y="997993"/>
            <a:ext cx="4897438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kumimoji="0" lang="ru-RU" sz="2000" dirty="0">
                <a:solidFill>
                  <a:schemeClr val="tx1"/>
                </a:solidFill>
                <a:cs typeface="Tahoma" pitchFamily="34" charset="0"/>
              </a:rPr>
              <a:t> Персептрон </a:t>
            </a:r>
            <a:endParaRPr kumimoji="0" lang="ru-RU" sz="2800" dirty="0">
              <a:solidFill>
                <a:schemeClr val="tx1"/>
              </a:solidFill>
              <a:cs typeface="Tahom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kumimoji="0" lang="ru-RU" dirty="0" smtClean="0">
                <a:solidFill>
                  <a:schemeClr val="tx1"/>
                </a:solidFill>
                <a:cs typeface="Tahoma" pitchFamily="34" charset="0"/>
              </a:rPr>
              <a:t> </a:t>
            </a:r>
            <a:r>
              <a:rPr kumimoji="0" lang="ru-RU" dirty="0">
                <a:solidFill>
                  <a:schemeClr val="tx1"/>
                </a:solidFill>
                <a:cs typeface="Tahoma" pitchFamily="34" charset="0"/>
              </a:rPr>
              <a:t>модель МакКаллока-Питса</a:t>
            </a:r>
          </a:p>
          <a:p>
            <a:pPr lvl="1">
              <a:buFont typeface="Wingdings" pitchFamily="2" charset="2"/>
              <a:buChar char="§"/>
            </a:pPr>
            <a:r>
              <a:rPr kumimoji="0" lang="ru-RU" dirty="0">
                <a:solidFill>
                  <a:schemeClr val="tx1"/>
                </a:solidFill>
                <a:cs typeface="Tahoma" pitchFamily="34" charset="0"/>
              </a:rPr>
              <a:t> 1 слой</a:t>
            </a:r>
          </a:p>
          <a:p>
            <a:pPr lvl="1">
              <a:buFont typeface="Wingdings" pitchFamily="2" charset="2"/>
              <a:buChar char="§"/>
            </a:pPr>
            <a:r>
              <a:rPr kumimoji="0" lang="ru-RU" dirty="0">
                <a:solidFill>
                  <a:schemeClr val="tx1"/>
                </a:solidFill>
                <a:cs typeface="Tahoma" pitchFamily="34" charset="0"/>
              </a:rPr>
              <a:t> алгоритм обучения.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453</Words>
  <Application>Microsoft Office PowerPoint</Application>
  <PresentationFormat>Экран (16:9)</PresentationFormat>
  <Paragraphs>113</Paragraphs>
  <Slides>18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4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Тема Office</vt:lpstr>
      <vt:lpstr>Документ</vt:lpstr>
      <vt:lpstr>Equation</vt:lpstr>
      <vt:lpstr>Лист</vt:lpstr>
      <vt:lpstr>Формула</vt:lpstr>
      <vt:lpstr>Нейронные сети и их практическое применение.  Лекция 2. Однослойные сети.</vt:lpstr>
      <vt:lpstr>Структура искусственного нейрона</vt:lpstr>
      <vt:lpstr>Бинарный нейрон</vt:lpstr>
      <vt:lpstr>Функции активации. Сигмоида (1)</vt:lpstr>
      <vt:lpstr>Функции активации. Сигмоида (2) </vt:lpstr>
      <vt:lpstr>Функции активации.  Гиперболический тангенс</vt:lpstr>
      <vt:lpstr>Функции активации. ReLU</vt:lpstr>
      <vt:lpstr>Задача классификации</vt:lpstr>
      <vt:lpstr>Однослойный персептрон</vt:lpstr>
      <vt:lpstr>Линейная разделимость</vt:lpstr>
      <vt:lpstr>Обучение НС</vt:lpstr>
      <vt:lpstr>Обучение бинарного нейрона</vt:lpstr>
      <vt:lpstr>Обучение сигмоидального нейрона (1)</vt:lpstr>
      <vt:lpstr>Обучение сигмоидального нейрона (2)</vt:lpstr>
      <vt:lpstr>Обучение сигмоидального нейрона (3)</vt:lpstr>
      <vt:lpstr>Критерии окончания обучения Переобучение</vt:lpstr>
      <vt:lpstr>Проблемы обучения</vt:lpstr>
      <vt:lpstr>Вопросы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1. Введение.</dc:title>
  <dc:creator>Dmitry</dc:creator>
  <cp:lastModifiedBy>Dmitry</cp:lastModifiedBy>
  <cp:revision>41</cp:revision>
  <dcterms:created xsi:type="dcterms:W3CDTF">2019-10-07T19:23:40Z</dcterms:created>
  <dcterms:modified xsi:type="dcterms:W3CDTF">2024-10-06T09:46:33Z</dcterms:modified>
</cp:coreProperties>
</file>