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75" r:id="rId6"/>
    <p:sldId id="261" r:id="rId7"/>
    <p:sldId id="262" r:id="rId8"/>
    <p:sldId id="263" r:id="rId9"/>
    <p:sldId id="266" r:id="rId10"/>
    <p:sldId id="267" r:id="rId11"/>
    <p:sldId id="268" r:id="rId12"/>
    <p:sldId id="264" r:id="rId13"/>
    <p:sldId id="269" r:id="rId14"/>
    <p:sldId id="270" r:id="rId15"/>
    <p:sldId id="271" r:id="rId16"/>
    <p:sldId id="272" r:id="rId17"/>
    <p:sldId id="273" r:id="rId18"/>
    <p:sldId id="265" r:id="rId19"/>
    <p:sldId id="274" r:id="rId2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25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509E2-5332-4166-BD56-3FBFD005CBE1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0-6FE1-48B2-87B5-E344F8ABA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F7E0-26A1-42D3-BE82-2C0DCE2D5B4B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A163-BF9E-49E1-B7DD-091E2732B245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BD0-98CE-48F8-BE5E-311BFB3492E8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3174-79C8-48FB-8B0B-09FED53FA508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C3AF-E6AA-4D67-A906-69AFF298C88B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E7E6-CD2C-4AF2-B13D-648683C6CAD9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C45-FB17-406A-A2C1-BBA10E5231D0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699E-0D07-43B0-BF95-AB9D64E0B10D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3E430-7D04-4BA4-B16B-0468300F9094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A15A-B84B-48B1-9FBF-D5A32DD803D6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7EC6-214D-4123-8376-4A33D5F4EBD4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09FE-4B33-4D0C-8C33-B494D7A76ED2}" type="datetime1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gramforyou.ru/projects/feed-forward-network-visualizer" TargetMode="External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2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>
            <a:spLocks noGrp="1"/>
          </p:cNvSpPr>
          <p:nvPr>
            <p:ph type="ctrTitle"/>
          </p:nvPr>
        </p:nvSpPr>
        <p:spPr>
          <a:xfrm>
            <a:off x="685800" y="771550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Нейронные сети и их практическое применение.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Лекция </a:t>
            </a:r>
            <a:r>
              <a:rPr lang="en-US" sz="3100" smtClean="0"/>
              <a:t>3. </a:t>
            </a:r>
            <a:r>
              <a:rPr lang="ru-RU" sz="3100" dirty="0" smtClean="0"/>
              <a:t>Проблема «Исключающего или»</a:t>
            </a:r>
            <a:r>
              <a:rPr lang="en-US" sz="3100" dirty="0" smtClean="0"/>
              <a:t>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Многослойный персептрон</a:t>
            </a:r>
            <a:endParaRPr lang="ru-RU" dirty="0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371600" y="3634730"/>
            <a:ext cx="6400800" cy="1025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Дмитрий Буряк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к.ф.-м.н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dyb04@yandex.ru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Решение проблемы «исключающего ИЛИ»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230115"/>
            <a:ext cx="4199384" cy="357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371600"/>
            <a:ext cx="4545013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95214"/>
            <a:ext cx="3306763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4589265" y="1277714"/>
          <a:ext cx="2813050" cy="457200"/>
        </p:xfrm>
        <a:graphic>
          <a:graphicData uri="http://schemas.openxmlformats.org/presentationml/2006/ole">
            <p:oleObj spid="_x0000_s24579" name="Equation" r:id="rId4" imgW="1396800" imgH="228600" progId="Equation.3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4590852" y="1963514"/>
          <a:ext cx="2895600" cy="458788"/>
        </p:xfrm>
        <a:graphic>
          <a:graphicData uri="http://schemas.openxmlformats.org/presentationml/2006/ole">
            <p:oleObj spid="_x0000_s24580" name="Equation" r:id="rId5" imgW="1434960" imgH="22860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4578152" y="2662014"/>
          <a:ext cx="2846388" cy="457200"/>
        </p:xfrm>
        <a:graphic>
          <a:graphicData uri="http://schemas.openxmlformats.org/presentationml/2006/ole">
            <p:oleObj spid="_x0000_s24581" name="Equation" r:id="rId6" imgW="1422360" imgH="22860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3992365" y="3335114"/>
          <a:ext cx="4278312" cy="457200"/>
        </p:xfrm>
        <a:graphic>
          <a:graphicData uri="http://schemas.openxmlformats.org/presentationml/2006/ole">
            <p:oleObj spid="_x0000_s24582" name="Equation" r:id="rId7" imgW="2120760" imgH="228600" progId="Equation.3">
              <p:embed/>
            </p:oleObj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3992365" y="3944714"/>
          <a:ext cx="4408487" cy="457200"/>
        </p:xfrm>
        <a:graphic>
          <a:graphicData uri="http://schemas.openxmlformats.org/presentationml/2006/ole">
            <p:oleObj spid="_x0000_s24583" name="Equation" r:id="rId8" imgW="2184120" imgH="228600" progId="Equation.3">
              <p:embed/>
            </p:oleObj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3993952" y="4490814"/>
          <a:ext cx="4314825" cy="457200"/>
        </p:xfrm>
        <a:graphic>
          <a:graphicData uri="http://schemas.openxmlformats.org/presentationml/2006/ole">
            <p:oleObj spid="_x0000_s24584" name="Equation" r:id="rId9" imgW="21589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345834"/>
            <a:ext cx="4051176" cy="281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4427984" y="3363838"/>
            <a:ext cx="3344862" cy="1536700"/>
            <a:chOff x="770" y="3112"/>
            <a:chExt cx="2042" cy="968"/>
          </a:xfrm>
        </p:grpSpPr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770" y="3120"/>
              <a:ext cx="29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200">
                  <a:solidFill>
                    <a:schemeClr val="tx1"/>
                  </a:solidFill>
                </a:rPr>
                <a:t>A: </a:t>
              </a:r>
              <a:endParaRPr kumimoji="0" lang="ru-RU" sz="2200">
                <a:solidFill>
                  <a:schemeClr val="tx1"/>
                </a:solidFill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788" y="3456"/>
              <a:ext cx="28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200">
                  <a:solidFill>
                    <a:schemeClr val="tx1"/>
                  </a:solidFill>
                </a:rPr>
                <a:t>B:</a:t>
              </a:r>
              <a:endParaRPr kumimoji="0" lang="ru-RU" sz="2200">
                <a:solidFill>
                  <a:schemeClr val="tx1"/>
                </a:solidFill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788" y="3792"/>
              <a:ext cx="28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200">
                  <a:solidFill>
                    <a:schemeClr val="tx1"/>
                  </a:solidFill>
                </a:rPr>
                <a:t>C:</a:t>
              </a:r>
              <a:endParaRPr kumimoji="0" lang="ru-RU" sz="2200">
                <a:solidFill>
                  <a:schemeClr val="tx1"/>
                </a:solidFill>
              </a:endParaRPr>
            </a:p>
          </p:txBody>
        </p:sp>
        <p:graphicFrame>
          <p:nvGraphicFramePr>
            <p:cNvPr id="30" name="Object 8"/>
            <p:cNvGraphicFramePr>
              <a:graphicFrameLocks noChangeAspect="1"/>
            </p:cNvGraphicFramePr>
            <p:nvPr/>
          </p:nvGraphicFramePr>
          <p:xfrm>
            <a:off x="1047" y="3112"/>
            <a:ext cx="1741" cy="288"/>
          </p:xfrm>
          <a:graphic>
            <a:graphicData uri="http://schemas.openxmlformats.org/presentationml/2006/ole">
              <p:oleObj spid="_x0000_s40961" name="Equation" r:id="rId4" imgW="1371600" imgH="228600" progId="Equation.3">
                <p:embed/>
              </p:oleObj>
            </a:graphicData>
          </a:graphic>
        </p:graphicFrame>
        <p:graphicFrame>
          <p:nvGraphicFramePr>
            <p:cNvPr id="31" name="Object 9"/>
            <p:cNvGraphicFramePr>
              <a:graphicFrameLocks noChangeAspect="1"/>
            </p:cNvGraphicFramePr>
            <p:nvPr/>
          </p:nvGraphicFramePr>
          <p:xfrm>
            <a:off x="1055" y="3448"/>
            <a:ext cx="1757" cy="288"/>
          </p:xfrm>
          <a:graphic>
            <a:graphicData uri="http://schemas.openxmlformats.org/presentationml/2006/ole">
              <p:oleObj spid="_x0000_s40962" name="Equation" r:id="rId5" imgW="1384200" imgH="228600" progId="Equation.3">
                <p:embed/>
              </p:oleObj>
            </a:graphicData>
          </a:graphic>
        </p:graphicFrame>
        <p:graphicFrame>
          <p:nvGraphicFramePr>
            <p:cNvPr id="32" name="Object 10"/>
            <p:cNvGraphicFramePr>
              <a:graphicFrameLocks noChangeAspect="1"/>
            </p:cNvGraphicFramePr>
            <p:nvPr/>
          </p:nvGraphicFramePr>
          <p:xfrm>
            <a:off x="1048" y="3792"/>
            <a:ext cx="1747" cy="288"/>
          </p:xfrm>
          <a:graphic>
            <a:graphicData uri="http://schemas.openxmlformats.org/presentationml/2006/ole">
              <p:oleObj spid="_x0000_s40963" name="Equation" r:id="rId6" imgW="1384200" imgH="228600" progId="Equation.3">
                <p:embed/>
              </p:oleObj>
            </a:graphicData>
          </a:graphic>
        </p:graphicFrame>
      </p:grpSp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3635896" y="1419622"/>
          <a:ext cx="4797073" cy="1944216"/>
        </p:xfrm>
        <a:graphic>
          <a:graphicData uri="http://schemas.openxmlformats.org/presentationml/2006/ole">
            <p:oleObj spid="_x0000_s40964" name="Документ" r:id="rId7" imgW="5630040" imgH="16344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51670"/>
            <a:ext cx="3240360" cy="212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563638"/>
            <a:ext cx="425623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8784976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7614"/>
            <a:ext cx="4680520" cy="337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9622"/>
            <a:ext cx="42195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8784976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47614"/>
            <a:ext cx="4261552" cy="30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Влияние архитектуры НС на ее функциональность</a:t>
            </a:r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52400" y="941695"/>
            <a:ext cx="42035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ru-RU" sz="22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Выводы:</a:t>
            </a:r>
          </a:p>
          <a:p>
            <a:pPr marL="457200" indent="-457200">
              <a:buAutoNum type="arabicPeriod"/>
            </a:pPr>
            <a:r>
              <a:rPr kumimoji="0" lang="ru-RU" sz="2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Добавление 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нейронов в слой позволяет изменять форму выделяемой области (при этом тип области не меняется), увеличивая точность разделения образов.</a:t>
            </a:r>
          </a:p>
          <a:p>
            <a:pPr marL="457200" indent="-457200">
              <a:buAutoNum type="arabicPeriod"/>
            </a:pPr>
            <a:r>
              <a:rPr kumimoji="0" lang="ru-RU" sz="2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Добавление 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слоев позволяет изменять тип выделяемой области, расширяя классы классифицируемых образов.</a:t>
            </a: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7" name="Picture 5" descr="https://qph.ec.quoracdn.net/main-qimg-d194d7f1bf83b8c0cf43b6e05854db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0480" y="1627462"/>
            <a:ext cx="4572000" cy="224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1560" y="4371950"/>
            <a:ext cx="694247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ea typeface="Tahoma" pitchFamily="34" charset="0"/>
                <a:cs typeface="Tahoma" pitchFamily="34" charset="0"/>
              </a:rPr>
              <a:t>Визуализация решения задачи классификации: </a:t>
            </a:r>
          </a:p>
          <a:p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https://programforyou.ru/projects/feed-forward-network-visualizer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57250"/>
          </a:xfrm>
        </p:spPr>
        <p:txBody>
          <a:bodyPr>
            <a:noAutofit/>
          </a:bodyPr>
          <a:lstStyle/>
          <a:p>
            <a:r>
              <a:rPr lang="ru-RU" dirty="0" smtClean="0"/>
              <a:t>Теорема об универсальной аппроксимации (1)</a:t>
            </a:r>
            <a:endParaRPr lang="ru-RU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144364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Многослойный персептрон -  </a:t>
            </a:r>
            <a:r>
              <a:rPr kumimoji="0" lang="ru-RU" dirty="0" err="1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аппроксиматор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функции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F</a:t>
            </a:r>
            <a:r>
              <a:rPr kumimoji="0" lang="en-US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R</a:t>
            </a:r>
            <a:r>
              <a:rPr kumimoji="0" lang="en-US" i="1" baseline="30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m0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-&gt;R</a:t>
            </a:r>
            <a:endParaRPr kumimoji="0" lang="ru-RU" i="1" baseline="-25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Каково 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минимальное количество скрытых слоев для аппроксимации любой функции</a:t>
            </a:r>
            <a:r>
              <a:rPr kumimoji="0" lang="ru-RU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?</a:t>
            </a:r>
            <a:endParaRPr kumimoji="0" lang="en-US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81386"/>
            <a:ext cx="6547941" cy="3138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Теорема об универсальной аппроксимации (2)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347614"/>
            <a:ext cx="50673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Архитектура универсального </a:t>
            </a:r>
            <a:r>
              <a:rPr kumimoji="0" lang="ru-RU" sz="2000" dirty="0" err="1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аппроксиматора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  <a:b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</a:b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функции </a:t>
            </a:r>
            <a:r>
              <a:rPr kumimoji="0" lang="en-US" sz="2000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F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</a:t>
            </a:r>
            <a:r>
              <a:rPr kumimoji="0" lang="en-US" sz="2000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R</a:t>
            </a:r>
            <a:r>
              <a:rPr kumimoji="0" lang="en-US" sz="2000" i="1" baseline="30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m0</a:t>
            </a:r>
            <a:r>
              <a:rPr kumimoji="0" lang="en-US" sz="2000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-&gt;R</a:t>
            </a:r>
          </a:p>
          <a:p>
            <a:pPr marL="457200" indent="-457200"/>
            <a:endParaRPr kumimoji="0" lang="ru-RU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/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	Входной слой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 </a:t>
            </a:r>
            <a:r>
              <a:rPr kumimoji="0" lang="en-US" sz="2000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</a:t>
            </a:r>
            <a:r>
              <a:rPr kumimoji="0" lang="en-US" sz="2000" i="1" baseline="-25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0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/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	Внутренний слой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 </a:t>
            </a:r>
            <a:r>
              <a:rPr kumimoji="0" lang="en-US" sz="2000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</a:t>
            </a:r>
            <a:r>
              <a:rPr kumimoji="0" lang="en-US" sz="2000" i="1" baseline="-25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1</a:t>
            </a:r>
            <a:r>
              <a:rPr kumimoji="0" lang="en-US" sz="2000" baseline="-25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/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	Выходной слой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 1 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линейный нейрон</a:t>
            </a:r>
          </a:p>
          <a:p>
            <a:pPr marL="457200" indent="-457200"/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Tx/>
              <a:buChar char="•"/>
            </a:pPr>
            <a:r>
              <a:rPr kumimoji="0" lang="ru-RU" sz="2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Теорема 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существования</a:t>
            </a:r>
          </a:p>
          <a:p>
            <a:pPr marL="457200" indent="-457200">
              <a:buFontTx/>
              <a:buChar char="•"/>
            </a:pP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Один внутренний слой – не всегда оптимальное решение</a:t>
            </a: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336675"/>
            <a:ext cx="3298825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347614"/>
            <a:ext cx="87400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0" lang="ru-RU" sz="2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Почему при помощи однослойной НС нельзя смоделировать функцию «Исключающее или»?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Какое минимальное число слоев должно быть в НС, чтобы иметь возможность аппроксимировать с помощью нее любую непрерывную функцию с произвольной точностью?</a:t>
            </a:r>
          </a:p>
          <a:p>
            <a:pPr marL="457200" indent="-457200">
              <a:buFont typeface="+mj-lt"/>
              <a:buAutoNum type="arabicPeriod"/>
            </a:pP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Однослойная  НС.</a:t>
            </a:r>
            <a:br>
              <a:rPr lang="ru-RU" dirty="0" smtClean="0"/>
            </a:br>
            <a:r>
              <a:rPr lang="ru-RU" dirty="0" smtClean="0"/>
              <a:t>Проблема «исключающего ИЛИ»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50925" y="1108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600" y="4083918"/>
            <a:ext cx="891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Невозможно построить однослойную НС, реализующую функцию 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XOR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04800" y="1447800"/>
            <a:ext cx="2322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Функция </a:t>
            </a:r>
            <a:r>
              <a:rPr kumimoji="0" lang="en-US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XOR</a:t>
            </a:r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</a:t>
            </a:r>
          </a:p>
        </p:txBody>
      </p:sp>
      <p:graphicFrame>
        <p:nvGraphicFramePr>
          <p:cNvPr id="13" name="Object 17"/>
          <p:cNvGraphicFramePr>
            <a:graphicFrameLocks noChangeAspect="1"/>
          </p:cNvGraphicFramePr>
          <p:nvPr/>
        </p:nvGraphicFramePr>
        <p:xfrm>
          <a:off x="395536" y="1923678"/>
          <a:ext cx="8464550" cy="1216025"/>
        </p:xfrm>
        <a:graphic>
          <a:graphicData uri="http://schemas.openxmlformats.org/presentationml/2006/ole">
            <p:oleObj spid="_x0000_s21509" name="Документ" r:id="rId3" imgW="5636160" imgH="810360" progId="Word.Document.8">
              <p:embed/>
            </p:oleObj>
          </a:graphicData>
        </a:graphic>
      </p:graphicFrame>
      <p:pic>
        <p:nvPicPr>
          <p:cNvPr id="14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275606"/>
            <a:ext cx="3379788" cy="277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Применение линейных классификаторов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9113" y="156363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Предобработка входных образов для получения линейно разделимых классов.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SVM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ea typeface="Tahoma" pitchFamily="34" charset="0"/>
                <a:cs typeface="Tahoma" pitchFamily="34" charset="0"/>
              </a:rPr>
              <a:t>3. </a:t>
            </a:r>
            <a:r>
              <a:rPr lang="en-US" sz="2000" dirty="0" err="1">
                <a:ea typeface="Tahoma" pitchFamily="34" charset="0"/>
                <a:cs typeface="Tahoma" pitchFamily="34" charset="0"/>
              </a:rPr>
              <a:t>AdaBoost</a:t>
            </a:r>
            <a:endParaRPr lang="ru-RU" sz="2000" dirty="0"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Пример. Линеаризация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1143000" y="1660798"/>
            <a:ext cx="1227138" cy="1069975"/>
          </a:xfrm>
          <a:prstGeom prst="ellipse">
            <a:avLst/>
          </a:prstGeom>
          <a:gradFill rotWithShape="1">
            <a:gsLst>
              <a:gs pos="0">
                <a:srgbClr val="F5BF9D"/>
              </a:gs>
              <a:gs pos="100000">
                <a:srgbClr val="7158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379663" y="1775098"/>
            <a:ext cx="61912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706688" y="2462486"/>
            <a:ext cx="61912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155950" y="2119586"/>
            <a:ext cx="63500" cy="714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951163" y="2424386"/>
            <a:ext cx="63500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992438" y="1927498"/>
            <a:ext cx="63500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2338388" y="2654573"/>
            <a:ext cx="63500" cy="71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2909888" y="2081486"/>
            <a:ext cx="63500" cy="714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360738" y="2616473"/>
            <a:ext cx="61912" cy="71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441700" y="2692673"/>
            <a:ext cx="63500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238500" y="2195786"/>
            <a:ext cx="61913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319463" y="2271986"/>
            <a:ext cx="63500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402013" y="2348186"/>
            <a:ext cx="61912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866775" y="2959373"/>
            <a:ext cx="61913" cy="730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457200" y="2654573"/>
            <a:ext cx="63500" cy="71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1263650" y="2041798"/>
            <a:ext cx="1006475" cy="563563"/>
            <a:chOff x="2208" y="2692"/>
            <a:chExt cx="1181" cy="707"/>
          </a:xfrm>
        </p:grpSpPr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3316" y="2989"/>
              <a:ext cx="73" cy="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538" y="2988"/>
              <a:ext cx="74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943" y="3124"/>
              <a:ext cx="73" cy="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208" y="2713"/>
              <a:ext cx="73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685" y="3308"/>
              <a:ext cx="74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485" y="2692"/>
              <a:ext cx="74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26"/>
            <p:cNvSpPr>
              <a:spLocks noChangeArrowheads="1"/>
            </p:cNvSpPr>
            <p:nvPr/>
          </p:nvSpPr>
          <p:spPr bwMode="auto">
            <a:xfrm>
              <a:off x="3060" y="3199"/>
              <a:ext cx="73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1" name="Group 27"/>
          <p:cNvGrpSpPr>
            <a:grpSpLocks/>
          </p:cNvGrpSpPr>
          <p:nvPr/>
        </p:nvGrpSpPr>
        <p:grpSpPr bwMode="auto">
          <a:xfrm>
            <a:off x="5334000" y="1203598"/>
            <a:ext cx="3352800" cy="3810000"/>
            <a:chOff x="3072" y="1632"/>
            <a:chExt cx="2112" cy="2400"/>
          </a:xfrm>
        </p:grpSpPr>
        <p:sp>
          <p:nvSpPr>
            <p:cNvPr id="32" name="Oval 28"/>
            <p:cNvSpPr>
              <a:spLocks noChangeArrowheads="1"/>
            </p:cNvSpPr>
            <p:nvPr/>
          </p:nvSpPr>
          <p:spPr bwMode="auto">
            <a:xfrm>
              <a:off x="4416" y="3312"/>
              <a:ext cx="40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Oval 29"/>
            <p:cNvSpPr>
              <a:spLocks noChangeArrowheads="1"/>
            </p:cNvSpPr>
            <p:nvPr/>
          </p:nvSpPr>
          <p:spPr bwMode="auto">
            <a:xfrm>
              <a:off x="4512" y="3168"/>
              <a:ext cx="39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Oval 30"/>
            <p:cNvSpPr>
              <a:spLocks noChangeArrowheads="1"/>
            </p:cNvSpPr>
            <p:nvPr/>
          </p:nvSpPr>
          <p:spPr bwMode="auto">
            <a:xfrm>
              <a:off x="4464" y="3216"/>
              <a:ext cx="40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560" y="3072"/>
              <a:ext cx="39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6" name="Group 32"/>
            <p:cNvGrpSpPr>
              <a:grpSpLocks/>
            </p:cNvGrpSpPr>
            <p:nvPr/>
          </p:nvGrpSpPr>
          <p:grpSpPr bwMode="auto">
            <a:xfrm>
              <a:off x="3072" y="1632"/>
              <a:ext cx="1968" cy="2065"/>
              <a:chOff x="2320" y="2440"/>
              <a:chExt cx="1272" cy="1393"/>
            </a:xfrm>
          </p:grpSpPr>
          <p:sp>
            <p:nvSpPr>
              <p:cNvPr id="50" name="Freeform 33"/>
              <p:cNvSpPr>
                <a:spLocks/>
              </p:cNvSpPr>
              <p:nvPr/>
            </p:nvSpPr>
            <p:spPr bwMode="auto">
              <a:xfrm>
                <a:off x="2320" y="2608"/>
                <a:ext cx="1264" cy="1225"/>
              </a:xfrm>
              <a:custGeom>
                <a:avLst/>
                <a:gdLst>
                  <a:gd name="T0" fmla="*/ 0 w 1280"/>
                  <a:gd name="T1" fmla="*/ 0 h 1233"/>
                  <a:gd name="T2" fmla="*/ 358 w 1280"/>
                  <a:gd name="T3" fmla="*/ 1026 h 1233"/>
                  <a:gd name="T4" fmla="*/ 858 w 1280"/>
                  <a:gd name="T5" fmla="*/ 1050 h 1233"/>
                  <a:gd name="T6" fmla="*/ 1248 w 1280"/>
                  <a:gd name="T7" fmla="*/ 24 h 12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80"/>
                  <a:gd name="T13" fmla="*/ 0 h 1233"/>
                  <a:gd name="T14" fmla="*/ 1280 w 1280"/>
                  <a:gd name="T15" fmla="*/ 1233 h 12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80" h="1233">
                    <a:moveTo>
                      <a:pt x="0" y="0"/>
                    </a:moveTo>
                    <a:cubicBezTo>
                      <a:pt x="60" y="173"/>
                      <a:pt x="221" y="863"/>
                      <a:pt x="368" y="1040"/>
                    </a:cubicBezTo>
                    <a:cubicBezTo>
                      <a:pt x="515" y="1217"/>
                      <a:pt x="728" y="1233"/>
                      <a:pt x="880" y="1064"/>
                    </a:cubicBezTo>
                    <a:cubicBezTo>
                      <a:pt x="1032" y="895"/>
                      <a:pt x="1213" y="197"/>
                      <a:pt x="1280" y="24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1" name="Oval 34"/>
              <p:cNvSpPr>
                <a:spLocks noChangeArrowheads="1"/>
              </p:cNvSpPr>
              <p:nvPr/>
            </p:nvSpPr>
            <p:spPr bwMode="auto">
              <a:xfrm>
                <a:off x="2320" y="2440"/>
                <a:ext cx="1272" cy="33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H="1">
              <a:off x="4032" y="1872"/>
              <a:ext cx="1152" cy="2160"/>
            </a:xfrm>
            <a:prstGeom prst="line">
              <a:avLst/>
            </a:prstGeom>
            <a:noFill/>
            <a:ln w="12700">
              <a:solidFill>
                <a:srgbClr val="9933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3628" y="2663"/>
              <a:ext cx="39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3834" y="3096"/>
              <a:ext cx="39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4117" y="2880"/>
              <a:ext cx="40" cy="4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3988" y="3072"/>
              <a:ext cx="40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4014" y="2759"/>
              <a:ext cx="40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3602" y="3217"/>
              <a:ext cx="40" cy="4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3962" y="2856"/>
              <a:ext cx="40" cy="4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4246" y="3193"/>
              <a:ext cx="39" cy="4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4297" y="3241"/>
              <a:ext cx="40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4169" y="2928"/>
              <a:ext cx="39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4220" y="2976"/>
              <a:ext cx="40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4272" y="3024"/>
              <a:ext cx="39" cy="4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2" name="AutoShape 48"/>
          <p:cNvSpPr>
            <a:spLocks noChangeArrowheads="1"/>
          </p:cNvSpPr>
          <p:nvPr/>
        </p:nvSpPr>
        <p:spPr bwMode="auto">
          <a:xfrm>
            <a:off x="4038600" y="2270398"/>
            <a:ext cx="12954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0346399 h 21600"/>
              <a:gd name="T4" fmla="*/ 2147483647 w 21600"/>
              <a:gd name="T5" fmla="*/ 60692798 h 21600"/>
              <a:gd name="T6" fmla="*/ 2147483647 w 21600"/>
              <a:gd name="T7" fmla="*/ 3034639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" name="Text Box 50"/>
          <p:cNvSpPr txBox="1">
            <a:spLocks noChangeArrowheads="1"/>
          </p:cNvSpPr>
          <p:nvPr/>
        </p:nvSpPr>
        <p:spPr bwMode="auto">
          <a:xfrm>
            <a:off x="2690813" y="4234136"/>
            <a:ext cx="3249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/>
              <a:t>(x,y) -&gt; (x,y,x</a:t>
            </a:r>
            <a:r>
              <a:rPr lang="en-US" sz="3200" b="1" i="1" baseline="30000"/>
              <a:t>2</a:t>
            </a:r>
            <a:r>
              <a:rPr lang="en-US" sz="3200" b="1" i="1"/>
              <a:t>+y</a:t>
            </a:r>
            <a:r>
              <a:rPr lang="en-US" sz="3200" b="1" i="1" baseline="30000"/>
              <a:t>2</a:t>
            </a:r>
            <a:r>
              <a:rPr lang="en-US" sz="3200" b="1" i="1"/>
              <a:t>)</a:t>
            </a:r>
            <a:endParaRPr lang="ru-RU" sz="3200" b="1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Пример. </a:t>
            </a:r>
            <a:r>
              <a:rPr lang="ru-RU" dirty="0" err="1" smtClean="0"/>
              <a:t>Энкодер-Классификатор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5058" name="AutoShape 2" descr="https://www.researchgate.net/publication/331540139/figure/fig4/AS:733273504354306@1551837435967/The-overall-architecture-of-the-Convolutional-Neural-Network-CNN-includes-an-input_W6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0" name="AutoShape 4" descr="https://www.researchgate.net/publication/331540139/figure/fig4/AS:733273504354306@1551837435967/The-overall-architecture-of-the-Convolutional-Neural-Network-CNN-includes-an-input_W6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47614"/>
            <a:ext cx="6096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2483768" y="3723878"/>
            <a:ext cx="219265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Выделение признаков</a:t>
            </a:r>
          </a:p>
          <a:p>
            <a:pPr algn="ctr"/>
            <a:r>
              <a:rPr lang="ru-RU" sz="1600" b="1" dirty="0" smtClean="0"/>
              <a:t>(</a:t>
            </a:r>
            <a:r>
              <a:rPr lang="ru-RU" sz="1600" b="1" dirty="0" err="1" smtClean="0"/>
              <a:t>энкодер</a:t>
            </a:r>
            <a:r>
              <a:rPr lang="ru-RU" sz="1600" b="1" dirty="0" smtClean="0"/>
              <a:t>)</a:t>
            </a:r>
            <a:endParaRPr lang="ru-RU" sz="16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08179" y="3435846"/>
            <a:ext cx="154414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Классификатор</a:t>
            </a:r>
          </a:p>
          <a:p>
            <a:pPr algn="ctr"/>
            <a:r>
              <a:rPr lang="ru-RU" sz="1600" b="1" dirty="0" smtClean="0"/>
              <a:t>(линейный)</a:t>
            </a:r>
            <a:endParaRPr lang="ru-RU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Многослойный персептрон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843558"/>
            <a:ext cx="6048672" cy="25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610989" y="3147814"/>
            <a:ext cx="6308725" cy="561975"/>
            <a:chOff x="1053" y="2832"/>
            <a:chExt cx="3974" cy="354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344" y="2879"/>
              <a:ext cx="36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- вес связи от нейрона </a:t>
              </a:r>
              <a:r>
                <a:rPr lang="en-US" i="1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слоя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k-1 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к нейрону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j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слоя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; </a:t>
              </a:r>
            </a:p>
          </p:txBody>
        </p:sp>
        <p:graphicFrame>
          <p:nvGraphicFramePr>
            <p:cNvPr id="14" name="Object 6"/>
            <p:cNvGraphicFramePr>
              <a:graphicFrameLocks noChangeAspect="1"/>
            </p:cNvGraphicFramePr>
            <p:nvPr/>
          </p:nvGraphicFramePr>
          <p:xfrm>
            <a:off x="1053" y="2832"/>
            <a:ext cx="354" cy="354"/>
          </p:xfrm>
          <a:graphic>
            <a:graphicData uri="http://schemas.openxmlformats.org/presentationml/2006/ole">
              <p:oleObj spid="_x0000_s19459" name="Equation" r:id="rId4" imgW="317160" imgH="317160" progId="Equation.3">
                <p:embed/>
              </p:oleObj>
            </a:graphicData>
          </a:graphic>
        </p:graphicFrame>
      </p:grpSp>
      <p:grpSp>
        <p:nvGrpSpPr>
          <p:cNvPr id="15" name="Group 7"/>
          <p:cNvGrpSpPr>
            <a:grpSpLocks/>
          </p:cNvGrpSpPr>
          <p:nvPr/>
        </p:nvGrpSpPr>
        <p:grpSpPr bwMode="auto">
          <a:xfrm>
            <a:off x="610989" y="3507858"/>
            <a:ext cx="4849813" cy="582613"/>
            <a:chOff x="283" y="3168"/>
            <a:chExt cx="3055" cy="367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296" y="3215"/>
              <a:ext cx="20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- матрица весов для слоя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; </a:t>
              </a:r>
            </a:p>
          </p:txBody>
        </p:sp>
        <p:graphicFrame>
          <p:nvGraphicFramePr>
            <p:cNvPr id="17" name="Object 9"/>
            <p:cNvGraphicFramePr>
              <a:graphicFrameLocks noChangeAspect="1"/>
            </p:cNvGraphicFramePr>
            <p:nvPr/>
          </p:nvGraphicFramePr>
          <p:xfrm>
            <a:off x="283" y="3168"/>
            <a:ext cx="1047" cy="367"/>
          </p:xfrm>
          <a:graphic>
            <a:graphicData uri="http://schemas.openxmlformats.org/presentationml/2006/ole">
              <p:oleObj spid="_x0000_s19460" name="Equation" r:id="rId5" imgW="901440" imgH="317160" progId="Equation.3">
                <p:embed/>
              </p:oleObj>
            </a:graphicData>
          </a:graphic>
        </p:graphicFrame>
      </p:grpSp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610989" y="4294063"/>
            <a:ext cx="4487863" cy="555625"/>
            <a:chOff x="807" y="3504"/>
            <a:chExt cx="2827" cy="350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1104" y="3551"/>
              <a:ext cx="25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- выход нейрона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j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скрытого слоя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; </a:t>
              </a:r>
            </a:p>
          </p:txBody>
        </p:sp>
        <p:graphicFrame>
          <p:nvGraphicFramePr>
            <p:cNvPr id="20" name="Object 12"/>
            <p:cNvGraphicFramePr>
              <a:graphicFrameLocks noChangeAspect="1"/>
            </p:cNvGraphicFramePr>
            <p:nvPr/>
          </p:nvGraphicFramePr>
          <p:xfrm>
            <a:off x="807" y="3504"/>
            <a:ext cx="322" cy="350"/>
          </p:xfrm>
          <a:graphic>
            <a:graphicData uri="http://schemas.openxmlformats.org/presentationml/2006/ole">
              <p:oleObj spid="_x0000_s19461" name="Equation" r:id="rId6" imgW="291960" imgH="317160" progId="Equation.3">
                <p:embed/>
              </p:oleObj>
            </a:graphicData>
          </a:graphic>
        </p:graphicFrame>
      </p:grpSp>
      <p:grpSp>
        <p:nvGrpSpPr>
          <p:cNvPr id="21" name="Group 13"/>
          <p:cNvGrpSpPr>
            <a:grpSpLocks/>
          </p:cNvGrpSpPr>
          <p:nvPr/>
        </p:nvGrpSpPr>
        <p:grpSpPr bwMode="auto">
          <a:xfrm>
            <a:off x="610989" y="3883004"/>
            <a:ext cx="3089275" cy="488950"/>
            <a:chOff x="779" y="3216"/>
            <a:chExt cx="1946" cy="308"/>
          </a:xfrm>
        </p:grpSpPr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056" y="3263"/>
              <a:ext cx="16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- л</a:t>
              </a:r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/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к нейрона </a:t>
              </a:r>
              <a:r>
                <a:rPr lang="en-US" i="1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слоя 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k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; </a:t>
              </a:r>
            </a:p>
          </p:txBody>
        </p:sp>
        <p:graphicFrame>
          <p:nvGraphicFramePr>
            <p:cNvPr id="23" name="Object 15"/>
            <p:cNvGraphicFramePr>
              <a:graphicFrameLocks noChangeAspect="1"/>
            </p:cNvGraphicFramePr>
            <p:nvPr/>
          </p:nvGraphicFramePr>
          <p:xfrm>
            <a:off x="779" y="3216"/>
            <a:ext cx="308" cy="308"/>
          </p:xfrm>
          <a:graphic>
            <a:graphicData uri="http://schemas.openxmlformats.org/presentationml/2006/ole">
              <p:oleObj spid="_x0000_s19462" name="Equation" r:id="rId7" imgW="291960" imgH="291960" progId="Equation.3">
                <p:embed/>
              </p:oleObj>
            </a:graphicData>
          </a:graphic>
        </p:graphicFrame>
      </p:grp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661094" y="4709443"/>
            <a:ext cx="4198938" cy="382587"/>
            <a:chOff x="765" y="3935"/>
            <a:chExt cx="2645" cy="241"/>
          </a:xfrm>
        </p:grpSpPr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912" y="3935"/>
              <a:ext cx="24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- выход нейрона </a:t>
              </a:r>
              <a:r>
                <a:rPr lang="en-US" i="1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en-US" i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выходного слоя. </a:t>
              </a:r>
            </a:p>
          </p:txBody>
        </p:sp>
        <p:graphicFrame>
          <p:nvGraphicFramePr>
            <p:cNvPr id="26" name="Object 18"/>
            <p:cNvGraphicFramePr>
              <a:graphicFrameLocks noChangeAspect="1"/>
            </p:cNvGraphicFramePr>
            <p:nvPr/>
          </p:nvGraphicFramePr>
          <p:xfrm>
            <a:off x="765" y="3954"/>
            <a:ext cx="159" cy="222"/>
          </p:xfrm>
          <a:graphic>
            <a:graphicData uri="http://schemas.openxmlformats.org/presentationml/2006/ole">
              <p:oleObj spid="_x0000_s19463" name="Equation" r:id="rId8" imgW="164880" imgH="22860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Необходимость нелинейности функции активации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451560"/>
            <a:ext cx="54114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Предположим, что функция активации линейна</a:t>
            </a: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3124200" y="2067694"/>
          <a:ext cx="2181225" cy="455613"/>
        </p:xfrm>
        <a:graphic>
          <a:graphicData uri="http://schemas.openxmlformats.org/presentationml/2006/ole">
            <p:oleObj spid="_x0000_s18435" name="Equation" r:id="rId3" imgW="1091880" imgH="228600" progId="Equation.3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057400" y="2829694"/>
          <a:ext cx="5703888" cy="508000"/>
        </p:xfrm>
        <a:graphic>
          <a:graphicData uri="http://schemas.openxmlformats.org/presentationml/2006/ole">
            <p:oleObj spid="_x0000_s18436" name="Equation" r:id="rId4" imgW="2831760" imgH="253800" progId="Equation.3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057400" y="3667894"/>
          <a:ext cx="5373688" cy="508000"/>
        </p:xfrm>
        <a:graphic>
          <a:graphicData uri="http://schemas.openxmlformats.org/presentationml/2006/ole">
            <p:oleObj spid="_x0000_s18437" name="Equation" r:id="rId5" imgW="2666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Решение проблемы «исключающего ИЛИ» 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7614"/>
            <a:ext cx="3306763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4716016" y="1563638"/>
          <a:ext cx="2813050" cy="457200"/>
        </p:xfrm>
        <a:graphic>
          <a:graphicData uri="http://schemas.openxmlformats.org/presentationml/2006/ole">
            <p:oleObj spid="_x0000_s2052" name="Equation" r:id="rId4" imgW="1396800" imgH="228600" progId="Equation.3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716016" y="2249438"/>
          <a:ext cx="2897187" cy="458788"/>
        </p:xfrm>
        <a:graphic>
          <a:graphicData uri="http://schemas.openxmlformats.org/presentationml/2006/ole">
            <p:oleObj spid="_x0000_s2053" name="Equation" r:id="rId5" imgW="1434960" imgH="22860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193728" y="3011438"/>
          <a:ext cx="4279900" cy="457200"/>
        </p:xfrm>
        <a:graphic>
          <a:graphicData uri="http://schemas.openxmlformats.org/presentationml/2006/ole">
            <p:oleObj spid="_x0000_s2054" name="Equation" r:id="rId6" imgW="2120760" imgH="228600" progId="Equation.3">
              <p:embed/>
            </p:oleObj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4196903" y="3697238"/>
          <a:ext cx="4406900" cy="457200"/>
        </p:xfrm>
        <a:graphic>
          <a:graphicData uri="http://schemas.openxmlformats.org/presentationml/2006/ole">
            <p:oleObj spid="_x0000_s2055" name="Equation" r:id="rId7" imgW="2184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05" y="1131590"/>
            <a:ext cx="419535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Решение проблемы «исключающего ИЛИ»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635896" y="1592666"/>
            <a:ext cx="38212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Множество точек, для которых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635896" y="2034790"/>
            <a:ext cx="38212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2. Множество точек, для которых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635896" y="2506504"/>
            <a:ext cx="38212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3. Множество точек, для которых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635896" y="2949190"/>
            <a:ext cx="38212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4. Множество точек, для которых</a:t>
            </a:r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7452320" y="1562025"/>
          <a:ext cx="812800" cy="430213"/>
        </p:xfrm>
        <a:graphic>
          <a:graphicData uri="http://schemas.openxmlformats.org/presentationml/2006/ole">
            <p:oleObj spid="_x0000_s22532" name="Equation" r:id="rId4" imgW="406080" imgH="215640" progId="Equation.3">
              <p:embed/>
            </p:oleObj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7452320" y="2019225"/>
          <a:ext cx="812800" cy="430213"/>
        </p:xfrm>
        <a:graphic>
          <a:graphicData uri="http://schemas.openxmlformats.org/presentationml/2006/ole">
            <p:oleObj spid="_x0000_s22533" name="Equation" r:id="rId5" imgW="406080" imgH="215640" progId="Equation.3">
              <p:embed/>
            </p:oleObj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7452320" y="2476425"/>
          <a:ext cx="812800" cy="430213"/>
        </p:xfrm>
        <a:graphic>
          <a:graphicData uri="http://schemas.openxmlformats.org/presentationml/2006/ole">
            <p:oleObj spid="_x0000_s22534" name="Equation" r:id="rId6" imgW="406080" imgH="215640" progId="Equation.3">
              <p:embed/>
            </p:oleObj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7452320" y="2933625"/>
          <a:ext cx="812800" cy="430213"/>
        </p:xfrm>
        <a:graphic>
          <a:graphicData uri="http://schemas.openxmlformats.org/presentationml/2006/ole">
            <p:oleObj spid="_x0000_s22535" name="Equation" r:id="rId7" imgW="406080" imgH="215640" progId="Equation.3">
              <p:embed/>
            </p:oleObj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/>
        </p:nvGraphicFramePr>
        <p:xfrm>
          <a:off x="8290520" y="1562025"/>
          <a:ext cx="841375" cy="430213"/>
        </p:xfrm>
        <a:graphic>
          <a:graphicData uri="http://schemas.openxmlformats.org/presentationml/2006/ole">
            <p:oleObj spid="_x0000_s22536" name="Equation" r:id="rId8" imgW="419040" imgH="215640" progId="Equation.3">
              <p:embed/>
            </p:oleObj>
          </a:graphicData>
        </a:graphic>
      </p:graphicFrame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8290520" y="2476425"/>
          <a:ext cx="841375" cy="430213"/>
        </p:xfrm>
        <a:graphic>
          <a:graphicData uri="http://schemas.openxmlformats.org/presentationml/2006/ole">
            <p:oleObj spid="_x0000_s22537" name="Equation" r:id="rId9" imgW="419040" imgH="215640" progId="Equation.3">
              <p:embed/>
            </p:oleObj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8290520" y="2019225"/>
          <a:ext cx="841375" cy="430213"/>
        </p:xfrm>
        <a:graphic>
          <a:graphicData uri="http://schemas.openxmlformats.org/presentationml/2006/ole">
            <p:oleObj spid="_x0000_s22538" name="Equation" r:id="rId10" imgW="419040" imgH="215640" progId="Equation.3">
              <p:embed/>
            </p:oleObj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8290520" y="2933625"/>
          <a:ext cx="841375" cy="430213"/>
        </p:xfrm>
        <a:graphic>
          <a:graphicData uri="http://schemas.openxmlformats.org/presentationml/2006/ole">
            <p:oleObj spid="_x0000_s22539" name="Equation" r:id="rId11" imgW="4190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354</Words>
  <Application>Microsoft Office PowerPoint</Application>
  <PresentationFormat>Экран (16:9)</PresentationFormat>
  <Paragraphs>84</Paragraphs>
  <Slides>19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Тема Office</vt:lpstr>
      <vt:lpstr>Документ</vt:lpstr>
      <vt:lpstr>Equation</vt:lpstr>
      <vt:lpstr>Нейронные сети и их практическое применение.  Лекция 3. Проблема «Исключающего или». Многослойный персептрон</vt:lpstr>
      <vt:lpstr>Однослойная  НС. Проблема «исключающего ИЛИ»</vt:lpstr>
      <vt:lpstr>Применение линейных классификаторов</vt:lpstr>
      <vt:lpstr>Пример. Линеаризация</vt:lpstr>
      <vt:lpstr>Пример. Энкодер-Классификатор</vt:lpstr>
      <vt:lpstr>Многослойный персептрон</vt:lpstr>
      <vt:lpstr>Необходимость нелинейности функции активации</vt:lpstr>
      <vt:lpstr>Решение проблемы «исключающего ИЛИ» </vt:lpstr>
      <vt:lpstr>Решение проблемы «исключающего ИЛИ» </vt:lpstr>
      <vt:lpstr>Решение проблемы «исключающего ИЛИ»</vt:lpstr>
      <vt:lpstr>Влияние архитектуры НС на ее функциональность</vt:lpstr>
      <vt:lpstr>Влияние архитектуры НС на ее функциональность</vt:lpstr>
      <vt:lpstr>Влияние архитектуры НС на ее функциональность</vt:lpstr>
      <vt:lpstr>Влияние архитектуры НС на ее функциональность</vt:lpstr>
      <vt:lpstr>Влияние архитектуры НС на ее функциональность</vt:lpstr>
      <vt:lpstr>Влияние архитектуры НС на ее функциональность</vt:lpstr>
      <vt:lpstr>Теорема об универсальной аппроксимации (1)</vt:lpstr>
      <vt:lpstr>Теорема об универсальной аппроксимации (2)</vt:lpstr>
      <vt:lpstr>Вопросы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Введение.</dc:title>
  <dc:creator>Dmitry</dc:creator>
  <cp:lastModifiedBy>Dmitry</cp:lastModifiedBy>
  <cp:revision>64</cp:revision>
  <dcterms:created xsi:type="dcterms:W3CDTF">2019-10-07T19:23:40Z</dcterms:created>
  <dcterms:modified xsi:type="dcterms:W3CDTF">2024-10-08T16:09:01Z</dcterms:modified>
</cp:coreProperties>
</file>