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5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9" r:id="rId14"/>
    <p:sldId id="270" r:id="rId15"/>
    <p:sldId id="271" r:id="rId16"/>
    <p:sldId id="272" r:id="rId17"/>
    <p:sldId id="273" r:id="rId18"/>
    <p:sldId id="265" r:id="rId19"/>
    <p:sldId id="274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foryou.ru/projects/feed-forward-network-visualizer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smtClean="0"/>
              <a:t>3. </a:t>
            </a:r>
            <a:r>
              <a:rPr lang="ru-RU" sz="3100" dirty="0" smtClean="0"/>
              <a:t>Проблема «Исключающего или»</a:t>
            </a:r>
            <a:r>
              <a:rPr lang="en-US" sz="3100" dirty="0" smtClean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Многослойный персептрон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71600" y="3634730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230115"/>
            <a:ext cx="4199384" cy="357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371600"/>
            <a:ext cx="454501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95214"/>
            <a:ext cx="330676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589265" y="1277714"/>
          <a:ext cx="2813050" cy="457200"/>
        </p:xfrm>
        <a:graphic>
          <a:graphicData uri="http://schemas.openxmlformats.org/presentationml/2006/ole">
            <p:oleObj spid="_x0000_s24579" name="Equation" r:id="rId4" imgW="1396800" imgH="2286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590852" y="1963514"/>
          <a:ext cx="2895600" cy="458788"/>
        </p:xfrm>
        <a:graphic>
          <a:graphicData uri="http://schemas.openxmlformats.org/presentationml/2006/ole">
            <p:oleObj spid="_x0000_s24580" name="Equation" r:id="rId5" imgW="1434960" imgH="2286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78152" y="2662014"/>
          <a:ext cx="2846388" cy="457200"/>
        </p:xfrm>
        <a:graphic>
          <a:graphicData uri="http://schemas.openxmlformats.org/presentationml/2006/ole">
            <p:oleObj spid="_x0000_s24581" name="Equation" r:id="rId6" imgW="1422360" imgH="22860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992365" y="3335114"/>
          <a:ext cx="4278312" cy="457200"/>
        </p:xfrm>
        <a:graphic>
          <a:graphicData uri="http://schemas.openxmlformats.org/presentationml/2006/ole">
            <p:oleObj spid="_x0000_s24582" name="Equation" r:id="rId7" imgW="2120760" imgH="22860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992365" y="3944714"/>
          <a:ext cx="4408487" cy="457200"/>
        </p:xfrm>
        <a:graphic>
          <a:graphicData uri="http://schemas.openxmlformats.org/presentationml/2006/ole">
            <p:oleObj spid="_x0000_s24583" name="Equation" r:id="rId8" imgW="2184120" imgH="22860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993952" y="4490814"/>
          <a:ext cx="4314825" cy="457200"/>
        </p:xfrm>
        <a:graphic>
          <a:graphicData uri="http://schemas.openxmlformats.org/presentationml/2006/ole">
            <p:oleObj spid="_x0000_s24584" name="Equation" r:id="rId9" imgW="2158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5834"/>
            <a:ext cx="4051176" cy="281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4427984" y="3363838"/>
            <a:ext cx="3344862" cy="1536700"/>
            <a:chOff x="770" y="3112"/>
            <a:chExt cx="2042" cy="968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770" y="3120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A: 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88" y="3456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B: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788" y="3792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C: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8"/>
            <p:cNvGraphicFramePr>
              <a:graphicFrameLocks noChangeAspect="1"/>
            </p:cNvGraphicFramePr>
            <p:nvPr/>
          </p:nvGraphicFramePr>
          <p:xfrm>
            <a:off x="1047" y="3112"/>
            <a:ext cx="1741" cy="288"/>
          </p:xfrm>
          <a:graphic>
            <a:graphicData uri="http://schemas.openxmlformats.org/presentationml/2006/ole">
              <p:oleObj spid="_x0000_s40961" name="Equation" r:id="rId4" imgW="1371600" imgH="228600" progId="Equation.3">
                <p:embed/>
              </p:oleObj>
            </a:graphicData>
          </a:graphic>
        </p:graphicFrame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1055" y="3448"/>
            <a:ext cx="1757" cy="288"/>
          </p:xfrm>
          <a:graphic>
            <a:graphicData uri="http://schemas.openxmlformats.org/presentationml/2006/ole">
              <p:oleObj spid="_x0000_s40962" name="Equation" r:id="rId5" imgW="1384200" imgH="228600" progId="Equation.3">
                <p:embed/>
              </p:oleObj>
            </a:graphicData>
          </a:graphic>
        </p:graphicFrame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1048" y="3792"/>
            <a:ext cx="1747" cy="288"/>
          </p:xfrm>
          <a:graphic>
            <a:graphicData uri="http://schemas.openxmlformats.org/presentationml/2006/ole">
              <p:oleObj spid="_x0000_s40963" name="Equation" r:id="rId6" imgW="1384200" imgH="228600" progId="Equation.3">
                <p:embed/>
              </p:oleObj>
            </a:graphicData>
          </a:graphic>
        </p:graphicFrame>
      </p:grpSp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3635896" y="1419622"/>
          <a:ext cx="4797073" cy="1944216"/>
        </p:xfrm>
        <a:graphic>
          <a:graphicData uri="http://schemas.openxmlformats.org/presentationml/2006/ole">
            <p:oleObj spid="_x0000_s40964" name="Документ" r:id="rId7" imgW="5630040" imgH="1634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51670"/>
            <a:ext cx="3240360" cy="212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63638"/>
            <a:ext cx="425623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7614"/>
            <a:ext cx="4680520" cy="337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9622"/>
            <a:ext cx="42195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7614"/>
            <a:ext cx="4261552" cy="30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52400" y="941695"/>
            <a:ext cx="4203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ru-RU" sz="2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Выводы: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нейронов в слой позволяет изменять форму выделяемой области (при этом тип области не меняется), увеличивая точность разделения образов.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слоев позволяет изменять тип выделяемой области, расширяя классы классифицируемых образов.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5" descr="https://qph.ec.quoracdn.net/main-qimg-d194d7f1bf83b8c0cf43b6e05854db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0" y="1627462"/>
            <a:ext cx="4572000" cy="22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4371950"/>
            <a:ext cx="69424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ea typeface="Tahoma" pitchFamily="34" charset="0"/>
                <a:cs typeface="Tahoma" pitchFamily="34" charset="0"/>
              </a:rPr>
              <a:t>Визуализация решения задачи классификации: </a:t>
            </a:r>
          </a:p>
          <a:p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https://programforyou.ru/projects/feed-forward-network-visualizer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(1)</a:t>
            </a:r>
            <a:endParaRPr lang="ru-RU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144364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Многослойный персептрон -  </a:t>
            </a:r>
            <a:r>
              <a:rPr kumimoji="0" lang="ru-RU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функции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  <a:endParaRPr kumimoji="0" lang="ru-RU" i="1" baseline="-25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Каково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минимальное количество скрытых слоев для аппроксимации любой функции</a:t>
            </a:r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1386"/>
            <a:ext cx="6547941" cy="31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(2)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5067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Архитектура универсального </a:t>
            </a:r>
            <a:r>
              <a:rPr kumimoji="0" lang="ru-RU" sz="2000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аппроксиматора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b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функции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sz="2000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</a:p>
          <a:p>
            <a:pPr marL="457200" indent="-457200"/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0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Внутренний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</a:t>
            </a:r>
            <a:r>
              <a:rPr kumimoji="0" lang="en-US" sz="2000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Выходной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1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линейный нейрон</a:t>
            </a:r>
          </a:p>
          <a:p>
            <a:pPr marL="457200" indent="-457200"/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Char char="•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Теорема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существования</a:t>
            </a:r>
          </a:p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Один внутренний слой – не всегда оптимальное решение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336675"/>
            <a:ext cx="329882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Почему при помощи однослойной НС нельзя смоделировать функцию «Исключающее или»?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Какое минимальное число слоев должно быть в НС, чтобы иметь возможность аппроксимировать с помощью нее любую непрерывную функцию с произвольной точностью?</a:t>
            </a:r>
          </a:p>
          <a:p>
            <a:pPr marL="457200" indent="-457200">
              <a:buFont typeface="+mj-lt"/>
              <a:buAutoNum type="arabicPeriod"/>
            </a:pP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Однослойная  НС.</a:t>
            </a:r>
            <a:br>
              <a:rPr lang="ru-RU" dirty="0" smtClean="0"/>
            </a:br>
            <a:r>
              <a:rPr lang="ru-RU" dirty="0" smtClean="0"/>
              <a:t>Проблема «исключающего ИЛИ»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50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4083918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Невозможно построить однослойную НС, реализующую функцию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04800" y="1447800"/>
            <a:ext cx="2322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Функция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395536" y="1923678"/>
          <a:ext cx="8464550" cy="1216025"/>
        </p:xfrm>
        <a:graphic>
          <a:graphicData uri="http://schemas.openxmlformats.org/presentationml/2006/ole">
            <p:oleObj spid="_x0000_s21509" name="Документ" r:id="rId3" imgW="5636160" imgH="810360" progId="Word.Document.8">
              <p:embed/>
            </p:oleObj>
          </a:graphicData>
        </a:graphic>
      </p:graphicFrame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75606"/>
            <a:ext cx="3379788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Применение линейных классификаторов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9113" y="1563638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Предобработка входных образов для получения линейно разделимых классов.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SVM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3.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AdaBoost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Линеаризация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143000" y="1660798"/>
            <a:ext cx="1227138" cy="1069975"/>
          </a:xfrm>
          <a:prstGeom prst="ellipse">
            <a:avLst/>
          </a:prstGeom>
          <a:gradFill rotWithShape="1">
            <a:gsLst>
              <a:gs pos="0">
                <a:srgbClr val="F5BF9D"/>
              </a:gs>
              <a:gs pos="100000">
                <a:srgbClr val="7158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79663" y="1775098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6688" y="24624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155950" y="21195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51163" y="24243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992438" y="1927498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338388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909888" y="20814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360738" y="2616473"/>
            <a:ext cx="61912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441700" y="2692673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38500" y="2195786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319463" y="22719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02013" y="23481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866775" y="2959373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57200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263650" y="2041798"/>
            <a:ext cx="1006475" cy="563563"/>
            <a:chOff x="2208" y="2692"/>
            <a:chExt cx="1181" cy="707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316" y="2989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538" y="298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943" y="3124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208" y="2713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685" y="330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485" y="2692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060" y="3199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5334000" y="1203598"/>
            <a:ext cx="3352800" cy="3810000"/>
            <a:chOff x="3072" y="1632"/>
            <a:chExt cx="2112" cy="2400"/>
          </a:xfrm>
        </p:grpSpPr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4416" y="3312"/>
              <a:ext cx="40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4512" y="3168"/>
              <a:ext cx="39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464" y="3216"/>
              <a:ext cx="40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560" y="3072"/>
              <a:ext cx="39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3072" y="1632"/>
              <a:ext cx="1968" cy="2065"/>
              <a:chOff x="2320" y="2440"/>
              <a:chExt cx="1272" cy="1393"/>
            </a:xfrm>
          </p:grpSpPr>
          <p:sp>
            <p:nvSpPr>
              <p:cNvPr id="50" name="Freeform 33"/>
              <p:cNvSpPr>
                <a:spLocks/>
              </p:cNvSpPr>
              <p:nvPr/>
            </p:nvSpPr>
            <p:spPr bwMode="auto">
              <a:xfrm>
                <a:off x="2320" y="2608"/>
                <a:ext cx="1264" cy="1225"/>
              </a:xfrm>
              <a:custGeom>
                <a:avLst/>
                <a:gdLst>
                  <a:gd name="T0" fmla="*/ 0 w 1280"/>
                  <a:gd name="T1" fmla="*/ 0 h 1233"/>
                  <a:gd name="T2" fmla="*/ 358 w 1280"/>
                  <a:gd name="T3" fmla="*/ 1026 h 1233"/>
                  <a:gd name="T4" fmla="*/ 858 w 1280"/>
                  <a:gd name="T5" fmla="*/ 1050 h 1233"/>
                  <a:gd name="T6" fmla="*/ 1248 w 1280"/>
                  <a:gd name="T7" fmla="*/ 24 h 12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80"/>
                  <a:gd name="T13" fmla="*/ 0 h 1233"/>
                  <a:gd name="T14" fmla="*/ 1280 w 1280"/>
                  <a:gd name="T15" fmla="*/ 1233 h 12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80" h="1233">
                    <a:moveTo>
                      <a:pt x="0" y="0"/>
                    </a:moveTo>
                    <a:cubicBezTo>
                      <a:pt x="60" y="173"/>
                      <a:pt x="221" y="863"/>
                      <a:pt x="368" y="1040"/>
                    </a:cubicBezTo>
                    <a:cubicBezTo>
                      <a:pt x="515" y="1217"/>
                      <a:pt x="728" y="1233"/>
                      <a:pt x="880" y="1064"/>
                    </a:cubicBezTo>
                    <a:cubicBezTo>
                      <a:pt x="1032" y="895"/>
                      <a:pt x="1213" y="197"/>
                      <a:pt x="1280" y="2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" name="Oval 34"/>
              <p:cNvSpPr>
                <a:spLocks noChangeArrowheads="1"/>
              </p:cNvSpPr>
              <p:nvPr/>
            </p:nvSpPr>
            <p:spPr bwMode="auto">
              <a:xfrm>
                <a:off x="2320" y="2440"/>
                <a:ext cx="1272" cy="33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4032" y="1872"/>
              <a:ext cx="1152" cy="216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628" y="2663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834" y="3096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117" y="2880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988" y="3072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14" y="2759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602" y="3217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962" y="2856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246" y="3193"/>
              <a:ext cx="39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297" y="3241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169" y="2928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220" y="2976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272" y="3024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" name="AutoShape 48"/>
          <p:cNvSpPr>
            <a:spLocks noChangeArrowheads="1"/>
          </p:cNvSpPr>
          <p:nvPr/>
        </p:nvSpPr>
        <p:spPr bwMode="auto">
          <a:xfrm>
            <a:off x="4038600" y="2270398"/>
            <a:ext cx="12954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0346399 h 21600"/>
              <a:gd name="T4" fmla="*/ 2147483647 w 21600"/>
              <a:gd name="T5" fmla="*/ 60692798 h 21600"/>
              <a:gd name="T6" fmla="*/ 2147483647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2690813" y="4234136"/>
            <a:ext cx="3249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/>
              <a:t>(x,y) -&gt; (x,y,x</a:t>
            </a:r>
            <a:r>
              <a:rPr lang="en-US" sz="3200" b="1" i="1" baseline="30000"/>
              <a:t>2</a:t>
            </a:r>
            <a:r>
              <a:rPr lang="en-US" sz="3200" b="1" i="1"/>
              <a:t>+y</a:t>
            </a:r>
            <a:r>
              <a:rPr lang="en-US" sz="3200" b="1" i="1" baseline="30000"/>
              <a:t>2</a:t>
            </a:r>
            <a:r>
              <a:rPr lang="en-US" sz="3200" b="1" i="1"/>
              <a:t>)</a:t>
            </a:r>
            <a:endParaRPr lang="ru-RU" sz="32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</a:t>
            </a:r>
            <a:r>
              <a:rPr lang="ru-RU" dirty="0" err="1" smtClean="0"/>
              <a:t>Энкодер-Классификатор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5058" name="AutoShape 2" descr="https://www.researchgate.net/publication/331540139/figure/fig4/AS:733273504354306@1551837435967/The-overall-architecture-of-the-Convolutional-Neural-Network-CNN-includes-an-input_W6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https://www.researchgate.net/publication/331540139/figure/fig4/AS:733273504354306@1551837435967/The-overall-architecture-of-the-Convolutional-Neural-Network-CNN-includes-an-input_W64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7614"/>
            <a:ext cx="6096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2483768" y="3723878"/>
            <a:ext cx="21926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Выделение признаков</a:t>
            </a:r>
          </a:p>
          <a:p>
            <a:pPr algn="ctr"/>
            <a:r>
              <a:rPr lang="ru-RU" sz="1600" b="1" dirty="0" smtClean="0"/>
              <a:t>(</a:t>
            </a:r>
            <a:r>
              <a:rPr lang="ru-RU" sz="1600" b="1" dirty="0" err="1" smtClean="0"/>
              <a:t>энкодер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08179" y="3435846"/>
            <a:ext cx="154414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/>
              <a:t>Классификатор</a:t>
            </a:r>
          </a:p>
          <a:p>
            <a:pPr algn="ctr"/>
            <a:r>
              <a:rPr lang="ru-RU" sz="1600" b="1" dirty="0" smtClean="0"/>
              <a:t>(линейный)</a:t>
            </a:r>
            <a:endParaRPr lang="ru-RU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Многослойный персептрон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43558"/>
            <a:ext cx="6048672" cy="25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610989" y="3147814"/>
            <a:ext cx="6308725" cy="561975"/>
            <a:chOff x="1053" y="2832"/>
            <a:chExt cx="3974" cy="35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344" y="2879"/>
              <a:ext cx="36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вес связи от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k-1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нейрону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4" name="Object 6"/>
            <p:cNvGraphicFramePr>
              <a:graphicFrameLocks noChangeAspect="1"/>
            </p:cNvGraphicFramePr>
            <p:nvPr/>
          </p:nvGraphicFramePr>
          <p:xfrm>
            <a:off x="1053" y="2832"/>
            <a:ext cx="354" cy="354"/>
          </p:xfrm>
          <a:graphic>
            <a:graphicData uri="http://schemas.openxmlformats.org/presentationml/2006/ole">
              <p:oleObj spid="_x0000_s19459" name="Equation" r:id="rId4" imgW="317160" imgH="317160" progId="Equation.3">
                <p:embed/>
              </p:oleObj>
            </a:graphicData>
          </a:graphic>
        </p:graphicFrame>
      </p:grp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610989" y="3507858"/>
            <a:ext cx="4849813" cy="582613"/>
            <a:chOff x="283" y="3168"/>
            <a:chExt cx="3055" cy="367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296" y="3215"/>
              <a:ext cx="20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матрица весов для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7" name="Object 9"/>
            <p:cNvGraphicFramePr>
              <a:graphicFrameLocks noChangeAspect="1"/>
            </p:cNvGraphicFramePr>
            <p:nvPr/>
          </p:nvGraphicFramePr>
          <p:xfrm>
            <a:off x="283" y="3168"/>
            <a:ext cx="1047" cy="367"/>
          </p:xfrm>
          <a:graphic>
            <a:graphicData uri="http://schemas.openxmlformats.org/presentationml/2006/ole">
              <p:oleObj spid="_x0000_s19460" name="Equation" r:id="rId5" imgW="901440" imgH="317160" progId="Equation.3">
                <p:embed/>
              </p:oleObj>
            </a:graphicData>
          </a:graphic>
        </p:graphicFrame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10989" y="4294063"/>
            <a:ext cx="4487863" cy="555625"/>
            <a:chOff x="807" y="3504"/>
            <a:chExt cx="2827" cy="350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04" y="3551"/>
              <a:ext cx="25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скрытого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0" name="Object 12"/>
            <p:cNvGraphicFramePr>
              <a:graphicFrameLocks noChangeAspect="1"/>
            </p:cNvGraphicFramePr>
            <p:nvPr/>
          </p:nvGraphicFramePr>
          <p:xfrm>
            <a:off x="807" y="3504"/>
            <a:ext cx="322" cy="350"/>
          </p:xfrm>
          <a:graphic>
            <a:graphicData uri="http://schemas.openxmlformats.org/presentationml/2006/ole">
              <p:oleObj spid="_x0000_s19461" name="Equation" r:id="rId6" imgW="291960" imgH="317160" progId="Equation.3">
                <p:embed/>
              </p:oleObj>
            </a:graphicData>
          </a:graphic>
        </p:graphicFrame>
      </p:grp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610989" y="3883004"/>
            <a:ext cx="3089275" cy="488950"/>
            <a:chOff x="779" y="3216"/>
            <a:chExt cx="1946" cy="308"/>
          </a:xfrm>
        </p:grpSpPr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056" y="3263"/>
              <a:ext cx="16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л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3" name="Object 15"/>
            <p:cNvGraphicFramePr>
              <a:graphicFrameLocks noChangeAspect="1"/>
            </p:cNvGraphicFramePr>
            <p:nvPr/>
          </p:nvGraphicFramePr>
          <p:xfrm>
            <a:off x="779" y="3216"/>
            <a:ext cx="308" cy="308"/>
          </p:xfrm>
          <a:graphic>
            <a:graphicData uri="http://schemas.openxmlformats.org/presentationml/2006/ole">
              <p:oleObj spid="_x0000_s19462" name="Equation" r:id="rId7" imgW="291960" imgH="291960" progId="Equation.3">
                <p:embed/>
              </p:oleObj>
            </a:graphicData>
          </a:graphic>
        </p:graphicFrame>
      </p:grp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661094" y="4709443"/>
            <a:ext cx="4198938" cy="382587"/>
            <a:chOff x="765" y="3935"/>
            <a:chExt cx="2645" cy="241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912" y="3935"/>
              <a:ext cx="24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выходного слоя. </a:t>
              </a:r>
            </a:p>
          </p:txBody>
        </p:sp>
        <p:graphicFrame>
          <p:nvGraphicFramePr>
            <p:cNvPr id="26" name="Object 18"/>
            <p:cNvGraphicFramePr>
              <a:graphicFrameLocks noChangeAspect="1"/>
            </p:cNvGraphicFramePr>
            <p:nvPr/>
          </p:nvGraphicFramePr>
          <p:xfrm>
            <a:off x="765" y="3954"/>
            <a:ext cx="159" cy="222"/>
          </p:xfrm>
          <a:graphic>
            <a:graphicData uri="http://schemas.openxmlformats.org/presentationml/2006/ole">
              <p:oleObj spid="_x0000_s19463" name="Equation" r:id="rId8" imgW="16488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Необходимость нелинейности функции активации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451560"/>
            <a:ext cx="5411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Предположим, что функция активации линейна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124200" y="2067694"/>
          <a:ext cx="2181225" cy="455613"/>
        </p:xfrm>
        <a:graphic>
          <a:graphicData uri="http://schemas.openxmlformats.org/presentationml/2006/ole">
            <p:oleObj spid="_x0000_s18435" name="Equation" r:id="rId3" imgW="1091880" imgH="22860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057400" y="2829694"/>
          <a:ext cx="5703888" cy="508000"/>
        </p:xfrm>
        <a:graphic>
          <a:graphicData uri="http://schemas.openxmlformats.org/presentationml/2006/ole">
            <p:oleObj spid="_x0000_s18436" name="Equation" r:id="rId4" imgW="2831760" imgH="25380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057400" y="3667894"/>
          <a:ext cx="5373688" cy="508000"/>
        </p:xfrm>
        <a:graphic>
          <a:graphicData uri="http://schemas.openxmlformats.org/presentationml/2006/ole">
            <p:oleObj spid="_x0000_s18437" name="Equation" r:id="rId5" imgW="2666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7614"/>
            <a:ext cx="33067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716016" y="1563638"/>
          <a:ext cx="2813050" cy="457200"/>
        </p:xfrm>
        <a:graphic>
          <a:graphicData uri="http://schemas.openxmlformats.org/presentationml/2006/ole">
            <p:oleObj spid="_x0000_s2052" name="Equation" r:id="rId4" imgW="1396800" imgH="2286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716016" y="2249438"/>
          <a:ext cx="2897187" cy="458788"/>
        </p:xfrm>
        <a:graphic>
          <a:graphicData uri="http://schemas.openxmlformats.org/presentationml/2006/ole">
            <p:oleObj spid="_x0000_s2053" name="Equation" r:id="rId5" imgW="1434960" imgH="2286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193728" y="3011438"/>
          <a:ext cx="4279900" cy="457200"/>
        </p:xfrm>
        <a:graphic>
          <a:graphicData uri="http://schemas.openxmlformats.org/presentationml/2006/ole">
            <p:oleObj spid="_x0000_s2054" name="Equation" r:id="rId6" imgW="2120760" imgH="2286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4196903" y="3697238"/>
          <a:ext cx="4406900" cy="457200"/>
        </p:xfrm>
        <a:graphic>
          <a:graphicData uri="http://schemas.openxmlformats.org/presentationml/2006/ole">
            <p:oleObj spid="_x0000_s2055" name="Equation" r:id="rId7" imgW="2184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5" y="1131590"/>
            <a:ext cx="419535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35896" y="1592666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Множество точек, для которых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635896" y="20347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2. Множество точек, для которых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35896" y="2506504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3. Множество точек, для которых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635896" y="29491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4. Множество точек, для которых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7452320" y="1562025"/>
          <a:ext cx="812800" cy="430213"/>
        </p:xfrm>
        <a:graphic>
          <a:graphicData uri="http://schemas.openxmlformats.org/presentationml/2006/ole">
            <p:oleObj spid="_x0000_s22532" name="Equation" r:id="rId4" imgW="406080" imgH="21564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7452320" y="2019225"/>
          <a:ext cx="812800" cy="430213"/>
        </p:xfrm>
        <a:graphic>
          <a:graphicData uri="http://schemas.openxmlformats.org/presentationml/2006/ole">
            <p:oleObj spid="_x0000_s22533" name="Equation" r:id="rId5" imgW="406080" imgH="215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7452320" y="2476425"/>
          <a:ext cx="812800" cy="430213"/>
        </p:xfrm>
        <a:graphic>
          <a:graphicData uri="http://schemas.openxmlformats.org/presentationml/2006/ole">
            <p:oleObj spid="_x0000_s22534" name="Equation" r:id="rId6" imgW="406080" imgH="215640" progId="Equation.3">
              <p:embed/>
            </p:oleObj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7452320" y="2933625"/>
          <a:ext cx="812800" cy="430213"/>
        </p:xfrm>
        <a:graphic>
          <a:graphicData uri="http://schemas.openxmlformats.org/presentationml/2006/ole">
            <p:oleObj spid="_x0000_s22535" name="Equation" r:id="rId7" imgW="406080" imgH="215640" progId="Equation.3">
              <p:embed/>
            </p:oleObj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8290520" y="1562025"/>
          <a:ext cx="841375" cy="430213"/>
        </p:xfrm>
        <a:graphic>
          <a:graphicData uri="http://schemas.openxmlformats.org/presentationml/2006/ole">
            <p:oleObj spid="_x0000_s22536" name="Equation" r:id="rId8" imgW="419040" imgH="21564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8290520" y="2476425"/>
          <a:ext cx="841375" cy="430213"/>
        </p:xfrm>
        <a:graphic>
          <a:graphicData uri="http://schemas.openxmlformats.org/presentationml/2006/ole">
            <p:oleObj spid="_x0000_s22537" name="Equation" r:id="rId9" imgW="419040" imgH="215640" progId="Equation.3">
              <p:embed/>
            </p:oleObj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8290520" y="2019225"/>
          <a:ext cx="841375" cy="430213"/>
        </p:xfrm>
        <a:graphic>
          <a:graphicData uri="http://schemas.openxmlformats.org/presentationml/2006/ole">
            <p:oleObj spid="_x0000_s22538" name="Equation" r:id="rId10" imgW="419040" imgH="215640" progId="Equation.3">
              <p:embed/>
            </p:oleObj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8290520" y="2933625"/>
          <a:ext cx="841375" cy="430213"/>
        </p:xfrm>
        <a:graphic>
          <a:graphicData uri="http://schemas.openxmlformats.org/presentationml/2006/ole">
            <p:oleObj spid="_x0000_s22539" name="Equation" r:id="rId11" imgW="4190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354</Words>
  <Application>Microsoft Office PowerPoint</Application>
  <PresentationFormat>Экран (16:9)</PresentationFormat>
  <Paragraphs>84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Документ</vt:lpstr>
      <vt:lpstr>Equation</vt:lpstr>
      <vt:lpstr>Нейронные сети и их практическое применение.  Лекция 3. Проблема «Исключающего или». Многослойный персептрон</vt:lpstr>
      <vt:lpstr>Однослойная  НС. Проблема «исключающего ИЛИ»</vt:lpstr>
      <vt:lpstr>Применение линейных классификаторов</vt:lpstr>
      <vt:lpstr>Пример. Линеаризация</vt:lpstr>
      <vt:lpstr>Пример. Энкодер-Классификатор</vt:lpstr>
      <vt:lpstr>Многослойный персептрон</vt:lpstr>
      <vt:lpstr>Необходимость нелинейности функции активации</vt:lpstr>
      <vt:lpstr>Решение проблемы «исключающего ИЛИ» </vt:lpstr>
      <vt:lpstr>Решение проблемы «исключающего ИЛИ» </vt:lpstr>
      <vt:lpstr>Решение проблемы «исключающего ИЛИ»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Теорема об универсальной аппроксимации (1)</vt:lpstr>
      <vt:lpstr>Теорема об универсальной аппроксимации (2)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64</cp:revision>
  <dcterms:created xsi:type="dcterms:W3CDTF">2019-10-07T19:23:40Z</dcterms:created>
  <dcterms:modified xsi:type="dcterms:W3CDTF">2024-10-08T16:09:01Z</dcterms:modified>
</cp:coreProperties>
</file>