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74" r:id="rId5"/>
    <p:sldId id="275" r:id="rId6"/>
    <p:sldId id="276" r:id="rId7"/>
    <p:sldId id="278" r:id="rId8"/>
    <p:sldId id="261" r:id="rId9"/>
    <p:sldId id="279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77" r:id="rId19"/>
    <p:sldId id="28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09E2-5332-4166-BD56-3FBFD005CBE1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2990-6FE1-48B2-87B5-E344F8ABA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45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7E0-26A1-42D3-BE82-2C0DCE2D5B4B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A163-BF9E-49E1-B7DD-091E2732B245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EBD0-98CE-48F8-BE5E-311BFB3492E8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174-79C8-48FB-8B0B-09FED53FA508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C3AF-E6AA-4D67-A906-69AFF298C88B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7E6-CD2C-4AF2-B13D-648683C6CAD9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FC45-FB17-406A-A2C1-BBA10E5231D0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99E-0D07-43B0-BF95-AB9D64E0B10D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430-7D04-4BA4-B16B-0468300F9094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15A-B84B-48B1-9FBF-D5A32DD803D6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7EC6-214D-4123-8376-4A33D5F4EBD4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9FE-4B33-4D0C-8C33-B494D7A76ED2}" type="datetime1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>
          <a:xfrm>
            <a:off x="685800" y="771550"/>
            <a:ext cx="7772400" cy="22322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Нейронные сети и их практическое применение.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4. </a:t>
            </a:r>
            <a:r>
              <a:rPr lang="ru-RU" sz="3100" dirty="0" smtClean="0"/>
              <a:t>Алгоритм обратного распространения ошибки</a:t>
            </a:r>
            <a:r>
              <a:rPr lang="en-US" sz="3100" dirty="0" smtClean="0"/>
              <a:t>.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3346698"/>
            <a:ext cx="6400800" cy="1025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Дмитрий Буряк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к.ф.-м.н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dyb04@yandex.ru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Пример. Линейная регрессия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786" y="690641"/>
            <a:ext cx="3573414" cy="4339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import </a:t>
            </a:r>
            <a:r>
              <a:rPr lang="en-US" sz="1200" dirty="0" err="1" smtClean="0">
                <a:latin typeface="Arial Narrow" pitchFamily="34" charset="0"/>
              </a:rPr>
              <a:t>numpy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import torch</a:t>
            </a:r>
          </a:p>
          <a:p>
            <a:r>
              <a:rPr lang="en-US" sz="1200" dirty="0" smtClean="0">
                <a:latin typeface="Arial Narrow" pitchFamily="34" charset="0"/>
              </a:rPr>
              <a:t>import </a:t>
            </a:r>
            <a:r>
              <a:rPr lang="en-US" sz="1200" dirty="0" err="1" smtClean="0">
                <a:latin typeface="Arial Narrow" pitchFamily="34" charset="0"/>
              </a:rPr>
              <a:t>torch.optim</a:t>
            </a:r>
            <a:r>
              <a:rPr lang="en-US" sz="1200" dirty="0" smtClean="0">
                <a:latin typeface="Arial Narrow" pitchFamily="34" charset="0"/>
              </a:rPr>
              <a:t> as </a:t>
            </a:r>
            <a:r>
              <a:rPr lang="en-US" sz="1200" dirty="0" err="1" smtClean="0">
                <a:latin typeface="Arial Narrow" pitchFamily="34" charset="0"/>
              </a:rPr>
              <a:t>optim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from </a:t>
            </a:r>
            <a:r>
              <a:rPr lang="en-US" sz="1200" dirty="0" err="1" smtClean="0">
                <a:latin typeface="Arial Narrow" pitchFamily="34" charset="0"/>
              </a:rPr>
              <a:t>matplotlib</a:t>
            </a:r>
            <a:r>
              <a:rPr lang="en-US" sz="1200" dirty="0" smtClean="0">
                <a:latin typeface="Arial Narrow" pitchFamily="34" charset="0"/>
              </a:rPr>
              <a:t> import </a:t>
            </a:r>
            <a:r>
              <a:rPr lang="en-US" sz="1200" dirty="0" err="1" smtClean="0">
                <a:latin typeface="Arial Narrow" pitchFamily="34" charset="0"/>
              </a:rPr>
              <a:t>pyplot</a:t>
            </a:r>
            <a:r>
              <a:rPr lang="en-US" sz="1200" dirty="0" smtClean="0">
                <a:latin typeface="Arial Narrow" pitchFamily="34" charset="0"/>
              </a:rPr>
              <a:t> as </a:t>
            </a:r>
            <a:r>
              <a:rPr lang="en-US" sz="1200" dirty="0" err="1" smtClean="0">
                <a:latin typeface="Arial Narrow" pitchFamily="34" charset="0"/>
              </a:rPr>
              <a:t>plt</a:t>
            </a:r>
            <a:endParaRPr lang="en-US" sz="1200" dirty="0" smtClean="0">
              <a:latin typeface="Arial Narrow" pitchFamily="34" charset="0"/>
            </a:endParaRPr>
          </a:p>
          <a:p>
            <a:endParaRPr lang="ru-RU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# Data Generation</a:t>
            </a:r>
          </a:p>
          <a:p>
            <a:r>
              <a:rPr lang="en-US" sz="1200" dirty="0" err="1" smtClean="0">
                <a:latin typeface="Arial Narrow" pitchFamily="34" charset="0"/>
              </a:rPr>
              <a:t>torch.manual_seed</a:t>
            </a:r>
            <a:r>
              <a:rPr lang="en-US" sz="1200" dirty="0" smtClean="0">
                <a:latin typeface="Arial Narrow" pitchFamily="34" charset="0"/>
              </a:rPr>
              <a:t>(42)</a:t>
            </a:r>
          </a:p>
          <a:p>
            <a:r>
              <a:rPr lang="en-US" sz="1200" dirty="0" smtClean="0">
                <a:latin typeface="Arial Narrow" pitchFamily="34" charset="0"/>
              </a:rPr>
              <a:t>x = </a:t>
            </a:r>
            <a:r>
              <a:rPr lang="en-US" sz="1200" dirty="0" err="1" smtClean="0">
                <a:latin typeface="Arial Narrow" pitchFamily="34" charset="0"/>
              </a:rPr>
              <a:t>torch.rand</a:t>
            </a:r>
            <a:r>
              <a:rPr lang="en-US" sz="1200" dirty="0" smtClean="0">
                <a:latin typeface="Arial Narrow" pitchFamily="34" charset="0"/>
              </a:rPr>
              <a:t>(100, 1)</a:t>
            </a:r>
          </a:p>
          <a:p>
            <a:r>
              <a:rPr lang="en-US" sz="1200" dirty="0" smtClean="0">
                <a:latin typeface="Arial Narrow" pitchFamily="34" charset="0"/>
              </a:rPr>
              <a:t>y = 1 + 2 * x + 0.1 * </a:t>
            </a:r>
            <a:r>
              <a:rPr lang="en-US" sz="1200" dirty="0" err="1" smtClean="0">
                <a:latin typeface="Arial Narrow" pitchFamily="34" charset="0"/>
              </a:rPr>
              <a:t>torch.rand</a:t>
            </a:r>
            <a:r>
              <a:rPr lang="en-US" sz="1200" dirty="0" smtClean="0">
                <a:latin typeface="Arial Narrow" pitchFamily="34" charset="0"/>
              </a:rPr>
              <a:t>(100, 1)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# Shuffles the indices</a:t>
            </a:r>
          </a:p>
          <a:p>
            <a:r>
              <a:rPr lang="en-US" sz="1200" dirty="0" err="1" smtClean="0">
                <a:latin typeface="Arial Narrow" pitchFamily="34" charset="0"/>
              </a:rPr>
              <a:t>idx</a:t>
            </a:r>
            <a:r>
              <a:rPr lang="en-US" sz="1200" dirty="0" smtClean="0">
                <a:latin typeface="Arial Narrow" pitchFamily="34" charset="0"/>
              </a:rPr>
              <a:t> = (</a:t>
            </a:r>
            <a:r>
              <a:rPr lang="en-US" sz="1200" dirty="0" err="1" smtClean="0">
                <a:latin typeface="Arial Narrow" pitchFamily="34" charset="0"/>
              </a:rPr>
              <a:t>torch.rand</a:t>
            </a:r>
            <a:r>
              <a:rPr lang="en-US" sz="1200" dirty="0" smtClean="0">
                <a:latin typeface="Arial Narrow" pitchFamily="34" charset="0"/>
              </a:rPr>
              <a:t>(100)*100).long()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# Train-valid split</a:t>
            </a:r>
          </a:p>
          <a:p>
            <a:r>
              <a:rPr lang="en-US" sz="1200" dirty="0" err="1" smtClean="0">
                <a:latin typeface="Arial Narrow" pitchFamily="34" charset="0"/>
              </a:rPr>
              <a:t>train_idx</a:t>
            </a:r>
            <a:r>
              <a:rPr lang="en-US" sz="1200" dirty="0" smtClean="0">
                <a:latin typeface="Arial Narrow" pitchFamily="34" charset="0"/>
              </a:rPr>
              <a:t> = </a:t>
            </a:r>
            <a:r>
              <a:rPr lang="en-US" sz="1200" dirty="0" err="1" smtClean="0">
                <a:latin typeface="Arial Narrow" pitchFamily="34" charset="0"/>
              </a:rPr>
              <a:t>idx</a:t>
            </a:r>
            <a:r>
              <a:rPr lang="en-US" sz="1200" dirty="0" smtClean="0">
                <a:latin typeface="Arial Narrow" pitchFamily="34" charset="0"/>
              </a:rPr>
              <a:t>[:80]</a:t>
            </a:r>
          </a:p>
          <a:p>
            <a:r>
              <a:rPr lang="en-US" sz="1200" dirty="0" err="1" smtClean="0">
                <a:latin typeface="Arial Narrow" pitchFamily="34" charset="0"/>
              </a:rPr>
              <a:t>val_idx</a:t>
            </a:r>
            <a:r>
              <a:rPr lang="en-US" sz="1200" dirty="0" smtClean="0">
                <a:latin typeface="Arial Narrow" pitchFamily="34" charset="0"/>
              </a:rPr>
              <a:t> = </a:t>
            </a:r>
            <a:r>
              <a:rPr lang="en-US" sz="1200" dirty="0" err="1" smtClean="0">
                <a:latin typeface="Arial Narrow" pitchFamily="34" charset="0"/>
              </a:rPr>
              <a:t>idx</a:t>
            </a:r>
            <a:r>
              <a:rPr lang="en-US" sz="1200" dirty="0" smtClean="0">
                <a:latin typeface="Arial Narrow" pitchFamily="34" charset="0"/>
              </a:rPr>
              <a:t>[80:]</a:t>
            </a:r>
          </a:p>
          <a:p>
            <a:r>
              <a:rPr lang="en-US" sz="1200" dirty="0" err="1" smtClean="0">
                <a:latin typeface="Arial Narrow" pitchFamily="34" charset="0"/>
              </a:rPr>
              <a:t>x_train</a:t>
            </a:r>
            <a:r>
              <a:rPr lang="en-US" sz="1200" dirty="0" smtClean="0">
                <a:latin typeface="Arial Narrow" pitchFamily="34" charset="0"/>
              </a:rPr>
              <a:t>, </a:t>
            </a:r>
            <a:r>
              <a:rPr lang="en-US" sz="1200" dirty="0" err="1" smtClean="0">
                <a:latin typeface="Arial Narrow" pitchFamily="34" charset="0"/>
              </a:rPr>
              <a:t>y_train</a:t>
            </a:r>
            <a:r>
              <a:rPr lang="en-US" sz="1200" dirty="0" smtClean="0">
                <a:latin typeface="Arial Narrow" pitchFamily="34" charset="0"/>
              </a:rPr>
              <a:t> = x[</a:t>
            </a:r>
            <a:r>
              <a:rPr lang="en-US" sz="1200" dirty="0" err="1" smtClean="0">
                <a:latin typeface="Arial Narrow" pitchFamily="34" charset="0"/>
              </a:rPr>
              <a:t>train_idx</a:t>
            </a:r>
            <a:r>
              <a:rPr lang="en-US" sz="1200" dirty="0" smtClean="0">
                <a:latin typeface="Arial Narrow" pitchFamily="34" charset="0"/>
              </a:rPr>
              <a:t>], y[</a:t>
            </a:r>
            <a:r>
              <a:rPr lang="en-US" sz="1200" dirty="0" err="1" smtClean="0">
                <a:latin typeface="Arial Narrow" pitchFamily="34" charset="0"/>
              </a:rPr>
              <a:t>train_idx</a:t>
            </a:r>
            <a:r>
              <a:rPr lang="en-US" sz="1200" dirty="0" smtClean="0">
                <a:latin typeface="Arial Narrow" pitchFamily="34" charset="0"/>
              </a:rPr>
              <a:t>]</a:t>
            </a:r>
          </a:p>
          <a:p>
            <a:r>
              <a:rPr lang="en-US" sz="1200" dirty="0" err="1" smtClean="0">
                <a:latin typeface="Arial Narrow" pitchFamily="34" charset="0"/>
              </a:rPr>
              <a:t>x_val</a:t>
            </a:r>
            <a:r>
              <a:rPr lang="en-US" sz="1200" dirty="0" smtClean="0">
                <a:latin typeface="Arial Narrow" pitchFamily="34" charset="0"/>
              </a:rPr>
              <a:t>, </a:t>
            </a:r>
            <a:r>
              <a:rPr lang="en-US" sz="1200" dirty="0" err="1" smtClean="0">
                <a:latin typeface="Arial Narrow" pitchFamily="34" charset="0"/>
              </a:rPr>
              <a:t>y_val</a:t>
            </a:r>
            <a:r>
              <a:rPr lang="en-US" sz="1200" dirty="0" smtClean="0">
                <a:latin typeface="Arial Narrow" pitchFamily="34" charset="0"/>
              </a:rPr>
              <a:t> = x[</a:t>
            </a:r>
            <a:r>
              <a:rPr lang="en-US" sz="1200" dirty="0" err="1" smtClean="0">
                <a:latin typeface="Arial Narrow" pitchFamily="34" charset="0"/>
              </a:rPr>
              <a:t>val_idx</a:t>
            </a:r>
            <a:r>
              <a:rPr lang="en-US" sz="1200" dirty="0" smtClean="0">
                <a:latin typeface="Arial Narrow" pitchFamily="34" charset="0"/>
              </a:rPr>
              <a:t>], y[</a:t>
            </a:r>
            <a:r>
              <a:rPr lang="en-US" sz="1200" dirty="0" err="1" smtClean="0">
                <a:latin typeface="Arial Narrow" pitchFamily="34" charset="0"/>
              </a:rPr>
              <a:t>val_idx</a:t>
            </a:r>
            <a:r>
              <a:rPr lang="en-US" sz="1200" dirty="0" smtClean="0">
                <a:latin typeface="Arial Narrow" pitchFamily="34" charset="0"/>
              </a:rPr>
              <a:t>]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err="1" smtClean="0">
                <a:latin typeface="Arial Narrow" pitchFamily="34" charset="0"/>
              </a:rPr>
              <a:t>plt.figure</a:t>
            </a:r>
            <a:r>
              <a:rPr lang="en-US" sz="1200" dirty="0" smtClean="0">
                <a:latin typeface="Arial Narrow" pitchFamily="34" charset="0"/>
              </a:rPr>
              <a:t>("train")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x_train.numpy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y_train.numpy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b",lw</a:t>
            </a:r>
            <a:r>
              <a:rPr lang="en-US" sz="1200" dirty="0" smtClean="0">
                <a:latin typeface="Arial Narrow" pitchFamily="34" charset="0"/>
              </a:rPr>
              <a:t>=0,marker="^")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x_val.numpy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y_val.numpy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r",lw</a:t>
            </a:r>
            <a:r>
              <a:rPr lang="en-US" sz="1200" dirty="0" smtClean="0">
                <a:latin typeface="Arial Narrow" pitchFamily="34" charset="0"/>
              </a:rPr>
              <a:t>=0,marker="*")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plt.show</a:t>
            </a:r>
            <a:r>
              <a:rPr lang="en-US" sz="1200" dirty="0" smtClean="0">
                <a:latin typeface="Arial Narrow" pitchFamily="34" charset="0"/>
              </a:rPr>
              <a:t>()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6"/>
            <a:ext cx="4410085" cy="32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785786" y="1857370"/>
            <a:ext cx="257176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5786" y="3286130"/>
            <a:ext cx="250033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24153"/>
            <a:ext cx="2548158" cy="18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Пример. Линейная регрессия 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786" y="690641"/>
            <a:ext cx="3379708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 pitchFamily="34" charset="0"/>
              </a:rPr>
              <a:t>torch.manual_seed</a:t>
            </a:r>
            <a:r>
              <a:rPr lang="en-US" sz="1200" dirty="0" smtClean="0">
                <a:latin typeface="Arial Narrow" pitchFamily="34" charset="0"/>
              </a:rPr>
              <a:t>(42)</a:t>
            </a:r>
          </a:p>
          <a:p>
            <a:r>
              <a:rPr lang="en-US" sz="1200" dirty="0" smtClean="0">
                <a:latin typeface="Arial Narrow" pitchFamily="34" charset="0"/>
              </a:rPr>
              <a:t>a = </a:t>
            </a:r>
            <a:r>
              <a:rPr lang="en-US" sz="1200" dirty="0" err="1" smtClean="0">
                <a:latin typeface="Arial Narrow" pitchFamily="34" charset="0"/>
              </a:rPr>
              <a:t>torch.randn</a:t>
            </a:r>
            <a:r>
              <a:rPr lang="en-US" sz="1200" dirty="0" smtClean="0">
                <a:latin typeface="Arial Narrow" pitchFamily="34" charset="0"/>
              </a:rPr>
              <a:t>(1, </a:t>
            </a:r>
            <a:r>
              <a:rPr lang="en-US" sz="1200" dirty="0" err="1" smtClean="0">
                <a:latin typeface="Arial Narrow" pitchFamily="34" charset="0"/>
              </a:rPr>
              <a:t>requires_grad</a:t>
            </a:r>
            <a:r>
              <a:rPr lang="en-US" sz="1200" dirty="0" smtClean="0">
                <a:latin typeface="Arial Narrow" pitchFamily="34" charset="0"/>
              </a:rPr>
              <a:t>=True, </a:t>
            </a:r>
            <a:r>
              <a:rPr lang="en-US" sz="1200" dirty="0" err="1" smtClean="0">
                <a:latin typeface="Arial Narrow" pitchFamily="34" charset="0"/>
              </a:rPr>
              <a:t>dtype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torch.float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b = </a:t>
            </a:r>
            <a:r>
              <a:rPr lang="en-US" sz="1200" dirty="0" err="1" smtClean="0">
                <a:latin typeface="Arial Narrow" pitchFamily="34" charset="0"/>
              </a:rPr>
              <a:t>torch.randn</a:t>
            </a:r>
            <a:r>
              <a:rPr lang="en-US" sz="1200" dirty="0" smtClean="0">
                <a:latin typeface="Arial Narrow" pitchFamily="34" charset="0"/>
              </a:rPr>
              <a:t>(1, </a:t>
            </a:r>
            <a:r>
              <a:rPr lang="en-US" sz="1200" dirty="0" err="1" smtClean="0">
                <a:latin typeface="Arial Narrow" pitchFamily="34" charset="0"/>
              </a:rPr>
              <a:t>requires_grad</a:t>
            </a:r>
            <a:r>
              <a:rPr lang="en-US" sz="1200" dirty="0" smtClean="0">
                <a:latin typeface="Arial Narrow" pitchFamily="34" charset="0"/>
              </a:rPr>
              <a:t>=True, </a:t>
            </a:r>
            <a:r>
              <a:rPr lang="en-US" sz="1200" dirty="0" err="1" smtClean="0">
                <a:latin typeface="Arial Narrow" pitchFamily="34" charset="0"/>
              </a:rPr>
              <a:t>dtype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torch.float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print("Initial values:",a, b)</a:t>
            </a:r>
          </a:p>
          <a:p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= 1e-1</a:t>
            </a:r>
          </a:p>
          <a:p>
            <a:r>
              <a:rPr lang="en-US" sz="1200" dirty="0" err="1" smtClean="0">
                <a:latin typeface="Arial Narrow" pitchFamily="34" charset="0"/>
              </a:rPr>
              <a:t>n_epochs</a:t>
            </a:r>
            <a:r>
              <a:rPr lang="en-US" sz="1200" dirty="0" smtClean="0">
                <a:latin typeface="Arial Narrow" pitchFamily="34" charset="0"/>
              </a:rPr>
              <a:t> = 1000</a:t>
            </a:r>
          </a:p>
          <a:p>
            <a:r>
              <a:rPr lang="en-US" sz="1200" dirty="0" smtClean="0">
                <a:latin typeface="Arial Narrow" pitchFamily="34" charset="0"/>
              </a:rPr>
              <a:t># Defines a SGD optimizer to update the parameters</a:t>
            </a:r>
          </a:p>
          <a:p>
            <a:r>
              <a:rPr lang="en-US" sz="1200" dirty="0" smtClean="0">
                <a:latin typeface="Arial Narrow" pitchFamily="34" charset="0"/>
              </a:rPr>
              <a:t>optimizer = optim.SGD([a, b],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for epoch in range(</a:t>
            </a:r>
            <a:r>
              <a:rPr lang="en-US" sz="1200" dirty="0" err="1" smtClean="0">
                <a:latin typeface="Arial Narrow" pitchFamily="34" charset="0"/>
              </a:rPr>
              <a:t>n_epochs</a:t>
            </a:r>
            <a:r>
              <a:rPr lang="en-US" sz="1200" dirty="0" smtClean="0">
                <a:latin typeface="Arial Narrow" pitchFamily="34" charset="0"/>
              </a:rPr>
              <a:t>):</a:t>
            </a: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x_train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error = </a:t>
            </a:r>
            <a:r>
              <a:rPr lang="en-US" sz="1200" dirty="0" err="1" smtClean="0">
                <a:latin typeface="Arial Narrow" pitchFamily="34" charset="0"/>
              </a:rPr>
              <a:t>y_train</a:t>
            </a:r>
            <a:r>
              <a:rPr lang="en-US" sz="1200" dirty="0" smtClean="0">
                <a:latin typeface="Arial Narrow" pitchFamily="34" charset="0"/>
              </a:rPr>
              <a:t> -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loss = (error ** 2).mean()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loss.backward</a:t>
            </a:r>
            <a:r>
              <a:rPr lang="en-US" sz="1200" dirty="0" smtClean="0">
                <a:latin typeface="Arial Narrow" pitchFamily="34" charset="0"/>
              </a:rPr>
              <a:t>()    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#     a -=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* </a:t>
            </a:r>
            <a:r>
              <a:rPr lang="en-US" sz="1200" dirty="0" err="1" smtClean="0">
                <a:latin typeface="Arial Narrow" pitchFamily="34" charset="0"/>
              </a:rPr>
              <a:t>a.grad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#     b -=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* </a:t>
            </a:r>
            <a:r>
              <a:rPr lang="en-US" sz="1200" dirty="0" err="1" smtClean="0">
                <a:latin typeface="Arial Narrow" pitchFamily="34" charset="0"/>
              </a:rPr>
              <a:t>b.grad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</a:t>
            </a:r>
            <a:r>
              <a:rPr lang="en-US" sz="1200" dirty="0" err="1" smtClean="0">
                <a:latin typeface="Arial Narrow" pitchFamily="34" charset="0"/>
              </a:rPr>
              <a:t>optimizer.step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  <a:p>
            <a:r>
              <a:rPr lang="en-US" sz="1200" dirty="0" smtClean="0">
                <a:latin typeface="Arial Narrow" pitchFamily="34" charset="0"/>
              </a:rPr>
              <a:t>   </a:t>
            </a:r>
            <a:r>
              <a:rPr lang="en-US" sz="1200" dirty="0" err="1" smtClean="0">
                <a:latin typeface="Arial Narrow" pitchFamily="34" charset="0"/>
              </a:rPr>
              <a:t>optimizer.zero_grad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690641"/>
            <a:ext cx="3365024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print("optimized values:",</a:t>
            </a:r>
            <a:r>
              <a:rPr lang="en-US" sz="1200" dirty="0" err="1" smtClean="0">
                <a:latin typeface="Arial Narrow" pitchFamily="34" charset="0"/>
              </a:rPr>
              <a:t>a,b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with </a:t>
            </a:r>
            <a:r>
              <a:rPr lang="en-US" sz="1200" dirty="0" err="1" smtClean="0">
                <a:latin typeface="Arial Narrow" pitchFamily="34" charset="0"/>
              </a:rPr>
              <a:t>torch.no_grad</a:t>
            </a:r>
            <a:r>
              <a:rPr lang="en-US" sz="1200" dirty="0" smtClean="0">
                <a:latin typeface="Arial Narrow" pitchFamily="34" charset="0"/>
              </a:rPr>
              <a:t>():</a:t>
            </a: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x_train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yres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x_val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print("train error:",</a:t>
            </a:r>
            <a:r>
              <a:rPr lang="en-US" sz="1200" dirty="0" err="1" smtClean="0">
                <a:latin typeface="Arial Narrow" pitchFamily="34" charset="0"/>
              </a:rPr>
              <a:t>torch.mean</a:t>
            </a:r>
            <a:r>
              <a:rPr lang="en-US" sz="1200" dirty="0" smtClean="0">
                <a:latin typeface="Arial Narrow" pitchFamily="34" charset="0"/>
              </a:rPr>
              <a:t>((</a:t>
            </a:r>
            <a:r>
              <a:rPr lang="en-US" sz="1200" dirty="0" err="1" smtClean="0">
                <a:latin typeface="Arial Narrow" pitchFamily="34" charset="0"/>
              </a:rPr>
              <a:t>y_train</a:t>
            </a:r>
            <a:r>
              <a:rPr lang="en-US" sz="1200" dirty="0" smtClean="0">
                <a:latin typeface="Arial Narrow" pitchFamily="34" charset="0"/>
              </a:rPr>
              <a:t> -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)**2))</a:t>
            </a:r>
          </a:p>
          <a:p>
            <a:r>
              <a:rPr lang="en-US" sz="1200" dirty="0" smtClean="0">
                <a:latin typeface="Arial Narrow" pitchFamily="34" charset="0"/>
              </a:rPr>
              <a:t>print("validation error:",</a:t>
            </a:r>
            <a:r>
              <a:rPr lang="en-US" sz="1200" dirty="0" err="1" smtClean="0">
                <a:latin typeface="Arial Narrow" pitchFamily="34" charset="0"/>
              </a:rPr>
              <a:t>torch.mean</a:t>
            </a:r>
            <a:r>
              <a:rPr lang="en-US" sz="1200" dirty="0" smtClean="0">
                <a:latin typeface="Arial Narrow" pitchFamily="34" charset="0"/>
              </a:rPr>
              <a:t>((</a:t>
            </a:r>
            <a:r>
              <a:rPr lang="en-US" sz="1200" dirty="0" err="1" smtClean="0">
                <a:latin typeface="Arial Narrow" pitchFamily="34" charset="0"/>
              </a:rPr>
              <a:t>y_val</a:t>
            </a:r>
            <a:r>
              <a:rPr lang="en-US" sz="1200" dirty="0" smtClean="0">
                <a:latin typeface="Arial Narrow" pitchFamily="34" charset="0"/>
              </a:rPr>
              <a:t>- </a:t>
            </a:r>
            <a:r>
              <a:rPr lang="en-US" sz="1200" dirty="0" err="1" smtClean="0">
                <a:latin typeface="Arial Narrow" pitchFamily="34" charset="0"/>
              </a:rPr>
              <a:t>yres</a:t>
            </a:r>
            <a:r>
              <a:rPr lang="en-US" sz="1200" dirty="0" smtClean="0">
                <a:latin typeface="Arial Narrow" pitchFamily="34" charset="0"/>
              </a:rPr>
              <a:t>)**2))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plt.figure</a:t>
            </a:r>
            <a:r>
              <a:rPr lang="en-US" sz="1200" dirty="0" smtClean="0">
                <a:latin typeface="Arial Narrow" pitchFamily="34" charset="0"/>
              </a:rPr>
              <a:t>("result")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x_val.numpy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y_val.numpy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r",lw</a:t>
            </a:r>
            <a:r>
              <a:rPr lang="en-US" sz="1200" dirty="0" smtClean="0">
                <a:latin typeface="Arial Narrow" pitchFamily="34" charset="0"/>
              </a:rPr>
              <a:t>=0,marker="*")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x_val.numpy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yres.numpy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g",lw</a:t>
            </a:r>
            <a:r>
              <a:rPr lang="en-US" sz="1200" dirty="0" smtClean="0">
                <a:latin typeface="Arial Narrow" pitchFamily="34" charset="0"/>
              </a:rPr>
              <a:t>=0,marker="+")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plt.show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72" y="4480294"/>
            <a:ext cx="6357982" cy="6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57752" y="928676"/>
            <a:ext cx="3357586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Динамический граф вычислений</a:t>
            </a:r>
            <a:endParaRPr lang="ru-RU" dirty="0"/>
          </a:p>
        </p:txBody>
      </p:sp>
      <p:pic>
        <p:nvPicPr>
          <p:cNvPr id="3" name="Picture 2" descr="Вычислительный граф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365612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Выражение разбивается на части, которые вычисляются последовательно.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Каждый узел графа</a:t>
            </a:r>
            <a:r>
              <a:rPr lang="en-US" dirty="0" smtClean="0"/>
              <a:t>:</a:t>
            </a:r>
            <a:r>
              <a:rPr lang="ru-RU" dirty="0" smtClean="0"/>
              <a:t> независимый кусок кода, которому для работы нужны лишь входы.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Преимущества</a:t>
            </a:r>
            <a:r>
              <a:rPr lang="en-US" dirty="0" smtClean="0"/>
              <a:t>:</a:t>
            </a:r>
            <a:r>
              <a:rPr lang="ru-RU" dirty="0" smtClean="0"/>
              <a:t> параллельная обработка.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Технически</a:t>
            </a:r>
            <a:r>
              <a:rPr lang="en-US" dirty="0" smtClean="0"/>
              <a:t>: </a:t>
            </a:r>
            <a:r>
              <a:rPr lang="ru-RU" dirty="0" smtClean="0"/>
              <a:t>тяжелые вычисления (свертки, умножения матриц) реализованы на</a:t>
            </a:r>
            <a:r>
              <a:rPr lang="en-US" dirty="0" smtClean="0"/>
              <a:t> C/C++ / CUDA C++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155927"/>
            <a:ext cx="189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a = (b + c) * (c + 2)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/>
          <a:lstStyle/>
          <a:p>
            <a:r>
              <a:rPr lang="ru-RU" dirty="0" smtClean="0"/>
              <a:t>Тензоры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8560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Основная вычислительная единица</a:t>
            </a:r>
            <a:r>
              <a:rPr lang="ru-RU" dirty="0"/>
              <a:t> </a:t>
            </a:r>
            <a:r>
              <a:rPr lang="ru-RU" dirty="0" smtClean="0"/>
              <a:t>- тензор</a:t>
            </a:r>
            <a:r>
              <a:rPr lang="en-US" dirty="0" smtClean="0"/>
              <a:t>,</a:t>
            </a:r>
            <a:r>
              <a:rPr lang="ru-RU" dirty="0" smtClean="0"/>
              <a:t> можно представить как вложение произвольного количества динамических массивов переменной размерности.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0075" y="1333673"/>
            <a:ext cx="329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Инициализация</a:t>
            </a:r>
            <a:r>
              <a:rPr lang="en-US" dirty="0" smtClean="0"/>
              <a:t>: 3 </a:t>
            </a:r>
            <a:r>
              <a:rPr lang="ru-RU" dirty="0" smtClean="0"/>
              <a:t>матрицы размера 2</a:t>
            </a:r>
            <a:r>
              <a:rPr lang="en-US" dirty="0" smtClean="0"/>
              <a:t>x2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053753"/>
            <a:ext cx="2952328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In [1]: import torch</a:t>
            </a:r>
          </a:p>
          <a:p>
            <a:r>
              <a:rPr lang="it-IT" sz="1400" dirty="0" smtClean="0"/>
              <a:t>In [2]: x=torch.Tensor(3,2,2)</a:t>
            </a:r>
          </a:p>
          <a:p>
            <a:r>
              <a:rPr lang="it-IT" sz="1400" dirty="0" smtClean="0"/>
              <a:t>In [3]: print(x)</a:t>
            </a:r>
          </a:p>
          <a:p>
            <a:r>
              <a:rPr lang="it-IT" sz="1400" dirty="0" smtClean="0"/>
              <a:t>tensor([[[8.7725e+29, 3.0904e-41],</a:t>
            </a:r>
          </a:p>
          <a:p>
            <a:r>
              <a:rPr lang="it-IT" sz="1400" dirty="0" smtClean="0"/>
              <a:t>         [0.0000e+00, 0.0000e+00]],</a:t>
            </a:r>
          </a:p>
          <a:p>
            <a:endParaRPr lang="it-IT" sz="1400" dirty="0" smtClean="0"/>
          </a:p>
          <a:p>
            <a:r>
              <a:rPr lang="it-IT" sz="1400" dirty="0" smtClean="0"/>
              <a:t>        [[       nan, 0.0000e+00],</a:t>
            </a:r>
          </a:p>
          <a:p>
            <a:r>
              <a:rPr lang="it-IT" sz="1400" dirty="0" smtClean="0"/>
              <a:t>         [1.3733e-14, 6.4069e+02]],</a:t>
            </a:r>
          </a:p>
          <a:p>
            <a:endParaRPr lang="it-IT" sz="1400" dirty="0" smtClean="0"/>
          </a:p>
          <a:p>
            <a:r>
              <a:rPr lang="it-IT" sz="1400" dirty="0" smtClean="0"/>
              <a:t>        [[4.3066e+21, 1.1824e+22],</a:t>
            </a:r>
          </a:p>
          <a:p>
            <a:r>
              <a:rPr lang="it-IT" sz="1400" dirty="0" smtClean="0"/>
              <a:t>         [4.3066e+21, 6.3828e+28]]])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347614"/>
            <a:ext cx="274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Матричное умножение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691972"/>
            <a:ext cx="285431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[18]: a=</a:t>
            </a:r>
            <a:r>
              <a:rPr lang="en-US" sz="1400" dirty="0" err="1" smtClean="0"/>
              <a:t>torch.rand</a:t>
            </a:r>
            <a:r>
              <a:rPr lang="en-US" sz="1400" dirty="0" smtClean="0"/>
              <a:t>(2,3)</a:t>
            </a:r>
          </a:p>
          <a:p>
            <a:r>
              <a:rPr lang="en-US" sz="1400" dirty="0" smtClean="0"/>
              <a:t>In [19]: b=</a:t>
            </a:r>
            <a:r>
              <a:rPr lang="en-US" sz="1400" dirty="0" err="1" smtClean="0"/>
              <a:t>torch.rand</a:t>
            </a:r>
            <a:r>
              <a:rPr lang="en-US" sz="1400" dirty="0" smtClean="0"/>
              <a:t>(3,2)</a:t>
            </a:r>
          </a:p>
          <a:p>
            <a:r>
              <a:rPr lang="en-US" sz="1400" dirty="0" smtClean="0"/>
              <a:t>In [20]: c=torch.mm(</a:t>
            </a:r>
            <a:r>
              <a:rPr lang="en-US" sz="1400" dirty="0" err="1" smtClean="0"/>
              <a:t>b,a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In [21]: print(c)</a:t>
            </a:r>
          </a:p>
          <a:p>
            <a:r>
              <a:rPr lang="en-US" sz="1400" dirty="0" smtClean="0"/>
              <a:t>Out[21]:</a:t>
            </a:r>
          </a:p>
          <a:p>
            <a:r>
              <a:rPr lang="en-US" sz="1400" dirty="0" smtClean="0"/>
              <a:t>tensor([[0.4033, 0.0286, 0.1627],</a:t>
            </a:r>
          </a:p>
          <a:p>
            <a:r>
              <a:rPr lang="en-US" sz="1400" dirty="0" smtClean="0"/>
              <a:t>        [0.6677, 0.0475, 0.2699],</a:t>
            </a:r>
          </a:p>
          <a:p>
            <a:r>
              <a:rPr lang="en-US" sz="1400" dirty="0" smtClean="0"/>
              <a:t>        [0.5106, 0.0588, 0.3515]])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3147814"/>
            <a:ext cx="2062228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[38]: a=a*0+1</a:t>
            </a:r>
          </a:p>
          <a:p>
            <a:r>
              <a:rPr lang="en-US" sz="1400" dirty="0" smtClean="0"/>
              <a:t>In [39]: b=b*0+2</a:t>
            </a:r>
          </a:p>
          <a:p>
            <a:r>
              <a:rPr lang="en-US" sz="1400" dirty="0" smtClean="0"/>
              <a:t>In [40]: 3+torch.mm(</a:t>
            </a:r>
            <a:r>
              <a:rPr lang="en-US" sz="1400" dirty="0" err="1" smtClean="0"/>
              <a:t>b,a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Out[40]:</a:t>
            </a:r>
          </a:p>
          <a:p>
            <a:r>
              <a:rPr lang="en-US" sz="1400" dirty="0" smtClean="0"/>
              <a:t>tensor([[7., 7., 7.],</a:t>
            </a:r>
          </a:p>
          <a:p>
            <a:r>
              <a:rPr lang="en-US" sz="1400" dirty="0" smtClean="0"/>
              <a:t>        [7., 7., 7.],</a:t>
            </a:r>
          </a:p>
          <a:p>
            <a:r>
              <a:rPr lang="en-US" sz="1400" dirty="0" smtClean="0"/>
              <a:t>        [7., 7., 7.]])</a:t>
            </a:r>
            <a:endParaRPr lang="en-US" sz="1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Тензоры и вычислительные устройства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99542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2 </a:t>
            </a:r>
            <a:r>
              <a:rPr lang="ru-RU" dirty="0" smtClean="0"/>
              <a:t>типа</a:t>
            </a:r>
            <a:r>
              <a:rPr lang="en-US" dirty="0" smtClean="0"/>
              <a:t>: </a:t>
            </a:r>
            <a:r>
              <a:rPr lang="ru-RU" dirty="0" smtClean="0"/>
              <a:t>на</a:t>
            </a:r>
            <a:r>
              <a:rPr lang="en-US" dirty="0" smtClean="0"/>
              <a:t> CPU</a:t>
            </a:r>
            <a:r>
              <a:rPr lang="ru-RU" dirty="0" smtClean="0"/>
              <a:t> и на</a:t>
            </a:r>
            <a:r>
              <a:rPr lang="en-US" dirty="0" smtClean="0"/>
              <a:t> GPU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5576" y="1059582"/>
            <a:ext cx="2952328" cy="3893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In [73]: a=</a:t>
            </a:r>
            <a:r>
              <a:rPr lang="en-US" sz="1300" dirty="0" err="1" smtClean="0"/>
              <a:t>torch.rand</a:t>
            </a:r>
            <a:r>
              <a:rPr lang="en-US" sz="1300" dirty="0" smtClean="0"/>
              <a:t>(3,3)</a:t>
            </a:r>
          </a:p>
          <a:p>
            <a:r>
              <a:rPr lang="en-US" sz="1300" dirty="0" smtClean="0"/>
              <a:t>In [74]: a</a:t>
            </a:r>
          </a:p>
          <a:p>
            <a:r>
              <a:rPr lang="en-US" sz="1300" dirty="0" smtClean="0"/>
              <a:t>Out[74]:</a:t>
            </a:r>
          </a:p>
          <a:p>
            <a:r>
              <a:rPr lang="en-US" sz="1300" dirty="0" smtClean="0"/>
              <a:t>tensor([[0.5106, 0.9224, 0.0468],</a:t>
            </a:r>
          </a:p>
          <a:p>
            <a:r>
              <a:rPr lang="en-US" sz="1300" dirty="0" smtClean="0"/>
              <a:t>        [0.0877, 0.6954, 0.2929],</a:t>
            </a:r>
          </a:p>
          <a:p>
            <a:r>
              <a:rPr lang="en-US" sz="1300" dirty="0" smtClean="0"/>
              <a:t>        [0.0226, 0.1924, 0.0517]])</a:t>
            </a:r>
          </a:p>
          <a:p>
            <a:r>
              <a:rPr lang="en-US" sz="1300" dirty="0" smtClean="0"/>
              <a:t>In [75]: a=</a:t>
            </a:r>
            <a:r>
              <a:rPr lang="en-US" sz="1300" dirty="0" err="1" smtClean="0"/>
              <a:t>a.cuda</a:t>
            </a:r>
            <a:r>
              <a:rPr lang="en-US" sz="1300" dirty="0" smtClean="0"/>
              <a:t>(device = 0)</a:t>
            </a:r>
          </a:p>
          <a:p>
            <a:r>
              <a:rPr lang="en-US" sz="1300" dirty="0" smtClean="0"/>
              <a:t>In [76]: a</a:t>
            </a:r>
          </a:p>
          <a:p>
            <a:r>
              <a:rPr lang="en-US" sz="1300" dirty="0" smtClean="0"/>
              <a:t>Out[76]:</a:t>
            </a:r>
          </a:p>
          <a:p>
            <a:r>
              <a:rPr lang="en-US" sz="1300" dirty="0" smtClean="0"/>
              <a:t>tensor([[0.5106, 0.9224, 0.0468],</a:t>
            </a:r>
          </a:p>
          <a:p>
            <a:r>
              <a:rPr lang="en-US" sz="1300" dirty="0" smtClean="0"/>
              <a:t>        [0.0877, 0.6954, 0.2929],</a:t>
            </a:r>
          </a:p>
          <a:p>
            <a:r>
              <a:rPr lang="en-US" sz="1300" dirty="0" smtClean="0"/>
              <a:t>        [0.0226, 0.1924, 0.0517]], device='cuda:0')</a:t>
            </a:r>
          </a:p>
          <a:p>
            <a:r>
              <a:rPr lang="en-US" sz="1300" dirty="0" smtClean="0"/>
              <a:t>In [77]: a=</a:t>
            </a:r>
            <a:r>
              <a:rPr lang="en-US" sz="1300" dirty="0" err="1" smtClean="0"/>
              <a:t>a.cpu</a:t>
            </a:r>
            <a:r>
              <a:rPr lang="en-US" sz="1300" dirty="0" smtClean="0"/>
              <a:t>()</a:t>
            </a:r>
          </a:p>
          <a:p>
            <a:r>
              <a:rPr lang="en-US" sz="1300" dirty="0" smtClean="0"/>
              <a:t>In [78]: a</a:t>
            </a:r>
          </a:p>
          <a:p>
            <a:r>
              <a:rPr lang="en-US" sz="1300" dirty="0" smtClean="0"/>
              <a:t>Out[78]:</a:t>
            </a:r>
          </a:p>
          <a:p>
            <a:r>
              <a:rPr lang="en-US" sz="1300" dirty="0" smtClean="0"/>
              <a:t>tensor([[0.5106, 0.9224, 0.0468],</a:t>
            </a:r>
          </a:p>
          <a:p>
            <a:r>
              <a:rPr lang="en-US" sz="1300" dirty="0" smtClean="0"/>
              <a:t>        [0.0877, 0.6954, 0.2929],</a:t>
            </a:r>
          </a:p>
          <a:p>
            <a:r>
              <a:rPr lang="en-US" sz="1300" dirty="0" smtClean="0"/>
              <a:t>        [0.0226, 0.1924, 0.0517]])</a:t>
            </a:r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059582"/>
            <a:ext cx="4932040" cy="22929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In [79]: a=</a:t>
            </a:r>
            <a:r>
              <a:rPr lang="en-US" sz="1300" dirty="0" err="1" smtClean="0"/>
              <a:t>torch.rand</a:t>
            </a:r>
            <a:r>
              <a:rPr lang="en-US" sz="1300" dirty="0" smtClean="0"/>
              <a:t>(3,3)</a:t>
            </a:r>
          </a:p>
          <a:p>
            <a:endParaRPr lang="en-US" sz="1300" dirty="0" smtClean="0"/>
          </a:p>
          <a:p>
            <a:r>
              <a:rPr lang="en-US" sz="1300" dirty="0" smtClean="0"/>
              <a:t>In [80]: b=</a:t>
            </a:r>
            <a:r>
              <a:rPr lang="en-US" sz="1300" dirty="0" err="1" smtClean="0"/>
              <a:t>torch.rand</a:t>
            </a:r>
            <a:r>
              <a:rPr lang="en-US" sz="1300" dirty="0" smtClean="0"/>
              <a:t>(3,3).</a:t>
            </a:r>
            <a:r>
              <a:rPr lang="en-US" sz="1300" dirty="0" err="1" smtClean="0"/>
              <a:t>cuda</a:t>
            </a:r>
            <a:r>
              <a:rPr lang="en-US" sz="1300" dirty="0" smtClean="0"/>
              <a:t>(0)</a:t>
            </a:r>
          </a:p>
          <a:p>
            <a:endParaRPr lang="en-US" sz="1300" dirty="0" smtClean="0"/>
          </a:p>
          <a:p>
            <a:r>
              <a:rPr lang="en-US" sz="1300" dirty="0" smtClean="0"/>
              <a:t>In [81]: </a:t>
            </a:r>
            <a:r>
              <a:rPr lang="en-US" sz="1300" dirty="0" err="1" smtClean="0"/>
              <a:t>a+b</a:t>
            </a:r>
            <a:endParaRPr lang="en-US" sz="1300" dirty="0" smtClean="0"/>
          </a:p>
          <a:p>
            <a:r>
              <a:rPr lang="en-US" sz="1300" dirty="0" smtClean="0"/>
              <a:t>---------------------------------------------------------------------------</a:t>
            </a:r>
          </a:p>
          <a:p>
            <a:r>
              <a:rPr lang="en-US" sz="1300" dirty="0" err="1" smtClean="0"/>
              <a:t>RuntimeError</a:t>
            </a:r>
            <a:r>
              <a:rPr lang="en-US" sz="1300" dirty="0" smtClean="0"/>
              <a:t>                              </a:t>
            </a:r>
            <a:r>
              <a:rPr lang="en-US" sz="1300" dirty="0" err="1" smtClean="0"/>
              <a:t>Traceback</a:t>
            </a:r>
            <a:r>
              <a:rPr lang="en-US" sz="1300" dirty="0" smtClean="0"/>
              <a:t> (most recent call last)</a:t>
            </a:r>
          </a:p>
          <a:p>
            <a:r>
              <a:rPr lang="en-US" sz="1300" dirty="0" smtClean="0"/>
              <a:t>&lt;ipython-input-81-ca730b97bf8a&gt; in &lt;module&gt;</a:t>
            </a:r>
          </a:p>
          <a:p>
            <a:r>
              <a:rPr lang="en-US" sz="1300" dirty="0" smtClean="0"/>
              <a:t>----&gt; 1 </a:t>
            </a:r>
            <a:r>
              <a:rPr lang="en-US" sz="1300" dirty="0" err="1" smtClean="0"/>
              <a:t>a+b</a:t>
            </a:r>
            <a:endParaRPr lang="en-US" sz="1300" dirty="0" smtClean="0"/>
          </a:p>
          <a:p>
            <a:r>
              <a:rPr lang="en-US" sz="1300" dirty="0" err="1" smtClean="0"/>
              <a:t>RuntimeError</a:t>
            </a:r>
            <a:r>
              <a:rPr lang="en-US" sz="1300" dirty="0" smtClean="0"/>
              <a:t>: expected type </a:t>
            </a:r>
            <a:r>
              <a:rPr lang="en-US" sz="1300" dirty="0" err="1" smtClean="0"/>
              <a:t>torch.FloatTensor</a:t>
            </a:r>
            <a:r>
              <a:rPr lang="en-US" sz="1300" dirty="0" smtClean="0"/>
              <a:t> but got </a:t>
            </a:r>
            <a:r>
              <a:rPr lang="en-US" sz="1300" dirty="0" err="1" smtClean="0"/>
              <a:t>torch.cuda.FloatTensor</a:t>
            </a:r>
            <a:endParaRPr lang="ru-RU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5" y="343584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Операции между тензорами должны выполняться на одном устройстве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401191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torch.cuda.is_available</a:t>
            </a:r>
            <a:r>
              <a:rPr lang="en-US" i="1" dirty="0" smtClean="0"/>
              <a:t>()</a:t>
            </a:r>
          </a:p>
          <a:p>
            <a:r>
              <a:rPr lang="en-US" i="1" dirty="0" err="1" smtClean="0"/>
              <a:t>torch.cuda.device_count</a:t>
            </a:r>
            <a:r>
              <a:rPr lang="en-US" i="1" dirty="0" smtClean="0"/>
              <a:t>()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Автоматическое дифференцирование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82871"/>
            <a:ext cx="4464496" cy="22929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In [42]: from </a:t>
            </a:r>
            <a:r>
              <a:rPr lang="en-US" sz="1300" dirty="0" err="1" smtClean="0"/>
              <a:t>torch.autograd</a:t>
            </a:r>
            <a:r>
              <a:rPr lang="en-US" sz="1300" dirty="0" smtClean="0"/>
              <a:t> import Variable</a:t>
            </a:r>
          </a:p>
          <a:p>
            <a:r>
              <a:rPr lang="en-US" sz="1300" dirty="0" smtClean="0"/>
              <a:t>In [43]: x=Variable(</a:t>
            </a:r>
            <a:r>
              <a:rPr lang="en-US" sz="1300" dirty="0" err="1" smtClean="0"/>
              <a:t>torch.ones</a:t>
            </a:r>
            <a:r>
              <a:rPr lang="en-US" sz="1300" dirty="0" smtClean="0"/>
              <a:t>(2,2)*2,requires_grad = True)</a:t>
            </a:r>
          </a:p>
          <a:p>
            <a:r>
              <a:rPr lang="en-US" sz="1300" dirty="0" smtClean="0"/>
              <a:t>In [44]: z = 2 * (x * x) + 5 * x</a:t>
            </a:r>
          </a:p>
          <a:p>
            <a:r>
              <a:rPr lang="en-US" sz="1300" dirty="0" smtClean="0"/>
              <a:t>In [45]: </a:t>
            </a:r>
            <a:r>
              <a:rPr lang="en-US" sz="1300" dirty="0" err="1" smtClean="0"/>
              <a:t>z.backward</a:t>
            </a:r>
            <a:r>
              <a:rPr lang="en-US" sz="1300" dirty="0" smtClean="0"/>
              <a:t>(</a:t>
            </a:r>
            <a:r>
              <a:rPr lang="en-US" sz="1300" dirty="0" err="1" smtClean="0"/>
              <a:t>torch.ones</a:t>
            </a:r>
            <a:r>
              <a:rPr lang="en-US" sz="1300" dirty="0" smtClean="0"/>
              <a:t>(2, 2))</a:t>
            </a:r>
          </a:p>
          <a:p>
            <a:r>
              <a:rPr lang="en-US" sz="1300" dirty="0" smtClean="0"/>
              <a:t>In [46]: print(</a:t>
            </a:r>
            <a:r>
              <a:rPr lang="en-US" sz="1300" dirty="0" err="1" smtClean="0"/>
              <a:t>x.grad</a:t>
            </a:r>
            <a:r>
              <a:rPr lang="en-US" sz="1300" dirty="0" smtClean="0"/>
              <a:t>)</a:t>
            </a:r>
          </a:p>
          <a:p>
            <a:r>
              <a:rPr lang="en-US" sz="1300" dirty="0" smtClean="0"/>
              <a:t>tensor([[13., 13.],</a:t>
            </a:r>
          </a:p>
          <a:p>
            <a:r>
              <a:rPr lang="en-US" sz="1300" dirty="0" smtClean="0"/>
              <a:t>        [13., 13.]])</a:t>
            </a:r>
          </a:p>
          <a:p>
            <a:r>
              <a:rPr lang="en-US" sz="1300" dirty="0" smtClean="0"/>
              <a:t>In [47]: z</a:t>
            </a:r>
          </a:p>
          <a:p>
            <a:r>
              <a:rPr lang="en-US" sz="1300" dirty="0" smtClean="0"/>
              <a:t>Out[47]:</a:t>
            </a:r>
          </a:p>
          <a:p>
            <a:r>
              <a:rPr lang="en-US" sz="1300" dirty="0" smtClean="0"/>
              <a:t>tensor([[18., 18.],</a:t>
            </a:r>
          </a:p>
          <a:p>
            <a:r>
              <a:rPr lang="en-US" sz="1300" dirty="0" smtClean="0"/>
              <a:t>        [18., 18.]], </a:t>
            </a:r>
            <a:r>
              <a:rPr lang="en-US" sz="1300" dirty="0" err="1" smtClean="0"/>
              <a:t>grad_fn</a:t>
            </a:r>
            <a:r>
              <a:rPr lang="en-US" sz="1300" dirty="0" smtClean="0"/>
              <a:t>=&lt;AddBackward0&gt;)</a:t>
            </a:r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660633"/>
            <a:ext cx="22983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dz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dx</a:t>
            </a:r>
            <a:r>
              <a:rPr lang="en-US" sz="1400" i="1" dirty="0" smtClean="0"/>
              <a:t> = 4x+5,</a:t>
            </a:r>
          </a:p>
          <a:p>
            <a:r>
              <a:rPr lang="ru-RU" sz="1400" i="1" dirty="0" smtClean="0"/>
              <a:t>При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x</a:t>
            </a:r>
            <a:r>
              <a:rPr lang="en-US" sz="1400" i="1" baseline="-25000" dirty="0" err="1" smtClean="0"/>
              <a:t>ij</a:t>
            </a:r>
            <a:r>
              <a:rPr lang="en-US" sz="1400" i="1" dirty="0" smtClean="0"/>
              <a:t> =2 </a:t>
            </a:r>
            <a:r>
              <a:rPr lang="en-US" sz="1400" i="1" dirty="0" err="1" smtClean="0"/>
              <a:t>dz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dx</a:t>
            </a:r>
            <a:r>
              <a:rPr lang="en-US" sz="1400" i="1" dirty="0" smtClean="0"/>
              <a:t> </a:t>
            </a:r>
            <a:r>
              <a:rPr lang="ru-RU" sz="1400" i="1" dirty="0" smtClean="0"/>
              <a:t>должен</a:t>
            </a:r>
          </a:p>
          <a:p>
            <a:r>
              <a:rPr lang="ru-RU" sz="1400" i="1" dirty="0" smtClean="0"/>
              <a:t>быть заполнен числами 13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00379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Компонент тензора </a:t>
            </a:r>
            <a:r>
              <a:rPr lang="en-US" sz="1400" dirty="0" smtClean="0"/>
              <a:t>.grad </a:t>
            </a:r>
            <a:r>
              <a:rPr lang="ru-RU" sz="1400" dirty="0" smtClean="0"/>
              <a:t>содержит градиент</a:t>
            </a:r>
            <a:r>
              <a:rPr lang="en-US" sz="1400" dirty="0" smtClean="0"/>
              <a:t>:</a:t>
            </a:r>
            <a:r>
              <a:rPr lang="ru-RU" sz="1400" dirty="0" smtClean="0"/>
              <a:t> значение или функцию</a:t>
            </a:r>
            <a:endParaRPr lang="ru-RU" sz="1400" dirty="0"/>
          </a:p>
        </p:txBody>
      </p:sp>
      <p:cxnSp>
        <p:nvCxnSpPr>
          <p:cNvPr id="6" name="Straight Arrow Connector 15"/>
          <p:cNvCxnSpPr/>
          <p:nvPr/>
        </p:nvCxnSpPr>
        <p:spPr>
          <a:xfrm flipV="1">
            <a:off x="899592" y="2211710"/>
            <a:ext cx="72008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5"/>
          <p:cNvCxnSpPr/>
          <p:nvPr/>
        </p:nvCxnSpPr>
        <p:spPr>
          <a:xfrm flipV="1">
            <a:off x="1763688" y="2931790"/>
            <a:ext cx="64807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3435846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Как это реализовано</a:t>
            </a:r>
            <a:r>
              <a:rPr lang="en-US" sz="1400" dirty="0" smtClean="0"/>
              <a:t>:</a:t>
            </a:r>
            <a:r>
              <a:rPr lang="ru-RU" sz="1400" dirty="0" smtClean="0"/>
              <a:t> все математические операции</a:t>
            </a:r>
            <a:r>
              <a:rPr lang="en-US" sz="1400" dirty="0" smtClean="0"/>
              <a:t> (+,-,*,/…)</a:t>
            </a:r>
            <a:r>
              <a:rPr lang="ru-RU" sz="1400" dirty="0" smtClean="0"/>
              <a:t> с тензорами перегружены.</a:t>
            </a: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Каждая операция с тензорами проверяет, нужно ли вычислять</a:t>
            </a:r>
            <a:r>
              <a:rPr lang="en-US" sz="1400" dirty="0" smtClean="0"/>
              <a:t> </a:t>
            </a:r>
            <a:r>
              <a:rPr lang="ru-RU" sz="1400" dirty="0" smtClean="0"/>
              <a:t>градиент</a:t>
            </a:r>
            <a:r>
              <a:rPr lang="en-US" sz="1400" dirty="0" smtClean="0"/>
              <a:t> (</a:t>
            </a:r>
            <a:r>
              <a:rPr lang="ru-RU" sz="1400" dirty="0" smtClean="0"/>
              <a:t>компонент</a:t>
            </a:r>
            <a:r>
              <a:rPr lang="en-US" sz="1400" dirty="0" smtClean="0"/>
              <a:t> </a:t>
            </a:r>
            <a:r>
              <a:rPr lang="ru-RU" sz="1400" dirty="0" smtClean="0"/>
              <a:t>класса </a:t>
            </a:r>
            <a:r>
              <a:rPr lang="en-US" sz="1400" dirty="0" err="1" smtClean="0"/>
              <a:t>torch.Tensor</a:t>
            </a:r>
            <a:r>
              <a:rPr lang="en-US" sz="1400" dirty="0" smtClean="0"/>
              <a:t>  </a:t>
            </a:r>
            <a:r>
              <a:rPr lang="en-US" sz="1400" dirty="0" err="1" smtClean="0"/>
              <a:t>requires_grad</a:t>
            </a:r>
            <a:r>
              <a:rPr lang="en-US" sz="1400" dirty="0" smtClean="0"/>
              <a:t> == True)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Каждый </a:t>
            </a:r>
            <a:r>
              <a:rPr lang="en-US" sz="1400" dirty="0" err="1" smtClean="0"/>
              <a:t>torch.Tensor</a:t>
            </a:r>
            <a:r>
              <a:rPr lang="ru-RU" sz="1400" dirty="0" smtClean="0"/>
              <a:t> содержит компоненты</a:t>
            </a:r>
            <a:r>
              <a:rPr lang="en-US" sz="1400" dirty="0" smtClean="0"/>
              <a:t>: </a:t>
            </a:r>
          </a:p>
          <a:p>
            <a:r>
              <a:rPr lang="en-US" sz="1400" dirty="0" smtClean="0"/>
              <a:t>                                                grad </a:t>
            </a:r>
            <a:r>
              <a:rPr lang="ru-RU" sz="1400" dirty="0" smtClean="0"/>
              <a:t>(значение градиента)</a:t>
            </a:r>
            <a:r>
              <a:rPr lang="en-US" sz="1400" dirty="0" smtClean="0"/>
              <a:t> </a:t>
            </a:r>
            <a:r>
              <a:rPr lang="ru-RU" sz="1400" dirty="0" smtClean="0"/>
              <a:t>или</a:t>
            </a:r>
            <a:endParaRPr lang="en-US" sz="1400" dirty="0" smtClean="0"/>
          </a:p>
          <a:p>
            <a:r>
              <a:rPr lang="en-US" sz="1400" dirty="0" smtClean="0"/>
              <a:t>                                                </a:t>
            </a:r>
            <a:r>
              <a:rPr lang="en-US" sz="1400" dirty="0" err="1" smtClean="0"/>
              <a:t>grad_fn</a:t>
            </a:r>
            <a:r>
              <a:rPr lang="en-US" sz="1400" dirty="0" smtClean="0"/>
              <a:t>(</a:t>
            </a:r>
            <a:r>
              <a:rPr lang="ru-RU" sz="1400" dirty="0" smtClean="0"/>
              <a:t>ссылка на функцию вычисления градиента</a:t>
            </a:r>
            <a:r>
              <a:rPr lang="en-US" sz="14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Вызов</a:t>
            </a:r>
            <a:r>
              <a:rPr lang="en-US" sz="1400" dirty="0" smtClean="0"/>
              <a:t> </a:t>
            </a:r>
            <a:r>
              <a:rPr lang="en-US" sz="1400" dirty="0" err="1" smtClean="0"/>
              <a:t>z.backward</a:t>
            </a:r>
            <a:r>
              <a:rPr lang="en-US" sz="1400" dirty="0" smtClean="0"/>
              <a:t>()</a:t>
            </a:r>
            <a:r>
              <a:rPr lang="ru-RU" sz="1400" dirty="0" smtClean="0"/>
              <a:t> запускает проход по графу вычислений в обратную сторону, с вызовом функций</a:t>
            </a:r>
            <a:r>
              <a:rPr lang="en-US" sz="1400" dirty="0" smtClean="0"/>
              <a:t> </a:t>
            </a:r>
            <a:r>
              <a:rPr lang="en-US" sz="1400" dirty="0" err="1" smtClean="0"/>
              <a:t>grad_fn</a:t>
            </a:r>
            <a:endParaRPr lang="ru-RU" sz="14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6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Примеры вычислительных графов</a:t>
            </a:r>
            <a:r>
              <a:rPr lang="en-US" sz="3600" dirty="0" smtClean="0"/>
              <a:t> </a:t>
            </a:r>
            <a:r>
              <a:rPr lang="ru-RU" sz="3600" dirty="0" smtClean="0"/>
              <a:t>в представлении</a:t>
            </a:r>
            <a:r>
              <a:rPr lang="en-US" sz="3600" dirty="0" smtClean="0"/>
              <a:t> </a:t>
            </a:r>
            <a:r>
              <a:rPr lang="en-US" sz="3600" dirty="0" err="1" smtClean="0"/>
              <a:t>Pytorch</a:t>
            </a:r>
            <a:r>
              <a:rPr lang="ru-RU" sz="3600" dirty="0" smtClean="0"/>
              <a:t> (1)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000114"/>
            <a:ext cx="7416824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= </a:t>
            </a:r>
            <a:r>
              <a:rPr lang="en-US" sz="1400" dirty="0" err="1" smtClean="0"/>
              <a:t>torch.randn</a:t>
            </a:r>
            <a:r>
              <a:rPr lang="en-US" sz="1400" dirty="0" smtClean="0"/>
              <a:t>(1, </a:t>
            </a:r>
            <a:r>
              <a:rPr lang="en-US" sz="1400" dirty="0" err="1" smtClean="0"/>
              <a:t>requires_grad</a:t>
            </a:r>
            <a:r>
              <a:rPr lang="en-US" sz="1400" dirty="0" smtClean="0"/>
              <a:t>=True, </a:t>
            </a:r>
            <a:r>
              <a:rPr lang="en-US" sz="1400" dirty="0" err="1" smtClean="0"/>
              <a:t>dtype</a:t>
            </a:r>
            <a:r>
              <a:rPr lang="en-US" sz="1400" dirty="0" smtClean="0"/>
              <a:t>=</a:t>
            </a:r>
            <a:r>
              <a:rPr lang="en-US" sz="1400" dirty="0" err="1" smtClean="0"/>
              <a:t>torch.float</a:t>
            </a:r>
            <a:r>
              <a:rPr lang="en-US" sz="1400" dirty="0" smtClean="0"/>
              <a:t>, device=device)</a:t>
            </a:r>
          </a:p>
          <a:p>
            <a:r>
              <a:rPr lang="en-US" sz="1400" dirty="0" smtClean="0"/>
              <a:t> b = </a:t>
            </a:r>
            <a:r>
              <a:rPr lang="en-US" sz="1400" dirty="0" err="1" smtClean="0"/>
              <a:t>torch.randn</a:t>
            </a:r>
            <a:r>
              <a:rPr lang="en-US" sz="1400" dirty="0" smtClean="0"/>
              <a:t>(1, </a:t>
            </a:r>
            <a:r>
              <a:rPr lang="en-US" sz="1400" dirty="0" err="1" smtClean="0"/>
              <a:t>requires_grad</a:t>
            </a:r>
            <a:r>
              <a:rPr lang="en-US" sz="1400" dirty="0" smtClean="0"/>
              <a:t>=True, </a:t>
            </a:r>
            <a:r>
              <a:rPr lang="en-US" sz="1400" dirty="0" err="1" smtClean="0"/>
              <a:t>dtype</a:t>
            </a:r>
            <a:r>
              <a:rPr lang="en-US" sz="1400" dirty="0" smtClean="0"/>
              <a:t>=</a:t>
            </a:r>
            <a:r>
              <a:rPr lang="en-US" sz="1400" dirty="0" err="1" smtClean="0"/>
              <a:t>torch.float</a:t>
            </a:r>
            <a:r>
              <a:rPr lang="en-US" sz="1400" dirty="0" smtClean="0"/>
              <a:t>, device=device) </a:t>
            </a:r>
          </a:p>
          <a:p>
            <a:r>
              <a:rPr lang="en-US" sz="1400" dirty="0" err="1" smtClean="0"/>
              <a:t>yhat</a:t>
            </a:r>
            <a:r>
              <a:rPr lang="en-US" sz="1400" dirty="0" smtClean="0"/>
              <a:t> = a + b * </a:t>
            </a:r>
            <a:r>
              <a:rPr lang="en-US" sz="1400" dirty="0" err="1" smtClean="0"/>
              <a:t>x_train_tensor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error = </a:t>
            </a:r>
            <a:r>
              <a:rPr lang="en-US" sz="1400" dirty="0" err="1" smtClean="0"/>
              <a:t>y_train_tensor</a:t>
            </a:r>
            <a:r>
              <a:rPr lang="en-US" sz="1400" dirty="0" smtClean="0"/>
              <a:t> - </a:t>
            </a:r>
            <a:r>
              <a:rPr lang="en-US" sz="1400" dirty="0" err="1" smtClean="0"/>
              <a:t>yhat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loss = (error ** 2).mean()</a:t>
            </a:r>
            <a:endParaRPr lang="ru-RU" sz="1400" dirty="0"/>
          </a:p>
        </p:txBody>
      </p:sp>
      <p:pic>
        <p:nvPicPr>
          <p:cNvPr id="4" name="Picture 5" descr="https://miro.medium.com/max/942/1*K2QnR_TRF9XfqNgNGDRq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94" y="1500180"/>
            <a:ext cx="5869070" cy="3632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451596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Используется пакет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PytorchViz</a:t>
            </a:r>
            <a:endParaRPr lang="ru-RU" sz="14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Примеры вычислительных графов</a:t>
            </a:r>
            <a:r>
              <a:rPr lang="en-US" sz="3600" dirty="0" smtClean="0"/>
              <a:t> </a:t>
            </a:r>
            <a:r>
              <a:rPr lang="ru-RU" sz="3600" dirty="0" smtClean="0"/>
              <a:t>в представлении</a:t>
            </a:r>
            <a:r>
              <a:rPr lang="en-US" sz="3600" dirty="0" smtClean="0"/>
              <a:t> </a:t>
            </a:r>
            <a:r>
              <a:rPr lang="en-US" sz="3600" dirty="0" err="1" smtClean="0"/>
              <a:t>Pytorch</a:t>
            </a:r>
            <a:r>
              <a:rPr lang="ru-RU" sz="3600" dirty="0"/>
              <a:t> </a:t>
            </a:r>
            <a:r>
              <a:rPr lang="ru-RU" sz="3600" dirty="0" smtClean="0"/>
              <a:t>(2)</a:t>
            </a:r>
            <a:endParaRPr lang="ru-RU" sz="3600" dirty="0"/>
          </a:p>
        </p:txBody>
      </p:sp>
      <p:pic>
        <p:nvPicPr>
          <p:cNvPr id="3" name="Picture 2" descr="https://miro.medium.com/max/731/1*HXZ6QxILteV3RlzaTaULc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598"/>
            <a:ext cx="6153150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Проблемы алгоритма обратного распространения ошибки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39552" y="915566"/>
            <a:ext cx="6400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1.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Градиент </a:t>
            </a:r>
            <a:b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стремится к 0.</a:t>
            </a:r>
          </a:p>
          <a:p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2. Обнаружение 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локального минимума.</a:t>
            </a:r>
          </a:p>
          <a:p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Выбор скорости обучения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endParaRPr kumimoji="0" lang="en-US" sz="20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ea typeface="Tahoma" pitchFamily="34" charset="0"/>
                <a:cs typeface="Tahoma" pitchFamily="34" charset="0"/>
              </a:rPr>
              <a:t>4.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Исчезающий градиент.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6" descr="http://cs231n.github.io/assets/nn3/learningrat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7" y="2433708"/>
            <a:ext cx="24114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https://iamtrask.github.io/img/sgd_local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49470"/>
            <a:ext cx="3095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336315"/>
            <a:ext cx="2592288" cy="11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D:\Buryak\Univer\Teaching\2017_SpecCoarse_Autumn\Lecture04\gradient-desc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9952" y="2579985"/>
            <a:ext cx="2474442" cy="128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Image for po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70" y="4083918"/>
            <a:ext cx="1622238" cy="912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71550"/>
            <a:ext cx="87400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Типы алгоритмов обучения?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Почему нейроны с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сигмоидальными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функциями активации могут замедлять процесс обучения?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Какие основные проблемы алгоритма обратного распространения ошибки?</a:t>
            </a:r>
            <a:endParaRPr kumimoji="0" lang="en-US" sz="20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[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Практика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]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ea typeface="Tahoma" pitchFamily="34" charset="0"/>
                <a:cs typeface="Tahoma" pitchFamily="34" charset="0"/>
              </a:rPr>
              <a:t>- Реализовать регрессию квадратичной функции</a:t>
            </a:r>
            <a:br>
              <a:rPr lang="ru-RU" sz="2000" dirty="0" smtClean="0"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ea typeface="Tahoma" pitchFamily="34" charset="0"/>
                <a:cs typeface="Tahoma" pitchFamily="34" charset="0"/>
              </a:rPr>
              <a:t>- Провести эксперименты </a:t>
            </a:r>
            <a:br>
              <a:rPr lang="ru-RU" sz="2000" dirty="0" smtClean="0"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ea typeface="Tahoma" pitchFamily="34" charset="0"/>
                <a:cs typeface="Tahoma" pitchFamily="34" charset="0"/>
              </a:rPr>
              <a:t>   . с разным уровнем шума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для данных</a:t>
            </a:r>
            <a:br>
              <a:rPr lang="ru-RU" sz="2000" dirty="0" smtClean="0"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ea typeface="Tahoma" pitchFamily="34" charset="0"/>
                <a:cs typeface="Tahoma" pitchFamily="34" charset="0"/>
              </a:rPr>
              <a:t>   . варианты инициализации оптимизируемых параметров: 0, из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N(0,1),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из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U(1000,2000)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ea typeface="Tahoma" pitchFamily="34" charset="0"/>
                <a:cs typeface="Tahoma" pitchFamily="34" charset="0"/>
              </a:rPr>
              <a:t>   . Скорость обучения: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0.001, 0.01, 0.1, 0.5, 0.7, 0.9</a:t>
            </a:r>
            <a:br>
              <a:rPr lang="en-US" sz="2000" dirty="0" smtClean="0"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ea typeface="Tahoma" pitchFamily="34" charset="0"/>
                <a:cs typeface="Tahoma" pitchFamily="34" charset="0"/>
              </a:rPr>
              <a:t>-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Подготовить отчет: описание экспериментов, графики, результаты (ошибка, найденные параметры), исходный код. </a:t>
            </a:r>
            <a:endParaRPr lang="en-US" sz="2000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Классификация алгоритмов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149" y="2433301"/>
            <a:ext cx="4464347" cy="23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1131590"/>
            <a:ext cx="89915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1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Обучение с учителем</a:t>
            </a:r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(Supervised learning)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Обучающая выборка содержит входные сигналы, и ожидаемые выходы. Цель подбора весов – близость реальных и ожидаемых выходов сети</a:t>
            </a: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  <a:endParaRPr kumimoji="0" lang="ru-RU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Обучение без учителя</a:t>
            </a:r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(Unsupervised learning)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Нет знаний о желаемых выходах сети.</a:t>
            </a:r>
          </a:p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- конкуренция нейронов между собой: </a:t>
            </a:r>
          </a:p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 </a:t>
            </a:r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Winner takes all (WTA);</a:t>
            </a:r>
          </a:p>
          <a:p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 Winner takes most (WTM)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- учет корреляции обучающих и </a:t>
            </a: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выходных 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сигналов </a:t>
            </a: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(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обучение по </a:t>
            </a:r>
            <a:r>
              <a:rPr kumimoji="0" lang="ru-RU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Хеббу</a:t>
            </a: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).</a:t>
            </a:r>
            <a:endParaRPr kumimoji="0" lang="en-US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3" y="386789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3. Reinforcement learning</a:t>
            </a:r>
            <a:r>
              <a:rPr lang="ru-RU" dirty="0" smtClean="0">
                <a:ea typeface="Tahoma" pitchFamily="34" charset="0"/>
                <a:cs typeface="Tahoma" pitchFamily="34" charset="0"/>
              </a:rPr>
              <a:t>. Имеется только информация о правильности выхода сети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79512" y="1101974"/>
            <a:ext cx="3484562" cy="53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q"/>
            </a:pPr>
            <a:r>
              <a:rPr kumimoji="0" lang="ru-RU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Функция ошибки</a:t>
            </a:r>
          </a:p>
        </p:txBody>
      </p:sp>
      <p:graphicFrame>
        <p:nvGraphicFramePr>
          <p:cNvPr id="55" name="Object 12"/>
          <p:cNvGraphicFramePr>
            <a:graphicFrameLocks noChangeAspect="1"/>
          </p:cNvGraphicFramePr>
          <p:nvPr/>
        </p:nvGraphicFramePr>
        <p:xfrm>
          <a:off x="3545012" y="1230834"/>
          <a:ext cx="2206625" cy="404812"/>
        </p:xfrm>
        <a:graphic>
          <a:graphicData uri="http://schemas.openxmlformats.org/presentationml/2006/ole">
            <p:oleObj spid="_x0000_s37891" name="Equation" r:id="rId4" imgW="1104900" imgH="203200" progId="Equation.3">
              <p:embed/>
            </p:oleObj>
          </a:graphicData>
        </a:graphic>
      </p:graphicFrame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711324" y="1419622"/>
            <a:ext cx="5588868" cy="15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x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известные входные вектора;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– требуемые выходные значения сети;</a:t>
            </a:r>
          </a:p>
          <a:p>
            <a:pPr marL="457200" indent="-457200">
              <a:lnSpc>
                <a:spcPct val="120000"/>
              </a:lnSpc>
            </a:pP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y(</a:t>
            </a:r>
            <a:r>
              <a:rPr kumimoji="0" lang="en-US" sz="2000" i="1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x,w</a:t>
            </a: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)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вычисленные выходные значения сети;</a:t>
            </a:r>
          </a:p>
          <a:p>
            <a:pPr marL="457200" indent="-457200">
              <a:lnSpc>
                <a:spcPct val="120000"/>
              </a:lnSpc>
            </a:pP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w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вектор весов сети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7" name="Picture 12" descr="https://i2.wp.com/lh6.ggpht.com/-5RFMcz2bzWI/VA9NuUkB_vI/AAAAAAAAAdM/_DqqYO0nbX4/im2_thumb%25255B1%25255D.png?w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203598"/>
            <a:ext cx="2664296" cy="18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224383" y="2859782"/>
            <a:ext cx="6219825" cy="53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q"/>
            </a:pPr>
            <a:r>
              <a:rPr kumimoji="0" lang="ru-RU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Поиск минимума функции ошибки</a:t>
            </a:r>
          </a:p>
        </p:txBody>
      </p:sp>
      <p:pic>
        <p:nvPicPr>
          <p:cNvPr id="59" name="Picture 16" descr="https://upload.wikimedia.org/wikipedia/commons/thumb/b/bf/Conjugate_gradient_illustration.svg/2000px-Conjugate_gradient_illustrati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147814"/>
            <a:ext cx="12610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8" descr="Картинки по запросу conjugate gradient method gradient desc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271837"/>
            <a:ext cx="2520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" name="Object 19"/>
          <p:cNvGraphicFramePr>
            <a:graphicFrameLocks noChangeAspect="1"/>
          </p:cNvGraphicFramePr>
          <p:nvPr/>
        </p:nvGraphicFramePr>
        <p:xfrm>
          <a:off x="827584" y="3291830"/>
          <a:ext cx="3144838" cy="606425"/>
        </p:xfrm>
        <a:graphic>
          <a:graphicData uri="http://schemas.openxmlformats.org/presentationml/2006/ole">
            <p:oleObj spid="_x0000_s37892" name="Equation" r:id="rId8" imgW="1574800" imgH="304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059604"/>
            <a:ext cx="2986485" cy="188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1520" y="1147763"/>
            <a:ext cx="8164512" cy="37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Инициализировать веса сети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Выбрать обучающую пару из обучающего множества.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Подать на вход сети, вычислить выход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Вычислить разность между реальным выходом и требуемым выходом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Подкорректировать веса сети, так чтобы уменьшить ошибку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Повторять шаги 2-5 для каждого вектора из 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обучающего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множества, пока ошибка 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не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достигнет приемлемого уровня</a:t>
            </a:r>
          </a:p>
          <a:p>
            <a:pPr marL="457200" indent="-457200">
              <a:lnSpc>
                <a:spcPct val="110000"/>
              </a:lnSpc>
            </a:pP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Шаги 2, 3 – проход вперед</a:t>
            </a:r>
          </a:p>
          <a:p>
            <a:pPr marL="457200" indent="-457200">
              <a:lnSpc>
                <a:spcPct val="110000"/>
              </a:lnSpc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Шаги 4, 5 – обратный проход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500694" y="1214428"/>
          <a:ext cx="2357454" cy="725487"/>
        </p:xfrm>
        <a:graphic>
          <a:graphicData uri="http://schemas.openxmlformats.org/presentationml/2006/ole">
            <p:oleObj spid="_x0000_s45068" name="Equation" r:id="rId4" imgW="1473200" imgH="482600" progId="Equation.3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87955"/>
            <a:ext cx="2133600" cy="273844"/>
          </a:xfrm>
        </p:spPr>
        <p:txBody>
          <a:bodyPr/>
          <a:lstStyle/>
          <a:p>
            <a:fld id="{EC1F835F-9AB0-42BE-8AF5-99DA7248C29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214428"/>
            <a:ext cx="54911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Необходимое условие: дифференцируемость функции активации.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74868"/>
            <a:ext cx="44021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994400" y="1960630"/>
          <a:ext cx="2295525" cy="939800"/>
        </p:xfrm>
        <a:graphic>
          <a:graphicData uri="http://schemas.openxmlformats.org/presentationml/2006/ole">
            <p:oleObj spid="_x0000_s45062" name="Формула" r:id="rId6" imgW="1143000" imgH="469800" progId="Equation.3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27984" y="190286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Выходной слой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27984" y="2694948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Скрытый слой</a:t>
            </a: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410200" y="3656179"/>
          <a:ext cx="2159000" cy="581025"/>
        </p:xfrm>
        <a:graphic>
          <a:graphicData uri="http://schemas.openxmlformats.org/presentationml/2006/ole">
            <p:oleObj spid="_x0000_s45064" name="Equation" r:id="rId7" imgW="1079032" imgH="291973" progId="Equation.3">
              <p:embed/>
            </p:oleObj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953000" y="4418179"/>
          <a:ext cx="3405188" cy="581025"/>
        </p:xfrm>
        <a:graphic>
          <a:graphicData uri="http://schemas.openxmlformats.org/presentationml/2006/ole">
            <p:oleObj spid="_x0000_s45065" name="Equation" r:id="rId8" imgW="1701800" imgH="292100" progId="Equation.3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5436096" y="2838964"/>
          <a:ext cx="3033058" cy="842516"/>
        </p:xfrm>
        <a:graphic>
          <a:graphicData uri="http://schemas.openxmlformats.org/presentationml/2006/ole">
            <p:oleObj spid="_x0000_s45067" name="Equation" r:id="rId9" imgW="17145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</a:t>
            </a:r>
            <a:r>
              <a:rPr lang="ru-RU" dirty="0" smtClean="0"/>
              <a:t>4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113159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Минимизация целевой функции :</a:t>
            </a: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          </a:t>
            </a: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- желаемый выход</a:t>
            </a: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          </a:t>
            </a:r>
            <a:r>
              <a:rPr kumimoji="0" lang="ru-RU" sz="2000" i="1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y</a:t>
            </a:r>
            <a:r>
              <a:rPr kumimoji="0" lang="ru-RU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-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реальный выход</a:t>
            </a: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Метод обучения - градиентный спуск.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39952" y="1059582"/>
          <a:ext cx="2222971" cy="725404"/>
        </p:xfrm>
        <a:graphic>
          <a:graphicData uri="http://schemas.openxmlformats.org/presentationml/2006/ole">
            <p:oleObj spid="_x0000_s46094" name="Equation" r:id="rId4" imgW="1473200" imgH="482600" progId="Equation.3">
              <p:embed/>
            </p:oleObj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323528" y="2355726"/>
          <a:ext cx="2158057" cy="747432"/>
        </p:xfrm>
        <a:graphic>
          <a:graphicData uri="http://schemas.openxmlformats.org/presentationml/2006/ole">
            <p:oleObj spid="_x0000_s46095" name="Equation" r:id="rId5" imgW="1282700" imgH="444500" progId="Equation.3">
              <p:embed/>
            </p:oleObj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3087216" y="2283718"/>
          <a:ext cx="3573016" cy="840546"/>
        </p:xfrm>
        <a:graphic>
          <a:graphicData uri="http://schemas.openxmlformats.org/presentationml/2006/ole">
            <p:oleObj spid="_x0000_s46096" name="Equation" r:id="rId6" imgW="2044700" imgH="482600" progId="Equation.3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395536" y="3075806"/>
          <a:ext cx="5442000" cy="774335"/>
        </p:xfrm>
        <a:graphic>
          <a:graphicData uri="http://schemas.openxmlformats.org/presentationml/2006/ole">
            <p:oleObj spid="_x0000_s46097" name="Equation" r:id="rId7" imgW="3390900" imgH="482600" progId="Equation.3">
              <p:embed/>
            </p:oleObj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6228184" y="3075806"/>
          <a:ext cx="1669492" cy="720080"/>
        </p:xfrm>
        <a:graphic>
          <a:graphicData uri="http://schemas.openxmlformats.org/presentationml/2006/ole">
            <p:oleObj spid="_x0000_s46098" name="Equation" r:id="rId8" imgW="1117115" imgH="482391" progId="Equation.3">
              <p:embed/>
            </p:oleObj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323528" y="3867894"/>
          <a:ext cx="2517453" cy="707778"/>
        </p:xfrm>
        <a:graphic>
          <a:graphicData uri="http://schemas.openxmlformats.org/presentationml/2006/ole">
            <p:oleObj spid="_x0000_s46099" name="Equation" r:id="rId9" imgW="1714500" imgH="4826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347864" y="4299942"/>
          <a:ext cx="1966764" cy="693550"/>
        </p:xfrm>
        <a:graphic>
          <a:graphicData uri="http://schemas.openxmlformats.org/presentationml/2006/ole">
            <p:oleObj spid="_x0000_s46100" name="Equation" r:id="rId10" imgW="1218671" imgH="431613" progId="Equation.3">
              <p:embed/>
            </p:oleObj>
          </a:graphicData>
        </a:graphic>
      </p:graphicFrame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337320" y="4515966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Выходной слой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24128" y="4371950"/>
          <a:ext cx="2339975" cy="582613"/>
        </p:xfrm>
        <a:graphic>
          <a:graphicData uri="http://schemas.openxmlformats.org/presentationml/2006/ole">
            <p:oleObj spid="_x0000_s46101" name="Equation" r:id="rId11" imgW="1167893" imgH="29197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</a:t>
            </a:r>
            <a:r>
              <a:rPr lang="ru-RU" dirty="0" smtClean="0"/>
              <a:t>5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4800" y="1293604"/>
            <a:ext cx="388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Рассчитать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выходы сети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Рассчитать для выходного слоя: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Рассчитать для всех остальных  слоев: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Скорректировать веса: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Если ошибка существенна, перейти на шаг 1.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4211960" y="1601041"/>
          <a:ext cx="1935932" cy="682677"/>
        </p:xfrm>
        <a:graphic>
          <a:graphicData uri="http://schemas.openxmlformats.org/presentationml/2006/ole">
            <p:oleObj spid="_x0000_s48143" name="Equation" r:id="rId4" imgW="1218671" imgH="431613" progId="Equation.3">
              <p:embed/>
            </p:oleObj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6876256" y="1673049"/>
          <a:ext cx="2051943" cy="533172"/>
        </p:xfrm>
        <a:graphic>
          <a:graphicData uri="http://schemas.openxmlformats.org/presentationml/2006/ole">
            <p:oleObj spid="_x0000_s48144" name="Equation" r:id="rId5" imgW="1167893" imgH="304668" progId="Equation.3">
              <p:embed/>
            </p:oleObj>
          </a:graphicData>
        </a:graphic>
      </p:graphicFrame>
      <p:graphicFrame>
        <p:nvGraphicFramePr>
          <p:cNvPr id="27" name="Object 19"/>
          <p:cNvGraphicFramePr>
            <a:graphicFrameLocks noChangeAspect="1"/>
          </p:cNvGraphicFramePr>
          <p:nvPr/>
        </p:nvGraphicFramePr>
        <p:xfrm>
          <a:off x="6948264" y="2490376"/>
          <a:ext cx="1979935" cy="492969"/>
        </p:xfrm>
        <a:graphic>
          <a:graphicData uri="http://schemas.openxmlformats.org/presentationml/2006/ole">
            <p:oleObj spid="_x0000_s48145" name="Equation" r:id="rId6" imgW="1167893" imgH="291973" progId="Equation.3">
              <p:embed/>
            </p:oleObj>
          </a:graphicData>
        </a:graphic>
      </p:graphicFrame>
      <p:graphicFrame>
        <p:nvGraphicFramePr>
          <p:cNvPr id="29" name="Object 21"/>
          <p:cNvGraphicFramePr>
            <a:graphicFrameLocks noChangeAspect="1"/>
          </p:cNvGraphicFramePr>
          <p:nvPr/>
        </p:nvGraphicFramePr>
        <p:xfrm>
          <a:off x="4263156" y="3219822"/>
          <a:ext cx="2901132" cy="495018"/>
        </p:xfrm>
        <a:graphic>
          <a:graphicData uri="http://schemas.openxmlformats.org/presentationml/2006/ole">
            <p:oleObj spid="_x0000_s48146" name="Equation" r:id="rId7" imgW="1701800" imgH="292100" progId="Equation.3">
              <p:embed/>
            </p:oleObj>
          </a:graphicData>
        </a:graphic>
      </p:graphicFrame>
      <p:graphicFrame>
        <p:nvGraphicFramePr>
          <p:cNvPr id="31" name="Object 23"/>
          <p:cNvGraphicFramePr>
            <a:graphicFrameLocks noChangeAspect="1"/>
          </p:cNvGraphicFramePr>
          <p:nvPr/>
        </p:nvGraphicFramePr>
        <p:xfrm>
          <a:off x="4211960" y="2346360"/>
          <a:ext cx="2591966" cy="729446"/>
        </p:xfrm>
        <a:graphic>
          <a:graphicData uri="http://schemas.openxmlformats.org/presentationml/2006/ole">
            <p:oleObj spid="_x0000_s48147" name="Equation" r:id="rId8" imgW="17145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Визуализация. Выходной слой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l="7501" t="15002" r="6563" b="11252"/>
          <a:stretch>
            <a:fillRect/>
          </a:stretch>
        </p:blipFill>
        <p:spPr bwMode="auto">
          <a:xfrm>
            <a:off x="323529" y="915567"/>
            <a:ext cx="3024336" cy="194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4427984" y="1635646"/>
          <a:ext cx="1834332" cy="674954"/>
        </p:xfrm>
        <a:graphic>
          <a:graphicData uri="http://schemas.openxmlformats.org/presentationml/2006/ole">
            <p:oleObj spid="_x0000_s19467" name="Формула" r:id="rId4" imgW="1167893" imgH="431613" progId="Equation.3">
              <p:embed/>
            </p:oleObj>
          </a:graphicData>
        </a:graphic>
      </p:graphicFrame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 l="9377" t="15002" r="5626" b="13751"/>
          <a:stretch>
            <a:fillRect/>
          </a:stretch>
        </p:blipFill>
        <p:spPr bwMode="auto">
          <a:xfrm>
            <a:off x="323529" y="3003798"/>
            <a:ext cx="3024336" cy="1901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4427984" y="4299942"/>
          <a:ext cx="1979935" cy="514460"/>
        </p:xfrm>
        <a:graphic>
          <a:graphicData uri="http://schemas.openxmlformats.org/presentationml/2006/ole">
            <p:oleObj spid="_x0000_s19468" name="Equation" r:id="rId6" imgW="1167893" imgH="304668" progId="Equation.3">
              <p:embed/>
            </p:oleObj>
          </a:graphicData>
        </a:graphic>
      </p:graphicFrame>
      <p:graphicFrame>
        <p:nvGraphicFramePr>
          <p:cNvPr id="31" name="Object 23"/>
          <p:cNvGraphicFramePr>
            <a:graphicFrameLocks noChangeAspect="1"/>
          </p:cNvGraphicFramePr>
          <p:nvPr/>
        </p:nvGraphicFramePr>
        <p:xfrm>
          <a:off x="4427984" y="3075806"/>
          <a:ext cx="3003302" cy="832709"/>
        </p:xfrm>
        <a:graphic>
          <a:graphicData uri="http://schemas.openxmlformats.org/presentationml/2006/ole">
            <p:oleObj spid="_x0000_s19469" name="Equation" r:id="rId7" imgW="17399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Визуализация. Внутренний слой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6563" t="15002" r="4688" b="15002"/>
          <a:stretch>
            <a:fillRect/>
          </a:stretch>
        </p:blipFill>
        <p:spPr bwMode="auto">
          <a:xfrm>
            <a:off x="323528" y="987574"/>
            <a:ext cx="3166509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4499992" y="1203598"/>
          <a:ext cx="2361250" cy="664517"/>
        </p:xfrm>
        <a:graphic>
          <a:graphicData uri="http://schemas.openxmlformats.org/presentationml/2006/ole">
            <p:oleObj spid="_x0000_s49160" name="Equation" r:id="rId4" imgW="1714500" imgH="482600" progId="Equation.3">
              <p:embed/>
            </p:oleObj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7501" t="16252" r="4688" b="11252"/>
          <a:stretch>
            <a:fillRect/>
          </a:stretch>
        </p:blipFill>
        <p:spPr bwMode="auto">
          <a:xfrm>
            <a:off x="323529" y="2948026"/>
            <a:ext cx="3168351" cy="1962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4499992" y="4371950"/>
          <a:ext cx="2034676" cy="432048"/>
        </p:xfrm>
        <a:graphic>
          <a:graphicData uri="http://schemas.openxmlformats.org/presentationml/2006/ole">
            <p:oleObj spid="_x0000_s49161" name="Equation" r:id="rId6" imgW="1193800" imgH="254000" progId="Equation.3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499992" y="3003798"/>
          <a:ext cx="2757116" cy="707861"/>
        </p:xfrm>
        <a:graphic>
          <a:graphicData uri="http://schemas.openxmlformats.org/presentationml/2006/ole">
            <p:oleObj spid="_x0000_s49162" name="Equation" r:id="rId7" imgW="18796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1308</Words>
  <Application>Microsoft Office PowerPoint</Application>
  <PresentationFormat>Экран (16:9)</PresentationFormat>
  <Paragraphs>239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Equation</vt:lpstr>
      <vt:lpstr>Формула</vt:lpstr>
      <vt:lpstr>Нейронные сети и их практическое применение.  Лекция 4. Алгоритм обратного распространения ошибки.</vt:lpstr>
      <vt:lpstr>Классификация алгоритмов обучения</vt:lpstr>
      <vt:lpstr>Алгоритм обратного распространения ошибки (1)</vt:lpstr>
      <vt:lpstr>Алгоритм обратного распространения ошибки (2)</vt:lpstr>
      <vt:lpstr>Алгоритм обратного распространения ошибки (3)</vt:lpstr>
      <vt:lpstr>Алгоритм обратного распространения ошибки (4)</vt:lpstr>
      <vt:lpstr>Алгоритм обратного распространения ошибки (5)</vt:lpstr>
      <vt:lpstr>Визуализация. Выходной слой </vt:lpstr>
      <vt:lpstr>Визуализация. Внутренний слой </vt:lpstr>
      <vt:lpstr>Пример. Линейная регрессия (1)</vt:lpstr>
      <vt:lpstr>Пример. Линейная регрессия (2)</vt:lpstr>
      <vt:lpstr>Динамический граф вычислений</vt:lpstr>
      <vt:lpstr>Тензоры</vt:lpstr>
      <vt:lpstr>Тензоры и вычислительные устройства</vt:lpstr>
      <vt:lpstr>Автоматическое дифференцирование</vt:lpstr>
      <vt:lpstr>Примеры вычислительных графов в представлении Pytorch (1)</vt:lpstr>
      <vt:lpstr>Примеры вычислительных графов в представлении Pytorch (2)</vt:lpstr>
      <vt:lpstr>Проблемы алгоритма обратного распространения ошибки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</dc:title>
  <dc:creator>Dmitry</dc:creator>
  <cp:lastModifiedBy>Dmitry</cp:lastModifiedBy>
  <cp:revision>104</cp:revision>
  <dcterms:created xsi:type="dcterms:W3CDTF">2019-10-07T19:23:40Z</dcterms:created>
  <dcterms:modified xsi:type="dcterms:W3CDTF">2024-10-18T10:19:35Z</dcterms:modified>
</cp:coreProperties>
</file>