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74" r:id="rId6"/>
    <p:sldId id="293" r:id="rId7"/>
    <p:sldId id="275" r:id="rId8"/>
    <p:sldId id="287" r:id="rId9"/>
    <p:sldId id="288" r:id="rId10"/>
    <p:sldId id="290" r:id="rId11"/>
    <p:sldId id="294" r:id="rId12"/>
    <p:sldId id="289" r:id="rId13"/>
    <p:sldId id="295" r:id="rId14"/>
    <p:sldId id="286" r:id="rId15"/>
    <p:sldId id="291" r:id="rId16"/>
    <p:sldId id="282" r:id="rId17"/>
    <p:sldId id="283" r:id="rId18"/>
    <p:sldId id="284" r:id="rId19"/>
    <p:sldId id="285" r:id="rId20"/>
    <p:sldId id="292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400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_________Microsoft_Office_Word_97_-_20031.doc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46698"/>
            <a:ext cx="6400800" cy="10252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Дмитрий Буряк</a:t>
            </a:r>
          </a:p>
          <a:p>
            <a:pPr>
              <a:lnSpc>
                <a:spcPct val="80000"/>
              </a:lnSpc>
            </a:pPr>
            <a:r>
              <a:rPr lang="ru-RU" sz="2000" dirty="0" err="1"/>
              <a:t>к</a:t>
            </a:r>
            <a:r>
              <a:rPr lang="ru-RU" sz="2000" dirty="0" err="1" smtClean="0"/>
              <a:t>.ф.-м.н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dyb04@yandex.ru</a:t>
            </a:r>
            <a:endParaRPr lang="ru-RU" sz="2000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5</a:t>
            </a:r>
            <a:r>
              <a:rPr lang="ru-RU" sz="3100" dirty="0" smtClean="0"/>
              <a:t>. Обзор</a:t>
            </a:r>
            <a:r>
              <a:rPr lang="en-US" sz="3100" dirty="0" smtClean="0"/>
              <a:t> </a:t>
            </a:r>
            <a:r>
              <a:rPr lang="ru-RU" sz="3100" dirty="0" smtClean="0"/>
              <a:t>алгоритмов обучения</a:t>
            </a:r>
            <a:r>
              <a:rPr lang="en-US" sz="31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обучения </a:t>
            </a:r>
            <a:r>
              <a:rPr lang="en-US" dirty="0" smtClean="0"/>
              <a:t>Adam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131590"/>
            <a:ext cx="352839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Момент + учет частоты обновления веса.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7694"/>
            <a:ext cx="199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43163"/>
            <a:ext cx="18859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753097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291830"/>
            <a:ext cx="17811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8906" y="3792835"/>
            <a:ext cx="2266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4" name="Picture 2" descr="https://miro.medium.com/max/700/1*P_67xskOT1sBk6XRss3ak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1142990"/>
            <a:ext cx="2921720" cy="37147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Оптимизаторы в </a:t>
            </a:r>
            <a:r>
              <a:rPr lang="en-US" dirty="0" err="1" smtClean="0"/>
              <a:t>Pytorch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158" y="1071552"/>
            <a:ext cx="3995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Пакет</a:t>
            </a:r>
            <a:r>
              <a:rPr lang="en-US" sz="1600" dirty="0" smtClean="0"/>
              <a:t> </a:t>
            </a:r>
            <a:r>
              <a:rPr lang="en-US" sz="1600" dirty="0" err="1" smtClean="0"/>
              <a:t>torch.optim</a:t>
            </a:r>
            <a:r>
              <a:rPr lang="en-US" sz="1600" dirty="0" smtClean="0"/>
              <a:t> --</a:t>
            </a:r>
            <a:r>
              <a:rPr lang="ru-RU" sz="1600" dirty="0" smtClean="0"/>
              <a:t> коллекция различных оптимизаторов градиентного спуска</a:t>
            </a:r>
            <a:r>
              <a:rPr lang="en-US" sz="1600" dirty="0" smtClean="0"/>
              <a:t>,</a:t>
            </a:r>
          </a:p>
          <a:p>
            <a:r>
              <a:rPr lang="ru-RU" sz="1600" dirty="0" smtClean="0"/>
              <a:t>от простейшего </a:t>
            </a:r>
            <a:r>
              <a:rPr lang="en-US" sz="1600" dirty="0" smtClean="0"/>
              <a:t>SGD </a:t>
            </a:r>
            <a:r>
              <a:rPr lang="ru-RU" sz="1600" dirty="0" smtClean="0"/>
              <a:t>до современных: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/>
              <a:t> </a:t>
            </a:r>
            <a:r>
              <a:rPr lang="en-US" sz="1600" dirty="0" err="1" smtClean="0"/>
              <a:t>optim.ASGD</a:t>
            </a:r>
            <a:r>
              <a:rPr lang="en-US" sz="1600" dirty="0" smtClean="0"/>
              <a:t>,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 </a:t>
            </a:r>
            <a:r>
              <a:rPr lang="en-US" sz="1600" dirty="0" err="1" smtClean="0"/>
              <a:t>optim.Adadelta</a:t>
            </a:r>
            <a:r>
              <a:rPr lang="en-US" sz="1600" dirty="0" smtClean="0"/>
              <a:t>,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/>
              <a:t> </a:t>
            </a:r>
            <a:r>
              <a:rPr lang="en-US" sz="1600" dirty="0" err="1" smtClean="0"/>
              <a:t>optim.Adagrad</a:t>
            </a:r>
            <a:r>
              <a:rPr lang="en-US" sz="1600" dirty="0" smtClean="0"/>
              <a:t>, 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/>
              <a:t> </a:t>
            </a:r>
            <a:r>
              <a:rPr lang="en-US" sz="1600" dirty="0" err="1" smtClean="0"/>
              <a:t>optim.RMSprop</a:t>
            </a:r>
            <a:r>
              <a:rPr lang="en-US" sz="1600" dirty="0" smtClean="0"/>
              <a:t>,</a:t>
            </a:r>
            <a:r>
              <a:rPr lang="ru-RU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/>
              <a:t> </a:t>
            </a:r>
            <a:r>
              <a:rPr lang="en-US" sz="1600" dirty="0" err="1" smtClean="0"/>
              <a:t>optim.Adam</a:t>
            </a:r>
            <a:endParaRPr lang="en-US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43438" y="1143552"/>
            <a:ext cx="3379708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 Narrow" pitchFamily="34" charset="0"/>
              </a:rPr>
              <a:t>torch.manual_seed</a:t>
            </a:r>
            <a:r>
              <a:rPr lang="en-US" sz="1200" dirty="0" smtClean="0">
                <a:latin typeface="Arial Narrow" pitchFamily="34" charset="0"/>
              </a:rPr>
              <a:t>(42)</a:t>
            </a:r>
          </a:p>
          <a:p>
            <a:r>
              <a:rPr lang="en-US" sz="1200" dirty="0" smtClean="0">
                <a:latin typeface="Arial Narrow" pitchFamily="34" charset="0"/>
              </a:rPr>
              <a:t>a = </a:t>
            </a:r>
            <a:r>
              <a:rPr lang="en-US" sz="1200" dirty="0" err="1" smtClean="0">
                <a:latin typeface="Arial Narrow" pitchFamily="34" charset="0"/>
              </a:rPr>
              <a:t>torch.randn</a:t>
            </a:r>
            <a:r>
              <a:rPr lang="en-US" sz="1200" dirty="0" smtClean="0">
                <a:latin typeface="Arial Narrow" pitchFamily="34" charset="0"/>
              </a:rPr>
              <a:t>(1, </a:t>
            </a:r>
            <a:r>
              <a:rPr lang="en-US" sz="1200" dirty="0" err="1" smtClean="0">
                <a:latin typeface="Arial Narrow" pitchFamily="34" charset="0"/>
              </a:rPr>
              <a:t>requires_grad</a:t>
            </a:r>
            <a:r>
              <a:rPr lang="en-US" sz="1200" dirty="0" smtClean="0">
                <a:latin typeface="Arial Narrow" pitchFamily="34" charset="0"/>
              </a:rPr>
              <a:t>=True, </a:t>
            </a:r>
            <a:r>
              <a:rPr lang="en-US" sz="1200" dirty="0" err="1" smtClean="0">
                <a:latin typeface="Arial Narrow" pitchFamily="34" charset="0"/>
              </a:rPr>
              <a:t>dtype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torch.float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smtClean="0">
                <a:latin typeface="Arial Narrow" pitchFamily="34" charset="0"/>
              </a:rPr>
              <a:t>b = </a:t>
            </a:r>
            <a:r>
              <a:rPr lang="en-US" sz="1200" dirty="0" err="1" smtClean="0">
                <a:latin typeface="Arial Narrow" pitchFamily="34" charset="0"/>
              </a:rPr>
              <a:t>torch.randn</a:t>
            </a:r>
            <a:r>
              <a:rPr lang="en-US" sz="1200" dirty="0" smtClean="0">
                <a:latin typeface="Arial Narrow" pitchFamily="34" charset="0"/>
              </a:rPr>
              <a:t>(1, </a:t>
            </a:r>
            <a:r>
              <a:rPr lang="en-US" sz="1200" dirty="0" err="1" smtClean="0">
                <a:latin typeface="Arial Narrow" pitchFamily="34" charset="0"/>
              </a:rPr>
              <a:t>requires_grad</a:t>
            </a:r>
            <a:r>
              <a:rPr lang="en-US" sz="1200" dirty="0" smtClean="0">
                <a:latin typeface="Arial Narrow" pitchFamily="34" charset="0"/>
              </a:rPr>
              <a:t>=True, </a:t>
            </a:r>
            <a:r>
              <a:rPr lang="en-US" sz="1200" dirty="0" err="1" smtClean="0">
                <a:latin typeface="Arial Narrow" pitchFamily="34" charset="0"/>
              </a:rPr>
              <a:t>dtype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torch.float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smtClean="0">
                <a:latin typeface="Arial Narrow" pitchFamily="34" charset="0"/>
              </a:rPr>
              <a:t>print("Initial values:",a, b)</a:t>
            </a:r>
          </a:p>
          <a:p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 = 1e-1</a:t>
            </a:r>
          </a:p>
          <a:p>
            <a:r>
              <a:rPr lang="en-US" sz="1200" dirty="0" err="1" smtClean="0">
                <a:latin typeface="Arial Narrow" pitchFamily="34" charset="0"/>
              </a:rPr>
              <a:t>n_epochs</a:t>
            </a:r>
            <a:r>
              <a:rPr lang="en-US" sz="1200" dirty="0" smtClean="0">
                <a:latin typeface="Arial Narrow" pitchFamily="34" charset="0"/>
              </a:rPr>
              <a:t> = 1000</a:t>
            </a:r>
          </a:p>
          <a:p>
            <a:r>
              <a:rPr lang="en-US" sz="1200" dirty="0" smtClean="0">
                <a:latin typeface="Arial Narrow" pitchFamily="34" charset="0"/>
              </a:rPr>
              <a:t># Defines a SGD optimizer to update the parameters</a:t>
            </a:r>
          </a:p>
          <a:p>
            <a:r>
              <a:rPr lang="en-US" sz="1200" dirty="0" smtClean="0">
                <a:latin typeface="Arial Narrow" pitchFamily="34" charset="0"/>
              </a:rPr>
              <a:t>optimizer = optim.SGD([a, b], 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for epoch in range(</a:t>
            </a:r>
            <a:r>
              <a:rPr lang="en-US" sz="1200" dirty="0" err="1" smtClean="0">
                <a:latin typeface="Arial Narrow" pitchFamily="34" charset="0"/>
              </a:rPr>
              <a:t>n_epochs</a:t>
            </a:r>
            <a:r>
              <a:rPr lang="en-US" sz="1200" dirty="0" smtClean="0">
                <a:latin typeface="Arial Narrow" pitchFamily="34" charset="0"/>
              </a:rPr>
              <a:t>):</a:t>
            </a:r>
          </a:p>
          <a:p>
            <a:r>
              <a:rPr lang="en-US" sz="1200" dirty="0" smtClean="0">
                <a:latin typeface="Arial Narrow" pitchFamily="34" charset="0"/>
              </a:rPr>
              <a:t>    </a:t>
            </a:r>
            <a:r>
              <a:rPr lang="en-US" sz="1200" dirty="0" err="1" smtClean="0">
                <a:latin typeface="Arial Narrow" pitchFamily="34" charset="0"/>
              </a:rPr>
              <a:t>yhat</a:t>
            </a:r>
            <a:r>
              <a:rPr lang="en-US" sz="1200" dirty="0" smtClean="0">
                <a:latin typeface="Arial Narrow" pitchFamily="34" charset="0"/>
              </a:rPr>
              <a:t> = a + b * </a:t>
            </a:r>
            <a:r>
              <a:rPr lang="en-US" sz="1200" dirty="0" err="1" smtClean="0">
                <a:latin typeface="Arial Narrow" pitchFamily="34" charset="0"/>
              </a:rPr>
              <a:t>x_train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error = </a:t>
            </a:r>
            <a:r>
              <a:rPr lang="en-US" sz="1200" dirty="0" err="1" smtClean="0">
                <a:latin typeface="Arial Narrow" pitchFamily="34" charset="0"/>
              </a:rPr>
              <a:t>y_train</a:t>
            </a:r>
            <a:r>
              <a:rPr lang="en-US" sz="1200" dirty="0" smtClean="0">
                <a:latin typeface="Arial Narrow" pitchFamily="34" charset="0"/>
              </a:rPr>
              <a:t> - </a:t>
            </a:r>
            <a:r>
              <a:rPr lang="en-US" sz="1200" dirty="0" err="1" smtClean="0">
                <a:latin typeface="Arial Narrow" pitchFamily="34" charset="0"/>
              </a:rPr>
              <a:t>yhat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loss = (error ** 2).mean()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</a:t>
            </a:r>
            <a:r>
              <a:rPr lang="en-US" sz="1200" dirty="0" err="1" smtClean="0">
                <a:latin typeface="Arial Narrow" pitchFamily="34" charset="0"/>
              </a:rPr>
              <a:t>loss.backward</a:t>
            </a:r>
            <a:r>
              <a:rPr lang="en-US" sz="1200" dirty="0" smtClean="0">
                <a:latin typeface="Arial Narrow" pitchFamily="34" charset="0"/>
              </a:rPr>
              <a:t>()    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#     a -= 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 * </a:t>
            </a:r>
            <a:r>
              <a:rPr lang="en-US" sz="1200" dirty="0" err="1" smtClean="0">
                <a:latin typeface="Arial Narrow" pitchFamily="34" charset="0"/>
              </a:rPr>
              <a:t>a.grad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#     b -= 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 * </a:t>
            </a:r>
            <a:r>
              <a:rPr lang="en-US" sz="1200" dirty="0" err="1" smtClean="0">
                <a:latin typeface="Arial Narrow" pitchFamily="34" charset="0"/>
              </a:rPr>
              <a:t>b.grad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</a:t>
            </a:r>
            <a:r>
              <a:rPr lang="en-US" sz="1200" dirty="0" err="1" smtClean="0">
                <a:latin typeface="Arial Narrow" pitchFamily="34" charset="0"/>
              </a:rPr>
              <a:t>optimizer.step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  <a:p>
            <a:r>
              <a:rPr lang="en-US" sz="1200" dirty="0" smtClean="0">
                <a:latin typeface="Arial Narrow" pitchFamily="34" charset="0"/>
              </a:rPr>
              <a:t>   </a:t>
            </a:r>
            <a:r>
              <a:rPr lang="en-US" sz="1200" dirty="0" err="1" smtClean="0">
                <a:latin typeface="Arial Narrow" pitchFamily="34" charset="0"/>
              </a:rPr>
              <a:t>optimizer.zero_grad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92016" y="2428874"/>
            <a:ext cx="285752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оптимизации 2-го порядка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076421"/>
            <a:ext cx="7848872" cy="261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Оценка Гессиана </a:t>
            </a:r>
            <a:r>
              <a:rPr lang="en-US" dirty="0" smtClean="0"/>
              <a:t>~ </a:t>
            </a:r>
            <a:r>
              <a:rPr lang="ru-RU" dirty="0" smtClean="0"/>
              <a:t>скорость изменения градиента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ru-RU" dirty="0" smtClean="0">
                <a:sym typeface="Wingdings" pitchFamily="2" charset="2"/>
              </a:rPr>
              <a:t>обеспечение одинаковой сходимости по всем переменным </a:t>
            </a: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Требует много памяти: 1000000 весов → 10</a:t>
            </a:r>
            <a:r>
              <a:rPr lang="ru-RU" baseline="30000" dirty="0" smtClean="0"/>
              <a:t>12</a:t>
            </a:r>
            <a:r>
              <a:rPr lang="ru-RU" dirty="0" smtClean="0"/>
              <a:t> элементов Гессиана → </a:t>
            </a:r>
            <a:r>
              <a:rPr lang="en-US" dirty="0" smtClean="0"/>
              <a:t>&gt;3Tb RAM</a:t>
            </a:r>
            <a:r>
              <a:rPr lang="ru-RU" dirty="0" smtClean="0"/>
              <a:t> </a:t>
            </a:r>
            <a:r>
              <a:rPr lang="en-US" dirty="0" smtClean="0"/>
              <a:t>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Методы частичной апроксимации Гессиана  (</a:t>
            </a:r>
            <a:r>
              <a:rPr lang="en-US" dirty="0" smtClean="0"/>
              <a:t>L-BFGS).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Аппроксимация требует  использования всех примеров из обучающей выборки.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8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7574"/>
            <a:ext cx="41764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91630"/>
            <a:ext cx="16561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928992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Sophia – </a:t>
            </a:r>
            <a:r>
              <a:rPr lang="ru-RU" dirty="0" smtClean="0"/>
              <a:t>оптимизатор 2-го порядка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87574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 smtClean="0"/>
              <a:t> Усреднение градиента (скользящее среднее)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 smtClean="0"/>
              <a:t> Аппроксимация диагональных элементов Гессиана (2 варианта).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 smtClean="0"/>
              <a:t> Аппроксимация выполняется каждые </a:t>
            </a:r>
            <a:r>
              <a:rPr lang="en-US" sz="1600" dirty="0" smtClean="0"/>
              <a:t>n </a:t>
            </a:r>
            <a:r>
              <a:rPr lang="ru-RU" sz="1600" dirty="0" smtClean="0"/>
              <a:t>эпох.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 smtClean="0"/>
              <a:t> Применение </a:t>
            </a:r>
            <a:r>
              <a:rPr lang="ru-RU" sz="1600" dirty="0" err="1" smtClean="0"/>
              <a:t>клипирования</a:t>
            </a:r>
            <a:r>
              <a:rPr lang="ru-RU" sz="1600" dirty="0" smtClean="0"/>
              <a:t> для избегания слишком резких изменений весов.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81922" name="Picture 2" descr="Source - &lt;a href='https://arxiv.org/abs/2305.14342'&gt;https://arxiv.org/abs/2305.14342&lt;/a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8505" y="987574"/>
            <a:ext cx="1949960" cy="1335477"/>
          </a:xfrm>
          <a:prstGeom prst="rect">
            <a:avLst/>
          </a:prstGeom>
          <a:noFill/>
        </p:spPr>
      </p:pic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355726"/>
            <a:ext cx="6336704" cy="143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3528" y="4128752"/>
            <a:ext cx="6480720" cy="891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 smtClean="0"/>
              <a:t> Представлен, как эффективный алгоритм обучения </a:t>
            </a:r>
            <a:r>
              <a:rPr lang="en-US" sz="1600" dirty="0" smtClean="0"/>
              <a:t>LLM: 2x </a:t>
            </a:r>
            <a:r>
              <a:rPr lang="ru-RU" sz="1600" dirty="0" smtClean="0"/>
              <a:t>меньше вычислений для того же минимума чем </a:t>
            </a:r>
            <a:r>
              <a:rPr lang="en-US" sz="1600" dirty="0" smtClean="0"/>
              <a:t>Adam</a:t>
            </a:r>
            <a:r>
              <a:rPr lang="ru-RU" sz="1600" dirty="0" smtClean="0"/>
              <a:t>, достижения такой же эффективности на моделях меньшего размера. </a:t>
            </a:r>
          </a:p>
        </p:txBody>
      </p:sp>
      <p:pic>
        <p:nvPicPr>
          <p:cNvPr id="81927" name="Picture 7" descr="Source - &lt;a href='https://arxiv.org/abs/2305.14342'&gt;https://arxiv.org/abs/2305.14342&lt;/a&g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1345" y="2499742"/>
            <a:ext cx="2271135" cy="21602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Изменение скорости обучения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794176"/>
            <a:ext cx="7416824" cy="3577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sz="2200" dirty="0" smtClean="0"/>
              <a:t> Ступенчатое уменьшение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2200" dirty="0" smtClean="0"/>
              <a:t> в </a:t>
            </a:r>
            <a:r>
              <a:rPr lang="ru-RU" sz="2200" b="1" i="1" dirty="0" smtClean="0"/>
              <a:t>к</a:t>
            </a:r>
            <a:r>
              <a:rPr lang="ru-RU" sz="2200" dirty="0" smtClean="0"/>
              <a:t> раз каждые </a:t>
            </a:r>
            <a:r>
              <a:rPr lang="en-US" sz="2200" b="1" i="1" dirty="0" smtClean="0"/>
              <a:t>n</a:t>
            </a:r>
            <a:r>
              <a:rPr lang="ru-RU" sz="2200" dirty="0" smtClean="0"/>
              <a:t> итераций обучения;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2200" dirty="0" smtClean="0"/>
              <a:t> уменьшение коэффициента обучения, если ошибка на подтверждающей выборке перестала уменьшаться.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endParaRPr lang="ru-RU" sz="2200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sz="2200" dirty="0" smtClean="0"/>
              <a:t> Экспоненциальное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sz="2200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sz="2200" dirty="0" smtClean="0"/>
              <a:t> Гиперболическое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75856" y="3003798"/>
          <a:ext cx="1296144" cy="493769"/>
        </p:xfrm>
        <a:graphic>
          <a:graphicData uri="http://schemas.openxmlformats.org/presentationml/2006/ole">
            <p:oleObj spid="_x0000_s72708" name="Equation" r:id="rId3" imgW="647700" imgH="2413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275856" y="3522664"/>
          <a:ext cx="1152128" cy="778884"/>
        </p:xfrm>
        <a:graphic>
          <a:graphicData uri="http://schemas.openxmlformats.org/presentationml/2006/ole">
            <p:oleObj spid="_x0000_s72709" name="Equation" r:id="rId4" imgW="634725" imgH="418918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563813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Схемы изменения скорости обучения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71550"/>
            <a:ext cx="547898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4778996"/>
            <a:ext cx="3672408" cy="31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200" i="1" dirty="0" smtClean="0"/>
              <a:t>* </a:t>
            </a:r>
            <a:r>
              <a:rPr lang="en-US" sz="1200" i="1" dirty="0" smtClean="0"/>
              <a:t>https://arxiv.org/abs/2007.01547</a:t>
            </a:r>
            <a:endParaRPr lang="ru-RU" sz="12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Стохастический метод обучения. </a:t>
            </a:r>
            <a:br>
              <a:rPr lang="ru-RU" sz="4000" dirty="0" smtClean="0"/>
            </a:br>
            <a:r>
              <a:rPr lang="ru-RU" sz="4000" dirty="0" smtClean="0"/>
              <a:t>Общая схема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839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1. Выполнить начальную инициализацию весов.</a:t>
            </a:r>
          </a:p>
          <a:p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2. Вычислить выход для примера из обучающей выборки.</a:t>
            </a:r>
          </a:p>
          <a:p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3. Вычислить ошибку: </a:t>
            </a:r>
          </a:p>
          <a:p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4. Выбрать случайным образом  вес и изменить его значение на случайную  величину. </a:t>
            </a: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Если проведенное изменение уменьшает целевую функцию (ошибку), то сохранить его, иначе вернуться к прежнему значению веса.</a:t>
            </a:r>
          </a:p>
          <a:p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5. Повторять шаги 2, 3, 4, пока сеть не обучится.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Алгоритм имитации отжига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077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1. Выполнить начальную инициализацию весов. Задать начальную температуру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T=</a:t>
            </a:r>
            <a:r>
              <a:rPr kumimoji="0" lang="en-US" i="1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T</a:t>
            </a:r>
            <a:r>
              <a:rPr kumimoji="0" lang="en-US" i="1" baseline="-25000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max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Вычислить значение ошибки.</a:t>
            </a:r>
            <a:endParaRPr kumimoji="0" lang="en-US" i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endParaRPr kumimoji="0" lang="en-US" i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 Пока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T&gt;0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повторить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L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раз действия:</a:t>
            </a:r>
          </a:p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2.1. Выполнить случайную коррекцию весов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w’=w+</a:t>
            </a:r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</a:t>
            </a:r>
            <a:r>
              <a:rPr kumimoji="0" lang="ru-RU" i="1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2.2. Вычислить разницу целевых функций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c=E(w’)-E(w)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2.3. Если </a:t>
            </a:r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&lt;0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, то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w=w’</a:t>
            </a:r>
            <a:endParaRPr kumimoji="0" lang="ru-RU" i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     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иначе принять 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w=w’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с вероятностью</a:t>
            </a:r>
          </a:p>
          <a:p>
            <a:endParaRPr kumimoji="0" lang="ru-RU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3. Уменьшить температуру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T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kumimoji="0" lang="ru-RU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4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 Повторять  2, 3, 4 пока </a:t>
            </a:r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Т&gt;0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или значение ошибки больше порога.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788024" y="2787774"/>
          <a:ext cx="1256605" cy="493343"/>
        </p:xfrm>
        <a:graphic>
          <a:graphicData uri="http://schemas.openxmlformats.org/presentationml/2006/ole">
            <p:oleObj spid="_x0000_s69638" name="Equation" r:id="rId3" imgW="774364" imgH="304668" progId="Equation.3">
              <p:embed/>
            </p:oleObj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4359572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Приращение весов </a:t>
            </a:r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</a:t>
            </a:r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203848" y="4034455"/>
          <a:ext cx="1738188" cy="697535"/>
        </p:xfrm>
        <a:graphic>
          <a:graphicData uri="http://schemas.openxmlformats.org/presentationml/2006/ole">
            <p:oleObj spid="_x0000_s69639" name="Equation" r:id="rId4" imgW="977476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Алгоритм имитации отжига (Коши)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987574"/>
            <a:ext cx="518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Скорость сходимости метода Больцмана: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5004048" y="915566"/>
          <a:ext cx="1549996" cy="630993"/>
        </p:xfrm>
        <a:graphic>
          <a:graphicData uri="http://schemas.openxmlformats.org/presentationml/2006/ole">
            <p:oleObj spid="_x0000_s70668" name="Equation" r:id="rId3" imgW="1028700" imgH="41910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987824" y="1491630"/>
          <a:ext cx="1689795" cy="640838"/>
        </p:xfrm>
        <a:graphic>
          <a:graphicData uri="http://schemas.openxmlformats.org/presentationml/2006/ole">
            <p:oleObj spid="_x0000_s70669" name="Equation" r:id="rId4" imgW="1167893" imgH="444307" progId="Equation.3">
              <p:embed/>
            </p:oleObj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23528" y="1554346"/>
            <a:ext cx="3178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Распределение Коши:</a:t>
            </a:r>
          </a:p>
        </p:txBody>
      </p:sp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1403648" y="2139702"/>
          <a:ext cx="6444208" cy="1792562"/>
        </p:xfrm>
        <a:graphic>
          <a:graphicData uri="http://schemas.openxmlformats.org/presentationml/2006/ole">
            <p:oleObj spid="_x0000_s70670" name="Документ" r:id="rId5" imgW="5745480" imgH="1600200" progId="Word.Document.8">
              <p:embed/>
            </p:oleObj>
          </a:graphicData>
        </a:graphic>
      </p:graphicFrame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04800" y="4002618"/>
            <a:ext cx="534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Скорость сходимости метода Коши:</a:t>
            </a: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4434110" y="3867894"/>
          <a:ext cx="1434034" cy="714132"/>
        </p:xfrm>
        <a:graphic>
          <a:graphicData uri="http://schemas.openxmlformats.org/presentationml/2006/ole">
            <p:oleObj spid="_x0000_s70671" name="Equation" r:id="rId6" imgW="78705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Комбинированный метод обучения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81000" y="1474788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Объединение традиционного обратного распространения с обучением Коши.</a:t>
            </a: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619672" y="2283719"/>
          <a:ext cx="5216847" cy="497480"/>
        </p:xfrm>
        <a:graphic>
          <a:graphicData uri="http://schemas.openxmlformats.org/presentationml/2006/ole">
            <p:oleObj spid="_x0000_s71688" name="Equation" r:id="rId3" imgW="27813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Градиентные методы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31640" y="2931790"/>
            <a:ext cx="377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ea typeface="Tahoma" pitchFamily="34" charset="0"/>
                <a:cs typeface="Tahoma" pitchFamily="34" charset="0"/>
              </a:rPr>
              <a:t>H(w)</a:t>
            </a:r>
            <a:r>
              <a:rPr lang="ru-RU" dirty="0">
                <a:ea typeface="Tahoma" pitchFamily="34" charset="0"/>
                <a:cs typeface="Tahoma" pitchFamily="34" charset="0"/>
              </a:rPr>
              <a:t>-матрица вторых производных;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9512" y="3939902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ea typeface="Tahoma" pitchFamily="34" charset="0"/>
                <a:cs typeface="Tahoma" pitchFamily="34" charset="0"/>
              </a:rPr>
              <a:t>Цель: подобрать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p</a:t>
            </a:r>
            <a:r>
              <a:rPr lang="ru-RU" dirty="0">
                <a:ea typeface="Tahoma" pitchFamily="34" charset="0"/>
                <a:cs typeface="Tahoma" pitchFamily="34" charset="0"/>
              </a:rPr>
              <a:t> и </a:t>
            </a:r>
            <a:r>
              <a:rPr lang="en-US" i="1" dirty="0">
                <a:ea typeface="Tahoma" pitchFamily="34" charset="0"/>
                <a:cs typeface="Tahoma" pitchFamily="34" charset="0"/>
                <a:sym typeface="Symbol" pitchFamily="18" charset="2"/>
              </a:rPr>
              <a:t></a:t>
            </a:r>
            <a:r>
              <a:rPr lang="ru-RU" dirty="0">
                <a:ea typeface="Tahoma" pitchFamily="34" charset="0"/>
                <a:cs typeface="Tahoma" pitchFamily="34" charset="0"/>
              </a:rPr>
              <a:t>  так, чтобы, для очередной точки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w</a:t>
            </a:r>
            <a:r>
              <a:rPr lang="en-US" i="1" baseline="-25000" dirty="0">
                <a:ea typeface="Tahoma" pitchFamily="34" charset="0"/>
                <a:cs typeface="Tahoma" pitchFamily="34" charset="0"/>
              </a:rPr>
              <a:t>k+1</a:t>
            </a:r>
            <a:r>
              <a:rPr lang="ru-RU" dirty="0">
                <a:ea typeface="Tahoma" pitchFamily="34" charset="0"/>
                <a:cs typeface="Tahoma" pitchFamily="34" charset="0"/>
              </a:rPr>
              <a:t>  выполнялось условие: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403648" y="2380057"/>
          <a:ext cx="3394745" cy="551733"/>
        </p:xfrm>
        <a:graphic>
          <a:graphicData uri="http://schemas.openxmlformats.org/presentationml/2006/ole">
            <p:oleObj spid="_x0000_s39947" name="Equation" r:id="rId3" imgW="1942257" imgH="317362" progId="Equation.3">
              <p:embed/>
            </p:oleObj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9512" y="3651870"/>
            <a:ext cx="5253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ea typeface="Tahoma" pitchFamily="34" charset="0"/>
                <a:cs typeface="Tahoma" pitchFamily="34" charset="0"/>
              </a:rPr>
              <a:t>Обозначим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w</a:t>
            </a:r>
            <a:r>
              <a:rPr lang="en-US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dirty="0">
                <a:ea typeface="Tahoma" pitchFamily="34" charset="0"/>
                <a:cs typeface="Tahoma" pitchFamily="34" charset="0"/>
              </a:rPr>
              <a:t> -решение, полученное на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k</a:t>
            </a:r>
            <a:r>
              <a:rPr lang="ru-RU" dirty="0">
                <a:ea typeface="Tahoma" pitchFamily="34" charset="0"/>
                <a:cs typeface="Tahoma" pitchFamily="34" charset="0"/>
              </a:rPr>
              <a:t>-</a:t>
            </a:r>
            <a:r>
              <a:rPr lang="ru-RU" dirty="0" err="1">
                <a:ea typeface="Tahoma" pitchFamily="34" charset="0"/>
                <a:cs typeface="Tahoma" pitchFamily="34" charset="0"/>
              </a:rPr>
              <a:t>ом</a:t>
            </a:r>
            <a:r>
              <a:rPr lang="ru-RU" dirty="0">
                <a:ea typeface="Tahoma" pitchFamily="34" charset="0"/>
                <a:cs typeface="Tahoma" pitchFamily="34" charset="0"/>
              </a:rPr>
              <a:t> шаге.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403648" y="1923678"/>
          <a:ext cx="5597227" cy="549541"/>
        </p:xfrm>
        <a:graphic>
          <a:graphicData uri="http://schemas.openxmlformats.org/presentationml/2006/ole">
            <p:oleObj spid="_x0000_s39948" name="Equation" r:id="rId4" imgW="2959100" imgH="292100" progId="Equation.3">
              <p:embed/>
            </p:oleObj>
          </a:graphicData>
        </a:graphic>
      </p:graphicFrame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07950" y="838200"/>
            <a:ext cx="8839200" cy="1200150"/>
            <a:chOff x="96" y="528"/>
            <a:chExt cx="5568" cy="756"/>
          </a:xfrm>
        </p:grpSpPr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96" y="528"/>
              <a:ext cx="556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Минимизация целевой функции :</a:t>
              </a:r>
            </a:p>
            <a:p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                </a:t>
              </a:r>
              <a:r>
                <a:rPr kumimoji="0" lang="en-US" i="1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d</a:t>
              </a:r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 - желаемый выход</a:t>
              </a:r>
            </a:p>
            <a:p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                </a:t>
              </a:r>
              <a:r>
                <a:rPr kumimoji="0" lang="ru-RU" i="1" dirty="0" err="1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y</a:t>
              </a:r>
              <a:r>
                <a:rPr kumimoji="0" lang="ru-RU" i="1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 - </a:t>
              </a:r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реальный выход</a:t>
              </a:r>
            </a:p>
            <a:p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Метод обучения - градиентный спуск.  </a:t>
              </a:r>
            </a:p>
          </p:txBody>
        </p:sp>
        <p:graphicFrame>
          <p:nvGraphicFramePr>
            <p:cNvPr id="17" name="Object 10"/>
            <p:cNvGraphicFramePr>
              <a:graphicFrameLocks noChangeAspect="1"/>
            </p:cNvGraphicFramePr>
            <p:nvPr/>
          </p:nvGraphicFramePr>
          <p:xfrm>
            <a:off x="2999" y="622"/>
            <a:ext cx="1783" cy="582"/>
          </p:xfrm>
          <a:graphic>
            <a:graphicData uri="http://schemas.openxmlformats.org/presentationml/2006/ole">
              <p:oleObj spid="_x0000_s39949" name="Equation" r:id="rId5" imgW="1473200" imgH="482600" progId="Equation.3">
                <p:embed/>
              </p:oleObj>
            </a:graphicData>
          </a:graphic>
        </p:graphicFrame>
      </p:grp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3059832" y="4577656"/>
          <a:ext cx="1809502" cy="370358"/>
        </p:xfrm>
        <a:graphic>
          <a:graphicData uri="http://schemas.openxmlformats.org/presentationml/2006/ole">
            <p:oleObj spid="_x0000_s39950" name="Equation" r:id="rId6" imgW="1117600" imgH="228600" progId="Equation.3">
              <p:embed/>
            </p:oleObj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3059832" y="4227934"/>
          <a:ext cx="1834902" cy="371349"/>
        </p:xfrm>
        <a:graphic>
          <a:graphicData uri="http://schemas.openxmlformats.org/presentationml/2006/ole">
            <p:oleObj spid="_x0000_s39951" name="Equation" r:id="rId7" imgW="1130300" imgH="228600" progId="Equation.3">
              <p:embed/>
            </p:oleObj>
          </a:graphicData>
        </a:graphic>
      </p:graphicFrame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33363" y="3291830"/>
            <a:ext cx="6711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ea typeface="Tahoma" pitchFamily="34" charset="0"/>
                <a:cs typeface="Tahoma" pitchFamily="34" charset="0"/>
              </a:rPr>
              <a:t>w </a:t>
            </a:r>
            <a:r>
              <a:rPr lang="en-US" i="1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минимум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E(w)</a:t>
            </a:r>
            <a:r>
              <a:rPr lang="ru-RU" i="1" dirty="0">
                <a:ea typeface="Tahoma" pitchFamily="34" charset="0"/>
                <a:cs typeface="Tahoma" pitchFamily="34" charset="0"/>
              </a:rPr>
              <a:t>, </a:t>
            </a:r>
            <a:r>
              <a:rPr lang="ru-RU" dirty="0">
                <a:ea typeface="Tahoma" pitchFamily="34" charset="0"/>
                <a:cs typeface="Tahoma" pitchFamily="34" charset="0"/>
              </a:rPr>
              <a:t>если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g(w)=0, H(w)</a:t>
            </a:r>
            <a:r>
              <a:rPr lang="ru-RU" i="1" dirty="0"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ea typeface="Tahoma" pitchFamily="34" charset="0"/>
                <a:cs typeface="Tahoma" pitchFamily="34" charset="0"/>
              </a:rPr>
              <a:t>– положительно определена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87400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Основные достоинства и недостатки алгоритма наискорейшего спуска</a:t>
            </a: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Что препятствует применению алгоритмов, основанных на методах оптимизации второго порядка, для обучения современных нейронных сетей?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Какое основное преимущество стохастических алгоритмов обучения перед </a:t>
            </a:r>
            <a:r>
              <a:rPr lang="ru-RU" sz="2000" smtClean="0">
                <a:ea typeface="Tahoma" pitchFamily="34" charset="0"/>
                <a:cs typeface="Tahoma" pitchFamily="34" charset="0"/>
              </a:rPr>
              <a:t>градиентными методами</a:t>
            </a:r>
            <a:r>
              <a:rPr kumimoji="0" lang="ru-RU" sz="200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Схема универсального алгоритма обучения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1131590"/>
            <a:ext cx="8763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Проверка оптимальности текущего решения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Определение вектора направления оптимизации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baseline="-25000" dirty="0" err="1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для точки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3. Выбор шага </a:t>
            </a:r>
            <a:r>
              <a:rPr lang="en-US" sz="2000" i="1" dirty="0">
                <a:ea typeface="Tahoma" pitchFamily="34" charset="0"/>
                <a:cs typeface="Tahoma" pitchFamily="34" charset="0"/>
                <a:sym typeface="Symbol" pitchFamily="18" charset="2"/>
              </a:rPr>
              <a:t>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 в направлении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baseline="-25000" dirty="0" err="1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, при котором выполняется условие</a:t>
            </a:r>
          </a:p>
          <a:p>
            <a:pPr algn="ctr"/>
            <a:r>
              <a:rPr lang="ru-RU" sz="20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k+1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)&lt;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)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4. Определение нового решения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а также соответствующих ему значений функции ошибки, градиента, матрицы вторых производных.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Переход  на 1.</a:t>
            </a:r>
            <a:endParaRPr lang="ru-RU" sz="2000" i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139952" y="3291830"/>
          <a:ext cx="1978918" cy="400495"/>
        </p:xfrm>
        <a:graphic>
          <a:graphicData uri="http://schemas.openxmlformats.org/presentationml/2006/ole">
            <p:oleObj spid="_x0000_s38915" name="Equation" r:id="rId3" imgW="11303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наискорейшего спуска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7473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Линейное приближение функции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E(w)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.</a:t>
            </a:r>
            <a:endParaRPr lang="en-US" sz="2000" i="1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Для выполнения условия 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k+1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)&lt;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, надо</a:t>
            </a:r>
            <a:endParaRPr lang="ru-RU" sz="2000" i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724128" y="1275606"/>
          <a:ext cx="1178548" cy="504056"/>
        </p:xfrm>
        <a:graphic>
          <a:graphicData uri="http://schemas.openxmlformats.org/presentationml/2006/ole">
            <p:oleObj spid="_x0000_s37895" name="Формула" r:id="rId4" imgW="812447" imgH="241195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491880" y="1923678"/>
          <a:ext cx="1708150" cy="458788"/>
        </p:xfrm>
        <a:graphic>
          <a:graphicData uri="http://schemas.openxmlformats.org/presentationml/2006/ole">
            <p:oleObj spid="_x0000_s37896" name="Equation" r:id="rId5" imgW="850900" imgH="228600" progId="Equation.3">
              <p:embed/>
            </p:oleObj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85800" y="2499742"/>
            <a:ext cx="7162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Достоинства: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небольшая вычислительная сложность;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невысокие требования к памяти.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Недостатки: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не учитывает информацию о кривизне функции;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замедление в случае маленького градиента;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медленная сходимость.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Наискорейший спуск с моментом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411413" y="1066800"/>
          <a:ext cx="3540125" cy="458788"/>
        </p:xfrm>
        <a:graphic>
          <a:graphicData uri="http://schemas.openxmlformats.org/presentationml/2006/ole">
            <p:oleObj spid="_x0000_s56327" name="Equation" r:id="rId4" imgW="1765300" imgH="22860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0" y="1637387"/>
            <a:ext cx="50102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>
                <a:ea typeface="Tahoma" pitchFamily="34" charset="0"/>
                <a:cs typeface="Tahoma" pitchFamily="34" charset="0"/>
                <a:sym typeface="Symbol" pitchFamily="18" charset="2"/>
              </a:rPr>
              <a:t>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- коэффициент момента в интервале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[0,1]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2069435"/>
            <a:ext cx="25588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На плоских участках:  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131840" y="2067694"/>
            <a:ext cx="2303958" cy="1073646"/>
            <a:chOff x="2577" y="1488"/>
            <a:chExt cx="1492" cy="720"/>
          </a:xfrm>
        </p:grpSpPr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577" y="1488"/>
            <a:ext cx="1492" cy="289"/>
          </p:xfrm>
          <a:graphic>
            <a:graphicData uri="http://schemas.openxmlformats.org/presentationml/2006/ole">
              <p:oleObj spid="_x0000_s56328" name="Equation" r:id="rId5" imgW="1181100" imgH="228600" progId="Equation.3">
                <p:embed/>
              </p:oleObj>
            </a:graphicData>
          </a:graphic>
        </p:graphicFrame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2592" y="1824"/>
            <a:ext cx="1123" cy="384"/>
          </p:xfrm>
          <a:graphic>
            <a:graphicData uri="http://schemas.openxmlformats.org/presentationml/2006/ole">
              <p:oleObj spid="_x0000_s56329" name="Equation" r:id="rId6" imgW="888614" imgH="304668" progId="Equation.3">
                <p:embed/>
              </p:oleObj>
            </a:graphicData>
          </a:graphic>
        </p:graphicFrame>
      </p:grp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67544" y="3437587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ea typeface="Tahoma" pitchFamily="34" charset="0"/>
                <a:cs typeface="Tahoma" pitchFamily="34" charset="0"/>
              </a:rPr>
              <a:t>Достоинство: ускорение сходимости на плоских </a:t>
            </a:r>
            <a:r>
              <a:rPr lang="ru-RU" sz="2000" b="1" dirty="0" smtClean="0">
                <a:ea typeface="Tahoma" pitchFamily="34" charset="0"/>
                <a:cs typeface="Tahoma" pitchFamily="34" charset="0"/>
              </a:rPr>
              <a:t>участках, позволяет избежать локальных </a:t>
            </a:r>
            <a:r>
              <a:rPr lang="ru-RU" sz="2000" b="1" dirty="0">
                <a:ea typeface="Tahoma" pitchFamily="34" charset="0"/>
                <a:cs typeface="Tahoma" pitchFamily="34" charset="0"/>
              </a:rPr>
              <a:t>экстремумов.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744710"/>
            <a:ext cx="3529087" cy="89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14"/>
            <a:ext cx="49434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Использование момента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473334" y="1000114"/>
            <a:ext cx="3456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ea typeface="Tahoma" pitchFamily="34" charset="0"/>
                <a:cs typeface="Tahoma" pitchFamily="34" charset="0"/>
              </a:rPr>
              <a:t>Сделаем рекуррентные подстановки.</a:t>
            </a:r>
          </a:p>
          <a:p>
            <a:r>
              <a:rPr lang="ru-RU" sz="1600" dirty="0">
                <a:ea typeface="Tahoma" pitchFamily="34" charset="0"/>
                <a:cs typeface="Tahoma" pitchFamily="34" charset="0"/>
              </a:rPr>
              <a:t>Введем ряд по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t</a:t>
            </a:r>
            <a:r>
              <a:rPr lang="ru-RU" sz="1600" dirty="0">
                <a:ea typeface="Tahoma" pitchFamily="34" charset="0"/>
                <a:cs typeface="Tahoma" pitchFamily="34" charset="0"/>
              </a:rPr>
              <a:t>.</a:t>
            </a:r>
            <a:endParaRPr lang="en-US" sz="1600" dirty="0">
              <a:ea typeface="Tahoma" pitchFamily="34" charset="0"/>
              <a:cs typeface="Tahoma" pitchFamily="34" charset="0"/>
            </a:endParaRPr>
          </a:p>
          <a:p>
            <a:r>
              <a:rPr lang="ru-RU" sz="1600" dirty="0">
                <a:ea typeface="Tahoma" pitchFamily="34" charset="0"/>
                <a:cs typeface="Tahoma" pitchFamily="34" charset="0"/>
              </a:rPr>
              <a:t>Решим разностное уравнение.</a:t>
            </a: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3842" y="2571750"/>
            <a:ext cx="3167385" cy="30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1834" y="2857502"/>
            <a:ext cx="3095948" cy="77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5288" y="3955331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1600" dirty="0">
                <a:ea typeface="Tahoma" pitchFamily="34" charset="0"/>
                <a:cs typeface="Tahoma" pitchFamily="34" charset="0"/>
              </a:rPr>
              <a:t>Для сходимости ряда </a:t>
            </a:r>
            <a:r>
              <a:rPr lang="ru-RU" sz="1600" dirty="0" smtClean="0">
                <a:ea typeface="Tahoma" pitchFamily="34" charset="0"/>
                <a:cs typeface="Tahoma" pitchFamily="34" charset="0"/>
              </a:rPr>
              <a:t>необходимо</a:t>
            </a:r>
            <a:endParaRPr lang="ru-RU" sz="1600" dirty="0"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600" dirty="0">
                <a:ea typeface="Tahoma" pitchFamily="34" charset="0"/>
                <a:cs typeface="Tahoma" pitchFamily="34" charset="0"/>
              </a:rPr>
              <a:t>Ускоряет спуск, если знак градиента не </a:t>
            </a:r>
            <a:r>
              <a:rPr lang="ru-RU" sz="1600" dirty="0" smtClean="0">
                <a:ea typeface="Tahoma" pitchFamily="34" charset="0"/>
                <a:cs typeface="Tahoma" pitchFamily="34" charset="0"/>
              </a:rPr>
              <a:t>меняется</a:t>
            </a:r>
            <a:endParaRPr lang="ru-RU" sz="1600" dirty="0"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600" dirty="0">
                <a:ea typeface="Tahoma" pitchFamily="34" charset="0"/>
                <a:cs typeface="Tahoma" pitchFamily="34" charset="0"/>
              </a:rPr>
              <a:t>Замедляет спуск, если знак градиента изменяется – стабилизирующий эффект.</a:t>
            </a:r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3959028"/>
            <a:ext cx="1214446" cy="2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переменной метрики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95536" y="978282"/>
            <a:ext cx="3936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Квадратичное приближение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 </a:t>
            </a: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619672" y="1203598"/>
          <a:ext cx="6220991" cy="560271"/>
        </p:xfrm>
        <a:graphic>
          <a:graphicData uri="http://schemas.openxmlformats.org/presentationml/2006/ole">
            <p:oleObj spid="_x0000_s45074" name="Equation" r:id="rId4" imgW="3225800" imgH="29210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1691680" y="1736998"/>
          <a:ext cx="1543075" cy="589031"/>
        </p:xfrm>
        <a:graphic>
          <a:graphicData uri="http://schemas.openxmlformats.org/presentationml/2006/ole">
            <p:oleObj spid="_x0000_s45075" name="Equation" r:id="rId5" imgW="926698" imgH="355446" progId="Equation.3">
              <p:embed/>
            </p:oleObj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3419872" y="1768252"/>
          <a:ext cx="2440310" cy="398418"/>
        </p:xfrm>
        <a:graphic>
          <a:graphicData uri="http://schemas.openxmlformats.org/presentationml/2006/ole">
            <p:oleObj spid="_x0000_s45076" name="Equation" r:id="rId6" imgW="1397000" imgH="22860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771800" y="2355726"/>
          <a:ext cx="2640310" cy="462193"/>
        </p:xfrm>
        <a:graphic>
          <a:graphicData uri="http://schemas.openxmlformats.org/presentationml/2006/ole">
            <p:oleObj spid="_x0000_s45077" name="Equation" r:id="rId7" imgW="1511300" imgH="266700" progId="Equation.3">
              <p:embed/>
            </p:oleObj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33400" y="2938215"/>
            <a:ext cx="37902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Используют приближение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H(w)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  </a:t>
            </a:r>
          </a:p>
        </p:txBody>
      </p:sp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4253135" y="2965698"/>
          <a:ext cx="4639345" cy="418719"/>
        </p:xfrm>
        <a:graphic>
          <a:graphicData uri="http://schemas.openxmlformats.org/presentationml/2006/ole">
            <p:oleObj spid="_x0000_s45078" name="Equation" r:id="rId8" imgW="2527300" imgH="228600" progId="Equation.3">
              <p:embed/>
            </p:oleObj>
          </a:graphicData>
        </a:graphic>
      </p:graphicFrame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848080" y="3291830"/>
            <a:ext cx="26995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где: 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V</a:t>
            </a:r>
            <a:r>
              <a:rPr lang="en-US" sz="2000" i="1" baseline="-25000" dirty="0" err="1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- приближение </a:t>
            </a:r>
          </a:p>
        </p:txBody>
      </p:sp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3491880" y="3273139"/>
          <a:ext cx="1080765" cy="416831"/>
        </p:xfrm>
        <a:graphic>
          <a:graphicData uri="http://schemas.openxmlformats.org/presentationml/2006/ole">
            <p:oleObj spid="_x0000_s45079" name="Equation" r:id="rId9" imgW="685502" imgH="266584" progId="Equation.3">
              <p:embed/>
            </p:oleObj>
          </a:graphicData>
        </a:graphic>
      </p:graphicFrame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67544" y="3651870"/>
            <a:ext cx="39693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Достоинство: быстрая сходимость.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Недостатки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вычислительная сложность;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требования к памяти.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Выбор алгоритма обучения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987574"/>
            <a:ext cx="813690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Существует более 100 алгоритмов оптимизации для НС*.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Эмпирическое сравнение эффективности различных алгоритмов.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 существует исследований, которые сравнивают все (почти все) алгоритмы.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4778996"/>
            <a:ext cx="3672408" cy="31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200" i="1" dirty="0" smtClean="0"/>
              <a:t>* </a:t>
            </a:r>
            <a:r>
              <a:rPr lang="en-US" sz="1200" i="1" dirty="0" smtClean="0"/>
              <a:t>https://arxiv.org/abs/2007.01547</a:t>
            </a:r>
            <a:endParaRPr lang="ru-RU" sz="12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3568" y="437195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Количество упоминаний оптимизаторов в статьях на сайте </a:t>
            </a:r>
            <a:r>
              <a:rPr lang="en-US" sz="1200" b="1" i="1" dirty="0" smtClean="0"/>
              <a:t>arxiv.org</a:t>
            </a:r>
            <a:r>
              <a:rPr lang="ru-RU" sz="1200" b="1" i="1" dirty="0" smtClean="0"/>
              <a:t>*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9702"/>
            <a:ext cx="2759925" cy="22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173538"/>
            <a:ext cx="3319264" cy="212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716016" y="437195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Относительное число  упоминаний оптимизаторов в статьях на сайте </a:t>
            </a:r>
            <a:r>
              <a:rPr lang="en-US" sz="1200" b="1" i="1" dirty="0" smtClean="0"/>
              <a:t>arxiv.org</a:t>
            </a:r>
            <a:r>
              <a:rPr lang="ru-RU" sz="1200" b="1" i="1" dirty="0" smtClean="0"/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Стохастический градиентный спуск (</a:t>
            </a:r>
            <a:r>
              <a:rPr lang="en-US" dirty="0" smtClean="0"/>
              <a:t>SGD)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987574"/>
            <a:ext cx="525658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Основной алгоритм для глубокого обучения.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Базируется на принципах градиентного спуска.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Вычисление градиента по каждому примеру вычислительно затратно → выбор случайных подмножест из обучающей выборки.</a:t>
            </a:r>
            <a:endParaRPr lang="en-US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 SGD </a:t>
            </a:r>
            <a:r>
              <a:rPr lang="ru-RU" dirty="0" smtClean="0"/>
              <a:t>с моментом</a:t>
            </a:r>
          </a:p>
        </p:txBody>
      </p:sp>
      <p:pic>
        <p:nvPicPr>
          <p:cNvPr id="10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059582"/>
            <a:ext cx="2376264" cy="123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427734"/>
            <a:ext cx="1685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5652" y="3075806"/>
            <a:ext cx="2684780" cy="1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147814"/>
            <a:ext cx="22831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967</Words>
  <Application>Microsoft Office PowerPoint</Application>
  <PresentationFormat>Экран (16:9)</PresentationFormat>
  <Paragraphs>173</Paragraphs>
  <Slides>20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Тема Office</vt:lpstr>
      <vt:lpstr>Equation</vt:lpstr>
      <vt:lpstr>Формула</vt:lpstr>
      <vt:lpstr>Документ</vt:lpstr>
      <vt:lpstr>Нейронные сети и их практическое применение.  Лекция 5. Обзор алгоритмов обучения.</vt:lpstr>
      <vt:lpstr>Градиентные методы обучения</vt:lpstr>
      <vt:lpstr>Схема универсального алгоритма обучения</vt:lpstr>
      <vt:lpstr>Алгоритм наискорейшего спуска </vt:lpstr>
      <vt:lpstr>Наискорейший спуск с моментом </vt:lpstr>
      <vt:lpstr>Использование момента</vt:lpstr>
      <vt:lpstr>Метод переменной метрики</vt:lpstr>
      <vt:lpstr>Выбор алгоритма обучения</vt:lpstr>
      <vt:lpstr>Стохастический градиентный спуск (SGD)</vt:lpstr>
      <vt:lpstr>Алгоритм обучения Adam.</vt:lpstr>
      <vt:lpstr>Оптимизаторы в Pytorch.</vt:lpstr>
      <vt:lpstr>Методы оптимизации 2-го порядка</vt:lpstr>
      <vt:lpstr>Sophia – оптимизатор 2-го порядка</vt:lpstr>
      <vt:lpstr>Изменение скорости обучения </vt:lpstr>
      <vt:lpstr>Схемы изменения скорости обучения </vt:lpstr>
      <vt:lpstr>Стохастический метод обучения.  Общая схема</vt:lpstr>
      <vt:lpstr>Алгоритм имитации отжига</vt:lpstr>
      <vt:lpstr>Алгоритм имитации отжига (Коши)</vt:lpstr>
      <vt:lpstr>Комбинированный метод обучения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101</cp:revision>
  <dcterms:created xsi:type="dcterms:W3CDTF">2019-10-07T19:23:40Z</dcterms:created>
  <dcterms:modified xsi:type="dcterms:W3CDTF">2024-10-25T09:36:23Z</dcterms:modified>
</cp:coreProperties>
</file>