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9" r:id="rId4"/>
    <p:sldId id="260" r:id="rId5"/>
    <p:sldId id="274" r:id="rId6"/>
    <p:sldId id="293" r:id="rId7"/>
    <p:sldId id="275" r:id="rId8"/>
    <p:sldId id="287" r:id="rId9"/>
    <p:sldId id="288" r:id="rId10"/>
    <p:sldId id="290" r:id="rId11"/>
    <p:sldId id="294" r:id="rId12"/>
    <p:sldId id="289" r:id="rId13"/>
    <p:sldId id="295" r:id="rId14"/>
    <p:sldId id="286" r:id="rId15"/>
    <p:sldId id="291" r:id="rId16"/>
    <p:sldId id="282" r:id="rId17"/>
    <p:sldId id="283" r:id="rId18"/>
    <p:sldId id="284" r:id="rId19"/>
    <p:sldId id="285" r:id="rId20"/>
    <p:sldId id="292" r:id="rId21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65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509E2-5332-4166-BD56-3FBFD005CBE1}" type="datetimeFigureOut">
              <a:rPr lang="ru-RU" smtClean="0"/>
              <a:pPr/>
              <a:t>25.10.2024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A2990-6FE1-48B2-87B5-E344F8ABA91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4008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7A2990-6FE1-48B2-87B5-E344F8ABA91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FF7E0-26A1-42D3-BE82-2C0DCE2D5B4B}" type="datetime1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8A163-BF9E-49E1-B7DD-091E2732B245}" type="datetime1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EBD0-98CE-48F8-BE5E-311BFB3492E8}" type="datetime1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23174-79C8-48FB-8B0B-09FED53FA508}" type="datetime1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DC3AF-E6AA-4D67-A906-69AFF298C88B}" type="datetime1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E7E6-CD2C-4AF2-B13D-648683C6CAD9}" type="datetime1">
              <a:rPr lang="ru-RU" smtClean="0"/>
              <a:pPr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FC45-FB17-406A-A2C1-BBA10E5231D0}" type="datetime1">
              <a:rPr lang="ru-RU" smtClean="0"/>
              <a:pPr/>
              <a:t>25.10.2024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0699E-0D07-43B0-BF95-AB9D64E0B10D}" type="datetime1">
              <a:rPr lang="ru-RU" smtClean="0"/>
              <a:pPr/>
              <a:t>25.10.2024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3E430-7D04-4BA4-B16B-0468300F9094}" type="datetime1">
              <a:rPr lang="ru-RU" smtClean="0"/>
              <a:pPr/>
              <a:t>25.10.2024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CA15A-B84B-48B1-9FBF-D5A32DD803D6}" type="datetime1">
              <a:rPr lang="ru-RU" smtClean="0"/>
              <a:pPr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67EC6-214D-4123-8376-4A33D5F4EBD4}" type="datetime1">
              <a:rPr lang="ru-RU" smtClean="0"/>
              <a:pPr/>
              <a:t>25.10.2024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209FE-4B33-4D0C-8C33-B494D7A76ED2}" type="datetime1">
              <a:rPr lang="ru-RU" smtClean="0"/>
              <a:pPr/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F835F-9AB0-42BE-8AF5-99DA7248C2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_________Microsoft_Office_Word_97_-_20031.doc"/><Relationship Id="rId4" Type="http://schemas.openxmlformats.org/officeDocument/2006/relationships/oleObject" Target="../embeddings/oleObject23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346698"/>
            <a:ext cx="6400800" cy="102525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000" dirty="0" smtClean="0"/>
              <a:t>Дмитрий Буряк</a:t>
            </a:r>
          </a:p>
          <a:p>
            <a:pPr>
              <a:lnSpc>
                <a:spcPct val="80000"/>
              </a:lnSpc>
            </a:pPr>
            <a:r>
              <a:rPr lang="ru-RU" sz="2000" dirty="0" err="1"/>
              <a:t>к</a:t>
            </a:r>
            <a:r>
              <a:rPr lang="ru-RU" sz="2000" dirty="0" err="1" smtClean="0"/>
              <a:t>.ф.-м.н</a:t>
            </a:r>
            <a:endParaRPr lang="ru-RU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/>
              <a:t>dyb04@yandex.ru</a:t>
            </a:r>
            <a:endParaRPr lang="ru-RU" sz="2000" dirty="0"/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685800" y="483518"/>
            <a:ext cx="7772400" cy="221682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Нейронные сети и их практическое применение.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sz="3100" dirty="0" smtClean="0"/>
              <a:t>Лекция </a:t>
            </a:r>
            <a:r>
              <a:rPr lang="en-US" sz="3100" dirty="0" smtClean="0"/>
              <a:t>5</a:t>
            </a:r>
            <a:r>
              <a:rPr lang="ru-RU" sz="3100" dirty="0" smtClean="0"/>
              <a:t>. Обзор</a:t>
            </a:r>
            <a:r>
              <a:rPr lang="en-US" sz="3100" dirty="0" smtClean="0"/>
              <a:t> </a:t>
            </a:r>
            <a:r>
              <a:rPr lang="ru-RU" sz="3100" dirty="0" smtClean="0"/>
              <a:t>алгоритмов обучения</a:t>
            </a:r>
            <a:r>
              <a:rPr lang="en-US" sz="3100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Алгоритм обучения </a:t>
            </a:r>
            <a:r>
              <a:rPr lang="en-US" dirty="0" smtClean="0"/>
              <a:t>Adam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55576" y="1131590"/>
            <a:ext cx="3528392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 smtClean="0"/>
              <a:t> Момент + учет частоты обновления веса.</a:t>
            </a:r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067694"/>
            <a:ext cx="1990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443163"/>
            <a:ext cx="188595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2753097"/>
            <a:ext cx="20574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3291830"/>
            <a:ext cx="178117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08906" y="3792835"/>
            <a:ext cx="226695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4754" name="Picture 2" descr="https://miro.medium.com/max/700/1*P_67xskOT1sBk6XRss3ak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29190" y="1142990"/>
            <a:ext cx="2921720" cy="371475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Оптимизаторы в </a:t>
            </a:r>
            <a:r>
              <a:rPr lang="en-US" dirty="0" err="1" smtClean="0"/>
              <a:t>Pytorch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57158" y="1071552"/>
            <a:ext cx="39959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Пакет</a:t>
            </a:r>
            <a:r>
              <a:rPr lang="en-US" sz="1600" dirty="0" smtClean="0"/>
              <a:t> </a:t>
            </a:r>
            <a:r>
              <a:rPr lang="en-US" sz="1600" dirty="0" err="1" smtClean="0"/>
              <a:t>torch.optim</a:t>
            </a:r>
            <a:r>
              <a:rPr lang="en-US" sz="1600" dirty="0" smtClean="0"/>
              <a:t> --</a:t>
            </a:r>
            <a:r>
              <a:rPr lang="ru-RU" sz="1600" dirty="0" smtClean="0"/>
              <a:t> коллекция различных оптимизаторов градиентного спуска</a:t>
            </a:r>
            <a:r>
              <a:rPr lang="en-US" sz="1600" dirty="0" smtClean="0"/>
              <a:t>,</a:t>
            </a:r>
          </a:p>
          <a:p>
            <a:r>
              <a:rPr lang="ru-RU" sz="1600" dirty="0" smtClean="0"/>
              <a:t>от простейшего </a:t>
            </a:r>
            <a:r>
              <a:rPr lang="en-US" sz="1600" dirty="0" smtClean="0"/>
              <a:t>SGD </a:t>
            </a:r>
            <a:r>
              <a:rPr lang="ru-RU" sz="1600" dirty="0" smtClean="0"/>
              <a:t>до современных: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/>
              <a:t> </a:t>
            </a:r>
            <a:r>
              <a:rPr lang="en-US" sz="1600" dirty="0" err="1" smtClean="0"/>
              <a:t>optim.ASGD</a:t>
            </a:r>
            <a:r>
              <a:rPr lang="en-US" sz="1600" dirty="0" smtClean="0"/>
              <a:t>,</a:t>
            </a:r>
            <a:endParaRPr lang="ru-RU" sz="1600" dirty="0" smtClean="0"/>
          </a:p>
          <a:p>
            <a:pPr>
              <a:buFont typeface="Wingdings" pitchFamily="2" charset="2"/>
              <a:buChar char="§"/>
            </a:pPr>
            <a:r>
              <a:rPr lang="en-US" sz="1600" dirty="0" smtClean="0"/>
              <a:t> </a:t>
            </a:r>
            <a:r>
              <a:rPr lang="en-US" sz="1600" dirty="0" err="1" smtClean="0"/>
              <a:t>optim.Adadelta</a:t>
            </a:r>
            <a:r>
              <a:rPr lang="en-US" sz="1600" dirty="0" smtClean="0"/>
              <a:t>,</a:t>
            </a:r>
            <a:endParaRPr lang="ru-RU" sz="1600" dirty="0" smtClean="0"/>
          </a:p>
          <a:p>
            <a:pPr>
              <a:buFont typeface="Wingdings" pitchFamily="2" charset="2"/>
              <a:buChar char="§"/>
            </a:pPr>
            <a:r>
              <a:rPr lang="ru-RU" sz="1600" dirty="0"/>
              <a:t> </a:t>
            </a:r>
            <a:r>
              <a:rPr lang="en-US" sz="1600" dirty="0" err="1" smtClean="0"/>
              <a:t>optim.Adagrad</a:t>
            </a:r>
            <a:r>
              <a:rPr lang="en-US" sz="1600" dirty="0" smtClean="0"/>
              <a:t>, </a:t>
            </a:r>
            <a:endParaRPr lang="ru-RU" sz="1600" dirty="0" smtClean="0"/>
          </a:p>
          <a:p>
            <a:pPr>
              <a:buFont typeface="Wingdings" pitchFamily="2" charset="2"/>
              <a:buChar char="§"/>
            </a:pPr>
            <a:r>
              <a:rPr lang="ru-RU" sz="1600" dirty="0"/>
              <a:t> </a:t>
            </a:r>
            <a:r>
              <a:rPr lang="en-US" sz="1600" dirty="0" err="1" smtClean="0"/>
              <a:t>optim.RMSprop</a:t>
            </a:r>
            <a:r>
              <a:rPr lang="en-US" sz="1600" dirty="0" smtClean="0"/>
              <a:t>,</a:t>
            </a:r>
            <a:r>
              <a:rPr lang="ru-RU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ru-RU" sz="1600" dirty="0"/>
              <a:t> </a:t>
            </a:r>
            <a:r>
              <a:rPr lang="en-US" sz="1600" dirty="0" err="1" smtClean="0"/>
              <a:t>optim.Adam</a:t>
            </a:r>
            <a:endParaRPr lang="en-US" sz="16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4643438" y="1143552"/>
            <a:ext cx="3379708" cy="3785652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latin typeface="Arial Narrow" pitchFamily="34" charset="0"/>
              </a:rPr>
              <a:t>torch.manual_seed</a:t>
            </a:r>
            <a:r>
              <a:rPr lang="en-US" sz="1200" dirty="0" smtClean="0">
                <a:latin typeface="Arial Narrow" pitchFamily="34" charset="0"/>
              </a:rPr>
              <a:t>(42)</a:t>
            </a:r>
          </a:p>
          <a:p>
            <a:r>
              <a:rPr lang="en-US" sz="1200" dirty="0" smtClean="0">
                <a:latin typeface="Arial Narrow" pitchFamily="34" charset="0"/>
              </a:rPr>
              <a:t>a = </a:t>
            </a:r>
            <a:r>
              <a:rPr lang="en-US" sz="1200" dirty="0" err="1" smtClean="0">
                <a:latin typeface="Arial Narrow" pitchFamily="34" charset="0"/>
              </a:rPr>
              <a:t>torch.randn</a:t>
            </a:r>
            <a:r>
              <a:rPr lang="en-US" sz="1200" dirty="0" smtClean="0">
                <a:latin typeface="Arial Narrow" pitchFamily="34" charset="0"/>
              </a:rPr>
              <a:t>(1, </a:t>
            </a:r>
            <a:r>
              <a:rPr lang="en-US" sz="1200" dirty="0" err="1" smtClean="0">
                <a:latin typeface="Arial Narrow" pitchFamily="34" charset="0"/>
              </a:rPr>
              <a:t>requires_grad</a:t>
            </a:r>
            <a:r>
              <a:rPr lang="en-US" sz="1200" dirty="0" smtClean="0">
                <a:latin typeface="Arial Narrow" pitchFamily="34" charset="0"/>
              </a:rPr>
              <a:t>=True, </a:t>
            </a:r>
            <a:r>
              <a:rPr lang="en-US" sz="1200" dirty="0" err="1" smtClean="0">
                <a:latin typeface="Arial Narrow" pitchFamily="34" charset="0"/>
              </a:rPr>
              <a:t>dtype</a:t>
            </a:r>
            <a:r>
              <a:rPr lang="en-US" sz="1200" dirty="0" smtClean="0">
                <a:latin typeface="Arial Narrow" pitchFamily="34" charset="0"/>
              </a:rPr>
              <a:t>=</a:t>
            </a:r>
            <a:r>
              <a:rPr lang="en-US" sz="1200" dirty="0" err="1" smtClean="0">
                <a:latin typeface="Arial Narrow" pitchFamily="34" charset="0"/>
              </a:rPr>
              <a:t>torch.float</a:t>
            </a:r>
            <a:r>
              <a:rPr lang="en-US" sz="1200" dirty="0" smtClean="0">
                <a:latin typeface="Arial Narrow" pitchFamily="34" charset="0"/>
              </a:rPr>
              <a:t>)</a:t>
            </a:r>
          </a:p>
          <a:p>
            <a:r>
              <a:rPr lang="en-US" sz="1200" dirty="0" smtClean="0">
                <a:latin typeface="Arial Narrow" pitchFamily="34" charset="0"/>
              </a:rPr>
              <a:t>b = </a:t>
            </a:r>
            <a:r>
              <a:rPr lang="en-US" sz="1200" dirty="0" err="1" smtClean="0">
                <a:latin typeface="Arial Narrow" pitchFamily="34" charset="0"/>
              </a:rPr>
              <a:t>torch.randn</a:t>
            </a:r>
            <a:r>
              <a:rPr lang="en-US" sz="1200" dirty="0" smtClean="0">
                <a:latin typeface="Arial Narrow" pitchFamily="34" charset="0"/>
              </a:rPr>
              <a:t>(1, </a:t>
            </a:r>
            <a:r>
              <a:rPr lang="en-US" sz="1200" dirty="0" err="1" smtClean="0">
                <a:latin typeface="Arial Narrow" pitchFamily="34" charset="0"/>
              </a:rPr>
              <a:t>requires_grad</a:t>
            </a:r>
            <a:r>
              <a:rPr lang="en-US" sz="1200" dirty="0" smtClean="0">
                <a:latin typeface="Arial Narrow" pitchFamily="34" charset="0"/>
              </a:rPr>
              <a:t>=True, </a:t>
            </a:r>
            <a:r>
              <a:rPr lang="en-US" sz="1200" dirty="0" err="1" smtClean="0">
                <a:latin typeface="Arial Narrow" pitchFamily="34" charset="0"/>
              </a:rPr>
              <a:t>dtype</a:t>
            </a:r>
            <a:r>
              <a:rPr lang="en-US" sz="1200" dirty="0" smtClean="0">
                <a:latin typeface="Arial Narrow" pitchFamily="34" charset="0"/>
              </a:rPr>
              <a:t>=</a:t>
            </a:r>
            <a:r>
              <a:rPr lang="en-US" sz="1200" dirty="0" err="1" smtClean="0">
                <a:latin typeface="Arial Narrow" pitchFamily="34" charset="0"/>
              </a:rPr>
              <a:t>torch.float</a:t>
            </a:r>
            <a:r>
              <a:rPr lang="en-US" sz="1200" dirty="0" smtClean="0">
                <a:latin typeface="Arial Narrow" pitchFamily="34" charset="0"/>
              </a:rPr>
              <a:t>)</a:t>
            </a:r>
          </a:p>
          <a:p>
            <a:r>
              <a:rPr lang="en-US" sz="1200" dirty="0" smtClean="0">
                <a:latin typeface="Arial Narrow" pitchFamily="34" charset="0"/>
              </a:rPr>
              <a:t>print("Initial values:",a, b)</a:t>
            </a:r>
          </a:p>
          <a:p>
            <a:r>
              <a:rPr lang="en-US" sz="1200" dirty="0" err="1" smtClean="0">
                <a:latin typeface="Arial Narrow" pitchFamily="34" charset="0"/>
              </a:rPr>
              <a:t>lr</a:t>
            </a:r>
            <a:r>
              <a:rPr lang="en-US" sz="1200" dirty="0" smtClean="0">
                <a:latin typeface="Arial Narrow" pitchFamily="34" charset="0"/>
              </a:rPr>
              <a:t> = 1e-1</a:t>
            </a:r>
          </a:p>
          <a:p>
            <a:r>
              <a:rPr lang="en-US" sz="1200" dirty="0" err="1" smtClean="0">
                <a:latin typeface="Arial Narrow" pitchFamily="34" charset="0"/>
              </a:rPr>
              <a:t>n_epochs</a:t>
            </a:r>
            <a:r>
              <a:rPr lang="en-US" sz="1200" dirty="0" smtClean="0">
                <a:latin typeface="Arial Narrow" pitchFamily="34" charset="0"/>
              </a:rPr>
              <a:t> = 1000</a:t>
            </a:r>
          </a:p>
          <a:p>
            <a:r>
              <a:rPr lang="en-US" sz="1200" dirty="0" smtClean="0">
                <a:latin typeface="Arial Narrow" pitchFamily="34" charset="0"/>
              </a:rPr>
              <a:t># Defines a SGD optimizer to update the parameters</a:t>
            </a:r>
          </a:p>
          <a:p>
            <a:r>
              <a:rPr lang="en-US" sz="1200" dirty="0" smtClean="0">
                <a:latin typeface="Arial Narrow" pitchFamily="34" charset="0"/>
              </a:rPr>
              <a:t>optimizer = optim.SGD([a, b], </a:t>
            </a:r>
            <a:r>
              <a:rPr lang="en-US" sz="1200" dirty="0" err="1" smtClean="0">
                <a:latin typeface="Arial Narrow" pitchFamily="34" charset="0"/>
              </a:rPr>
              <a:t>lr</a:t>
            </a:r>
            <a:r>
              <a:rPr lang="en-US" sz="1200" dirty="0" smtClean="0">
                <a:latin typeface="Arial Narrow" pitchFamily="34" charset="0"/>
              </a:rPr>
              <a:t>=</a:t>
            </a:r>
            <a:r>
              <a:rPr lang="en-US" sz="1200" dirty="0" err="1" smtClean="0">
                <a:latin typeface="Arial Narrow" pitchFamily="34" charset="0"/>
              </a:rPr>
              <a:t>lr</a:t>
            </a:r>
            <a:r>
              <a:rPr lang="en-US" sz="1200" dirty="0" smtClean="0">
                <a:latin typeface="Arial Narrow" pitchFamily="34" charset="0"/>
              </a:rPr>
              <a:t>)</a:t>
            </a:r>
          </a:p>
          <a:p>
            <a:endParaRPr lang="en-US" sz="1200" dirty="0" smtClean="0">
              <a:latin typeface="Arial Narrow" pitchFamily="34" charset="0"/>
            </a:endParaRPr>
          </a:p>
          <a:p>
            <a:r>
              <a:rPr lang="en-US" sz="1200" dirty="0" smtClean="0">
                <a:latin typeface="Arial Narrow" pitchFamily="34" charset="0"/>
              </a:rPr>
              <a:t>for epoch in range(</a:t>
            </a:r>
            <a:r>
              <a:rPr lang="en-US" sz="1200" dirty="0" err="1" smtClean="0">
                <a:latin typeface="Arial Narrow" pitchFamily="34" charset="0"/>
              </a:rPr>
              <a:t>n_epochs</a:t>
            </a:r>
            <a:r>
              <a:rPr lang="en-US" sz="1200" dirty="0" smtClean="0">
                <a:latin typeface="Arial Narrow" pitchFamily="34" charset="0"/>
              </a:rPr>
              <a:t>):</a:t>
            </a:r>
          </a:p>
          <a:p>
            <a:r>
              <a:rPr lang="en-US" sz="1200" dirty="0" smtClean="0">
                <a:latin typeface="Arial Narrow" pitchFamily="34" charset="0"/>
              </a:rPr>
              <a:t>    </a:t>
            </a:r>
            <a:r>
              <a:rPr lang="en-US" sz="1200" dirty="0" err="1" smtClean="0">
                <a:latin typeface="Arial Narrow" pitchFamily="34" charset="0"/>
              </a:rPr>
              <a:t>yhat</a:t>
            </a:r>
            <a:r>
              <a:rPr lang="en-US" sz="1200" dirty="0" smtClean="0">
                <a:latin typeface="Arial Narrow" pitchFamily="34" charset="0"/>
              </a:rPr>
              <a:t> = a + b * </a:t>
            </a:r>
            <a:r>
              <a:rPr lang="en-US" sz="1200" dirty="0" err="1" smtClean="0">
                <a:latin typeface="Arial Narrow" pitchFamily="34" charset="0"/>
              </a:rPr>
              <a:t>x_train</a:t>
            </a:r>
            <a:endParaRPr lang="en-US" sz="1200" dirty="0" smtClean="0">
              <a:latin typeface="Arial Narrow" pitchFamily="34" charset="0"/>
            </a:endParaRPr>
          </a:p>
          <a:p>
            <a:r>
              <a:rPr lang="en-US" sz="1200" dirty="0" smtClean="0">
                <a:latin typeface="Arial Narrow" pitchFamily="34" charset="0"/>
              </a:rPr>
              <a:t>    error = </a:t>
            </a:r>
            <a:r>
              <a:rPr lang="en-US" sz="1200" dirty="0" err="1" smtClean="0">
                <a:latin typeface="Arial Narrow" pitchFamily="34" charset="0"/>
              </a:rPr>
              <a:t>y_train</a:t>
            </a:r>
            <a:r>
              <a:rPr lang="en-US" sz="1200" dirty="0" smtClean="0">
                <a:latin typeface="Arial Narrow" pitchFamily="34" charset="0"/>
              </a:rPr>
              <a:t> - </a:t>
            </a:r>
            <a:r>
              <a:rPr lang="en-US" sz="1200" dirty="0" err="1" smtClean="0">
                <a:latin typeface="Arial Narrow" pitchFamily="34" charset="0"/>
              </a:rPr>
              <a:t>yhat</a:t>
            </a:r>
            <a:endParaRPr lang="en-US" sz="1200" dirty="0" smtClean="0">
              <a:latin typeface="Arial Narrow" pitchFamily="34" charset="0"/>
            </a:endParaRPr>
          </a:p>
          <a:p>
            <a:r>
              <a:rPr lang="en-US" sz="1200" dirty="0" smtClean="0">
                <a:latin typeface="Arial Narrow" pitchFamily="34" charset="0"/>
              </a:rPr>
              <a:t>    loss = (error ** 2).mean()</a:t>
            </a:r>
          </a:p>
          <a:p>
            <a:endParaRPr lang="en-US" sz="1200" dirty="0" smtClean="0">
              <a:latin typeface="Arial Narrow" pitchFamily="34" charset="0"/>
            </a:endParaRPr>
          </a:p>
          <a:p>
            <a:r>
              <a:rPr lang="en-US" sz="1200" dirty="0" smtClean="0">
                <a:latin typeface="Arial Narrow" pitchFamily="34" charset="0"/>
              </a:rPr>
              <a:t>    </a:t>
            </a:r>
            <a:r>
              <a:rPr lang="en-US" sz="1200" dirty="0" err="1" smtClean="0">
                <a:latin typeface="Arial Narrow" pitchFamily="34" charset="0"/>
              </a:rPr>
              <a:t>loss.backward</a:t>
            </a:r>
            <a:r>
              <a:rPr lang="en-US" sz="1200" dirty="0" smtClean="0">
                <a:latin typeface="Arial Narrow" pitchFamily="34" charset="0"/>
              </a:rPr>
              <a:t>()    </a:t>
            </a:r>
          </a:p>
          <a:p>
            <a:endParaRPr lang="en-US" sz="1200" dirty="0" smtClean="0">
              <a:latin typeface="Arial Narrow" pitchFamily="34" charset="0"/>
            </a:endParaRPr>
          </a:p>
          <a:p>
            <a:r>
              <a:rPr lang="en-US" sz="1200" dirty="0" smtClean="0">
                <a:latin typeface="Arial Narrow" pitchFamily="34" charset="0"/>
              </a:rPr>
              <a:t>    #     a -= </a:t>
            </a:r>
            <a:r>
              <a:rPr lang="en-US" sz="1200" dirty="0" err="1" smtClean="0">
                <a:latin typeface="Arial Narrow" pitchFamily="34" charset="0"/>
              </a:rPr>
              <a:t>lr</a:t>
            </a:r>
            <a:r>
              <a:rPr lang="en-US" sz="1200" dirty="0" smtClean="0">
                <a:latin typeface="Arial Narrow" pitchFamily="34" charset="0"/>
              </a:rPr>
              <a:t> * </a:t>
            </a:r>
            <a:r>
              <a:rPr lang="en-US" sz="1200" dirty="0" err="1" smtClean="0">
                <a:latin typeface="Arial Narrow" pitchFamily="34" charset="0"/>
              </a:rPr>
              <a:t>a.grad</a:t>
            </a:r>
            <a:endParaRPr lang="en-US" sz="1200" dirty="0" smtClean="0">
              <a:latin typeface="Arial Narrow" pitchFamily="34" charset="0"/>
            </a:endParaRPr>
          </a:p>
          <a:p>
            <a:r>
              <a:rPr lang="en-US" sz="1200" dirty="0" smtClean="0">
                <a:latin typeface="Arial Narrow" pitchFamily="34" charset="0"/>
              </a:rPr>
              <a:t>    #     b -= </a:t>
            </a:r>
            <a:r>
              <a:rPr lang="en-US" sz="1200" dirty="0" err="1" smtClean="0">
                <a:latin typeface="Arial Narrow" pitchFamily="34" charset="0"/>
              </a:rPr>
              <a:t>lr</a:t>
            </a:r>
            <a:r>
              <a:rPr lang="en-US" sz="1200" dirty="0" smtClean="0">
                <a:latin typeface="Arial Narrow" pitchFamily="34" charset="0"/>
              </a:rPr>
              <a:t> * </a:t>
            </a:r>
            <a:r>
              <a:rPr lang="en-US" sz="1200" dirty="0" err="1" smtClean="0">
                <a:latin typeface="Arial Narrow" pitchFamily="34" charset="0"/>
              </a:rPr>
              <a:t>b.grad</a:t>
            </a:r>
            <a:endParaRPr lang="en-US" sz="1200" dirty="0" smtClean="0">
              <a:latin typeface="Arial Narrow" pitchFamily="34" charset="0"/>
            </a:endParaRPr>
          </a:p>
          <a:p>
            <a:r>
              <a:rPr lang="en-US" sz="1200" dirty="0" smtClean="0">
                <a:latin typeface="Arial Narrow" pitchFamily="34" charset="0"/>
              </a:rPr>
              <a:t>   </a:t>
            </a:r>
            <a:r>
              <a:rPr lang="en-US" sz="1200" dirty="0" err="1" smtClean="0">
                <a:latin typeface="Arial Narrow" pitchFamily="34" charset="0"/>
              </a:rPr>
              <a:t>optimizer.step</a:t>
            </a:r>
            <a:r>
              <a:rPr lang="en-US" sz="1200" dirty="0" smtClean="0">
                <a:latin typeface="Arial Narrow" pitchFamily="34" charset="0"/>
              </a:rPr>
              <a:t>()</a:t>
            </a:r>
          </a:p>
          <a:p>
            <a:r>
              <a:rPr lang="en-US" sz="1200" dirty="0" smtClean="0">
                <a:latin typeface="Arial Narrow" pitchFamily="34" charset="0"/>
              </a:rPr>
              <a:t>   </a:t>
            </a:r>
            <a:r>
              <a:rPr lang="en-US" sz="1200" dirty="0" err="1" smtClean="0">
                <a:latin typeface="Arial Narrow" pitchFamily="34" charset="0"/>
              </a:rPr>
              <a:t>optimizer.zero_grad</a:t>
            </a:r>
            <a:r>
              <a:rPr lang="en-US" sz="1200" dirty="0" smtClean="0">
                <a:latin typeface="Arial Narrow" pitchFamily="34" charset="0"/>
              </a:rPr>
              <a:t>()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92016" y="2428874"/>
            <a:ext cx="2857520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оптимизации 2-го порядка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076421"/>
            <a:ext cx="7848872" cy="2613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 smtClean="0"/>
              <a:t> Оценка Гессиана </a:t>
            </a:r>
            <a:r>
              <a:rPr lang="en-US" dirty="0" smtClean="0"/>
              <a:t>~ </a:t>
            </a:r>
            <a:r>
              <a:rPr lang="ru-RU" dirty="0" smtClean="0"/>
              <a:t>скорость изменения градиента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ru-RU" dirty="0" smtClean="0">
                <a:sym typeface="Wingdings" pitchFamily="2" charset="2"/>
              </a:rPr>
              <a:t>обеспечение одинаковой сходимости по всем переменным </a:t>
            </a:r>
            <a:endParaRPr lang="ru-RU" dirty="0" smtClean="0"/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 smtClean="0"/>
              <a:t> Требует много памяти: 1000000 весов → 10</a:t>
            </a:r>
            <a:r>
              <a:rPr lang="ru-RU" baseline="30000" dirty="0" smtClean="0"/>
              <a:t>12</a:t>
            </a:r>
            <a:r>
              <a:rPr lang="ru-RU" dirty="0" smtClean="0"/>
              <a:t> элементов Гессиана → </a:t>
            </a:r>
            <a:r>
              <a:rPr lang="en-US" dirty="0" smtClean="0"/>
              <a:t>&gt;3Tb RAM</a:t>
            </a:r>
            <a:r>
              <a:rPr lang="ru-RU" dirty="0" smtClean="0"/>
              <a:t> </a:t>
            </a:r>
            <a:r>
              <a:rPr lang="en-US" dirty="0" smtClean="0"/>
              <a:t>.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ru-RU" dirty="0" smtClean="0"/>
              <a:t>Методы частичной апроксимации Гессиана  (</a:t>
            </a:r>
            <a:r>
              <a:rPr lang="en-US" dirty="0" smtClean="0"/>
              <a:t>L-BFGS).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ru-RU" dirty="0" smtClean="0"/>
              <a:t>Аппроксимация требует  использования всех примеров из обучающей выборки.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12</a:t>
            </a:fld>
            <a:endParaRPr lang="ru-RU"/>
          </a:p>
        </p:txBody>
      </p:sp>
      <p:pic>
        <p:nvPicPr>
          <p:cNvPr id="8" name="Рисунок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87574"/>
            <a:ext cx="4176464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491630"/>
            <a:ext cx="1656184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05979"/>
            <a:ext cx="8928992" cy="857250"/>
          </a:xfrm>
        </p:spPr>
        <p:txBody>
          <a:bodyPr>
            <a:normAutofit/>
          </a:bodyPr>
          <a:lstStyle/>
          <a:p>
            <a:r>
              <a:rPr lang="en-US" dirty="0" smtClean="0"/>
              <a:t>Sophia – </a:t>
            </a:r>
            <a:r>
              <a:rPr lang="ru-RU" dirty="0" smtClean="0"/>
              <a:t>оптимизатор 2-го порядка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987574"/>
            <a:ext cx="64807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ru-RU" sz="1600" dirty="0" smtClean="0"/>
              <a:t> Усреднение градиента (скользящее среднее)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ru-RU" sz="1600" dirty="0" smtClean="0"/>
              <a:t> Аппроксимация диагональных элементов Гессиана (2 варианта).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ru-RU" sz="1600" dirty="0" smtClean="0"/>
              <a:t> Аппроксимация выполняется каждые </a:t>
            </a:r>
            <a:r>
              <a:rPr lang="en-US" sz="1600" dirty="0" smtClean="0"/>
              <a:t>n </a:t>
            </a:r>
            <a:r>
              <a:rPr lang="ru-RU" sz="1600" dirty="0" smtClean="0"/>
              <a:t>эпох.</a:t>
            </a:r>
          </a:p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ru-RU" sz="1600" dirty="0" smtClean="0"/>
              <a:t> Применение </a:t>
            </a:r>
            <a:r>
              <a:rPr lang="ru-RU" sz="1600" dirty="0" err="1" smtClean="0"/>
              <a:t>клипирования</a:t>
            </a:r>
            <a:r>
              <a:rPr lang="ru-RU" sz="1600" dirty="0" smtClean="0"/>
              <a:t> для избегания слишком резких изменений весов.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81922" name="Picture 2" descr="Source - &lt;a href='https://arxiv.org/abs/2305.14342'&gt;https://arxiv.org/abs/2305.14342&lt;/a&g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8505" y="987574"/>
            <a:ext cx="1949960" cy="1335477"/>
          </a:xfrm>
          <a:prstGeom prst="rect">
            <a:avLst/>
          </a:prstGeom>
          <a:noFill/>
        </p:spPr>
      </p:pic>
      <p:pic>
        <p:nvPicPr>
          <p:cNvPr id="8192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2355726"/>
            <a:ext cx="6336704" cy="1432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23528" y="4128752"/>
            <a:ext cx="6480720" cy="891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buFont typeface="Wingdings" pitchFamily="2" charset="2"/>
              <a:buChar char="q"/>
            </a:pPr>
            <a:r>
              <a:rPr lang="ru-RU" sz="1600" dirty="0" smtClean="0"/>
              <a:t> Представлен, как эффективный алгоритм обучения </a:t>
            </a:r>
            <a:r>
              <a:rPr lang="en-US" sz="1600" dirty="0" smtClean="0"/>
              <a:t>LLM: 2x </a:t>
            </a:r>
            <a:r>
              <a:rPr lang="ru-RU" sz="1600" dirty="0" smtClean="0"/>
              <a:t>меньше вычислений для того же минимума чем </a:t>
            </a:r>
            <a:r>
              <a:rPr lang="en-US" sz="1600" dirty="0" smtClean="0"/>
              <a:t>Adam</a:t>
            </a:r>
            <a:r>
              <a:rPr lang="ru-RU" sz="1600" dirty="0" smtClean="0"/>
              <a:t>, достижения такой же эффективности на моделях меньшего размера. </a:t>
            </a:r>
          </a:p>
        </p:txBody>
      </p:sp>
      <p:pic>
        <p:nvPicPr>
          <p:cNvPr id="81927" name="Picture 7" descr="Source - &lt;a href='https://arxiv.org/abs/2305.14342'&gt;https://arxiv.org/abs/2305.14342&lt;/a&gt;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1345" y="2499742"/>
            <a:ext cx="2271135" cy="216024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Изменение скорости обучения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794176"/>
            <a:ext cx="7416824" cy="3577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sz="2200" dirty="0" smtClean="0"/>
              <a:t> Ступенчатое уменьшение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r>
              <a:rPr lang="ru-RU" sz="2200" dirty="0" smtClean="0"/>
              <a:t> в </a:t>
            </a:r>
            <a:r>
              <a:rPr lang="ru-RU" sz="2200" b="1" i="1" dirty="0" smtClean="0"/>
              <a:t>к</a:t>
            </a:r>
            <a:r>
              <a:rPr lang="ru-RU" sz="2200" dirty="0" smtClean="0"/>
              <a:t> раз каждые </a:t>
            </a:r>
            <a:r>
              <a:rPr lang="en-US" sz="2200" b="1" i="1" dirty="0" smtClean="0"/>
              <a:t>n</a:t>
            </a:r>
            <a:r>
              <a:rPr lang="ru-RU" sz="2200" dirty="0" smtClean="0"/>
              <a:t> итераций обучения;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r>
              <a:rPr lang="ru-RU" sz="2200" dirty="0" smtClean="0"/>
              <a:t> уменьшение коэффициента обучения, если ошибка на подтверждающей выборке перестала уменьшаться.</a:t>
            </a:r>
          </a:p>
          <a:p>
            <a:pPr lvl="1">
              <a:lnSpc>
                <a:spcPct val="130000"/>
              </a:lnSpc>
              <a:buFont typeface="Wingdings" pitchFamily="2" charset="2"/>
              <a:buChar char="§"/>
            </a:pPr>
            <a:endParaRPr lang="ru-RU" sz="2200" dirty="0" smtClean="0"/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sz="2200" dirty="0" smtClean="0"/>
              <a:t> Экспоненциальное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endParaRPr lang="ru-RU" sz="2200" dirty="0" smtClean="0"/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sz="2200" dirty="0" smtClean="0"/>
              <a:t> Гиперболическое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14</a:t>
            </a:fld>
            <a:endParaRPr lang="ru-RU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75856" y="3003798"/>
          <a:ext cx="1296144" cy="493769"/>
        </p:xfrm>
        <a:graphic>
          <a:graphicData uri="http://schemas.openxmlformats.org/presentationml/2006/ole">
            <p:oleObj spid="_x0000_s72708" name="Equation" r:id="rId3" imgW="647700" imgH="241300" progId="Equation.3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3275856" y="3522664"/>
          <a:ext cx="1152128" cy="778884"/>
        </p:xfrm>
        <a:graphic>
          <a:graphicData uri="http://schemas.openxmlformats.org/presentationml/2006/ole">
            <p:oleObj spid="_x0000_s72709" name="Equation" r:id="rId4" imgW="634725" imgH="418918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405638136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1470"/>
            <a:ext cx="9144000" cy="857250"/>
          </a:xfrm>
        </p:spPr>
        <p:txBody>
          <a:bodyPr>
            <a:normAutofit/>
          </a:bodyPr>
          <a:lstStyle/>
          <a:p>
            <a:r>
              <a:rPr lang="ru-RU" dirty="0" smtClean="0"/>
              <a:t>Схемы изменения скорости обучения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15</a:t>
            </a:fld>
            <a:endParaRPr lang="ru-RU"/>
          </a:p>
        </p:txBody>
      </p:sp>
      <p:pic>
        <p:nvPicPr>
          <p:cNvPr id="563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771550"/>
            <a:ext cx="5478982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7544" y="4778996"/>
            <a:ext cx="3672408" cy="31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ru-RU" sz="1200" i="1" dirty="0" smtClean="0"/>
              <a:t>* </a:t>
            </a:r>
            <a:r>
              <a:rPr lang="en-US" sz="1200" i="1" dirty="0" smtClean="0"/>
              <a:t>https://arxiv.org/abs/2007.01547</a:t>
            </a:r>
            <a:endParaRPr lang="ru-RU" sz="1200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Стохастический метод обучения. </a:t>
            </a:r>
            <a:br>
              <a:rPr lang="ru-RU" sz="4000" dirty="0" smtClean="0"/>
            </a:br>
            <a:r>
              <a:rPr lang="ru-RU" sz="4000" dirty="0" smtClean="0"/>
              <a:t>Общая схема</a:t>
            </a:r>
            <a:endParaRPr lang="ru-RU" sz="4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04800" y="1219200"/>
            <a:ext cx="8839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1. Выполнить начальную инициализацию весов.</a:t>
            </a:r>
          </a:p>
          <a:p>
            <a:endParaRPr kumimoji="0" lang="ru-RU" sz="2000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2. Вычислить выход для примера из обучающей выборки.</a:t>
            </a:r>
          </a:p>
          <a:p>
            <a:endParaRPr kumimoji="0" lang="ru-RU" sz="2000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3. Вычислить ошибку: </a:t>
            </a:r>
          </a:p>
          <a:p>
            <a:endParaRPr kumimoji="0" lang="ru-RU" sz="2000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4. Выбрать случайным образом  вес и изменить его значение на случайную  величину. </a:t>
            </a:r>
          </a:p>
          <a:p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Если проведенное изменение уменьшает целевую функцию (ошибку), то сохранить его, иначе вернуться к прежнему значению веса.</a:t>
            </a:r>
          </a:p>
          <a:p>
            <a:endParaRPr kumimoji="0" lang="ru-RU" sz="2000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5. Повторять шаги 2, 3, 4, пока сеть не обучится.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Алгоритм имитации отжига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04800" y="990600"/>
            <a:ext cx="8077200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1. Выполнить начальную инициализацию весов. Задать начальную температуру </a:t>
            </a:r>
            <a:r>
              <a:rPr kumimoji="0" lang="en-US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T=</a:t>
            </a:r>
            <a:r>
              <a:rPr kumimoji="0" lang="en-US" i="1" dirty="0" err="1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T</a:t>
            </a:r>
            <a:r>
              <a:rPr kumimoji="0" lang="en-US" i="1" baseline="-25000" dirty="0" err="1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max</a:t>
            </a:r>
            <a:r>
              <a:rPr kumimoji="0" lang="en-US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.</a:t>
            </a:r>
            <a:r>
              <a:rPr kumimoji="0" lang="ru-RU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</a:t>
            </a:r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Вычислить значение ошибки.</a:t>
            </a:r>
            <a:endParaRPr kumimoji="0" lang="en-US" i="1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endParaRPr kumimoji="0" lang="en-US" i="1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r>
              <a:rPr kumimoji="0" lang="en-US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2</a:t>
            </a:r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. Пока </a:t>
            </a:r>
            <a:r>
              <a:rPr kumimoji="0" lang="en-US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T&gt;0</a:t>
            </a:r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повторить </a:t>
            </a:r>
            <a:r>
              <a:rPr kumimoji="0" lang="en-US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L</a:t>
            </a:r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раз действия:</a:t>
            </a:r>
          </a:p>
          <a:p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2.1. Выполнить случайную коррекцию весов </a:t>
            </a:r>
            <a:r>
              <a:rPr kumimoji="0" lang="en-US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w’=w+</a:t>
            </a:r>
            <a:r>
              <a:rPr kumimoji="0" lang="en-US" dirty="0">
                <a:solidFill>
                  <a:schemeClr val="tx1"/>
                </a:solidFill>
                <a:ea typeface="Tahoma" pitchFamily="34" charset="0"/>
                <a:cs typeface="Tahoma" pitchFamily="34" charset="0"/>
                <a:sym typeface="Symbol" pitchFamily="18" charset="2"/>
              </a:rPr>
              <a:t></a:t>
            </a:r>
            <a:r>
              <a:rPr kumimoji="0" lang="ru-RU" i="1" dirty="0" err="1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w</a:t>
            </a:r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.</a:t>
            </a:r>
          </a:p>
          <a:p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2.2. Вычислить разницу целевых функций </a:t>
            </a:r>
            <a:r>
              <a:rPr kumimoji="0" lang="en-US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c=E(w’)-E(w)</a:t>
            </a:r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.</a:t>
            </a:r>
          </a:p>
          <a:p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2.3. Если </a:t>
            </a:r>
            <a:r>
              <a:rPr kumimoji="0" lang="ru-RU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с</a:t>
            </a:r>
            <a:r>
              <a:rPr kumimoji="0" lang="en-US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&lt;0</a:t>
            </a:r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, то </a:t>
            </a:r>
            <a:r>
              <a:rPr kumimoji="0" lang="en-US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w=w’</a:t>
            </a:r>
            <a:endParaRPr kumimoji="0" lang="ru-RU" i="1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r>
              <a:rPr kumimoji="0" lang="ru-RU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      </a:t>
            </a:r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иначе принять  </a:t>
            </a:r>
            <a:r>
              <a:rPr kumimoji="0" lang="en-US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w=w’</a:t>
            </a:r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с вероятностью</a:t>
            </a:r>
          </a:p>
          <a:p>
            <a:endParaRPr kumimoji="0" lang="ru-RU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3. Уменьшить температуру </a:t>
            </a:r>
            <a:r>
              <a:rPr kumimoji="0" lang="en-US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T</a:t>
            </a:r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.</a:t>
            </a:r>
          </a:p>
          <a:p>
            <a:r>
              <a:rPr kumimoji="0" lang="ru-RU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4</a:t>
            </a:r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. Повторять  2, 3, 4 пока </a:t>
            </a:r>
            <a:r>
              <a:rPr kumimoji="0" lang="ru-RU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Т&gt;0 </a:t>
            </a:r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или значение ошибки больше порога.</a:t>
            </a: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4788024" y="2787774"/>
          <a:ext cx="1256605" cy="493343"/>
        </p:xfrm>
        <a:graphic>
          <a:graphicData uri="http://schemas.openxmlformats.org/presentationml/2006/ole">
            <p:oleObj spid="_x0000_s69638" name="Equation" r:id="rId3" imgW="774364" imgH="304668" progId="Equation.3">
              <p:embed/>
            </p:oleObj>
          </a:graphicData>
        </a:graphic>
      </p:graphicFrame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04800" y="4359572"/>
            <a:ext cx="3276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Приращение весов </a:t>
            </a:r>
            <a:r>
              <a:rPr kumimoji="0" lang="en-US" dirty="0">
                <a:solidFill>
                  <a:schemeClr val="tx1"/>
                </a:solidFill>
                <a:ea typeface="Tahoma" pitchFamily="34" charset="0"/>
                <a:cs typeface="Tahoma" pitchFamily="34" charset="0"/>
                <a:sym typeface="Symbol" pitchFamily="18" charset="2"/>
              </a:rPr>
              <a:t></a:t>
            </a:r>
            <a:r>
              <a:rPr kumimoji="0" lang="ru-RU" i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w</a:t>
            </a:r>
            <a:r>
              <a:rPr kumimoji="0" lang="ru-RU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:</a:t>
            </a:r>
          </a:p>
        </p:txBody>
      </p:sp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3203848" y="4034455"/>
          <a:ext cx="1738188" cy="697535"/>
        </p:xfrm>
        <a:graphic>
          <a:graphicData uri="http://schemas.openxmlformats.org/presentationml/2006/ole">
            <p:oleObj spid="_x0000_s69639" name="Equation" r:id="rId4" imgW="977476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Алгоритм имитации отжига (Коши)</a:t>
            </a:r>
            <a:endParaRPr lang="ru-RU" sz="4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04800" y="987574"/>
            <a:ext cx="5181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Скорость сходимости метода Больцмана:</a:t>
            </a: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5004048" y="915566"/>
          <a:ext cx="1549996" cy="630993"/>
        </p:xfrm>
        <a:graphic>
          <a:graphicData uri="http://schemas.openxmlformats.org/presentationml/2006/ole">
            <p:oleObj spid="_x0000_s70668" name="Equation" r:id="rId3" imgW="1028700" imgH="419100" progId="Equation.3">
              <p:embed/>
            </p:oleObj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2987824" y="1491630"/>
          <a:ext cx="1689795" cy="640838"/>
        </p:xfrm>
        <a:graphic>
          <a:graphicData uri="http://schemas.openxmlformats.org/presentationml/2006/ole">
            <p:oleObj spid="_x0000_s70669" name="Equation" r:id="rId4" imgW="1167893" imgH="444307" progId="Equation.3">
              <p:embed/>
            </p:oleObj>
          </a:graphicData>
        </a:graphic>
      </p:graphicFrame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23528" y="1554346"/>
            <a:ext cx="31781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Распределение Коши:</a:t>
            </a:r>
          </a:p>
        </p:txBody>
      </p:sp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1403648" y="2139702"/>
          <a:ext cx="6444208" cy="1792562"/>
        </p:xfrm>
        <a:graphic>
          <a:graphicData uri="http://schemas.openxmlformats.org/presentationml/2006/ole">
            <p:oleObj spid="_x0000_s70670" name="Документ" r:id="rId5" imgW="5745480" imgH="1600200" progId="Word.Document.8">
              <p:embed/>
            </p:oleObj>
          </a:graphicData>
        </a:graphic>
      </p:graphicFrame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304800" y="4002618"/>
            <a:ext cx="5346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Скорость сходимости метода Коши:</a:t>
            </a:r>
          </a:p>
        </p:txBody>
      </p:sp>
      <p:graphicFrame>
        <p:nvGraphicFramePr>
          <p:cNvPr id="16" name="Object 9"/>
          <p:cNvGraphicFramePr>
            <a:graphicFrameLocks noChangeAspect="1"/>
          </p:cNvGraphicFramePr>
          <p:nvPr/>
        </p:nvGraphicFramePr>
        <p:xfrm>
          <a:off x="4434110" y="3867894"/>
          <a:ext cx="1434034" cy="714132"/>
        </p:xfrm>
        <a:graphic>
          <a:graphicData uri="http://schemas.openxmlformats.org/presentationml/2006/ole">
            <p:oleObj spid="_x0000_s70671" name="Equation" r:id="rId6" imgW="787058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Комбинированный метод обучения</a:t>
            </a:r>
            <a:endParaRPr lang="ru-RU" sz="4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381000" y="1474788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ru-RU" sz="2000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Объединение традиционного обратного распространения с обучением Коши.</a:t>
            </a:r>
          </a:p>
        </p:txBody>
      </p:sp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1619672" y="2283719"/>
          <a:ext cx="5216847" cy="497480"/>
        </p:xfrm>
        <a:graphic>
          <a:graphicData uri="http://schemas.openxmlformats.org/presentationml/2006/ole">
            <p:oleObj spid="_x0000_s71688" name="Equation" r:id="rId3" imgW="2781300" imgH="2667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Градиентные методы обучения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331640" y="2931790"/>
            <a:ext cx="37769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ea typeface="Tahoma" pitchFamily="34" charset="0"/>
                <a:cs typeface="Tahoma" pitchFamily="34" charset="0"/>
              </a:rPr>
              <a:t>H(w)</a:t>
            </a:r>
            <a:r>
              <a:rPr lang="ru-RU" dirty="0">
                <a:ea typeface="Tahoma" pitchFamily="34" charset="0"/>
                <a:cs typeface="Tahoma" pitchFamily="34" charset="0"/>
              </a:rPr>
              <a:t>-матрица вторых производных; 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79512" y="3939902"/>
            <a:ext cx="7924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ea typeface="Tahoma" pitchFamily="34" charset="0"/>
                <a:cs typeface="Tahoma" pitchFamily="34" charset="0"/>
              </a:rPr>
              <a:t>Цель: подобрать </a:t>
            </a:r>
            <a:r>
              <a:rPr lang="en-US" i="1" dirty="0">
                <a:ea typeface="Tahoma" pitchFamily="34" charset="0"/>
                <a:cs typeface="Tahoma" pitchFamily="34" charset="0"/>
              </a:rPr>
              <a:t>p</a:t>
            </a:r>
            <a:r>
              <a:rPr lang="ru-RU" dirty="0">
                <a:ea typeface="Tahoma" pitchFamily="34" charset="0"/>
                <a:cs typeface="Tahoma" pitchFamily="34" charset="0"/>
              </a:rPr>
              <a:t> и </a:t>
            </a:r>
            <a:r>
              <a:rPr lang="en-US" i="1" dirty="0">
                <a:ea typeface="Tahoma" pitchFamily="34" charset="0"/>
                <a:cs typeface="Tahoma" pitchFamily="34" charset="0"/>
                <a:sym typeface="Symbol" pitchFamily="18" charset="2"/>
              </a:rPr>
              <a:t></a:t>
            </a:r>
            <a:r>
              <a:rPr lang="ru-RU" dirty="0">
                <a:ea typeface="Tahoma" pitchFamily="34" charset="0"/>
                <a:cs typeface="Tahoma" pitchFamily="34" charset="0"/>
              </a:rPr>
              <a:t>  так, чтобы, для очередной точки </a:t>
            </a:r>
            <a:r>
              <a:rPr lang="en-US" i="1" dirty="0">
                <a:ea typeface="Tahoma" pitchFamily="34" charset="0"/>
                <a:cs typeface="Tahoma" pitchFamily="34" charset="0"/>
              </a:rPr>
              <a:t>w</a:t>
            </a:r>
            <a:r>
              <a:rPr lang="en-US" i="1" baseline="-25000" dirty="0">
                <a:ea typeface="Tahoma" pitchFamily="34" charset="0"/>
                <a:cs typeface="Tahoma" pitchFamily="34" charset="0"/>
              </a:rPr>
              <a:t>k+1</a:t>
            </a:r>
            <a:r>
              <a:rPr lang="ru-RU" dirty="0">
                <a:ea typeface="Tahoma" pitchFamily="34" charset="0"/>
                <a:cs typeface="Tahoma" pitchFamily="34" charset="0"/>
              </a:rPr>
              <a:t>  выполнялось условие:</a:t>
            </a:r>
          </a:p>
        </p:txBody>
      </p:sp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1403648" y="2380057"/>
          <a:ext cx="3394745" cy="551733"/>
        </p:xfrm>
        <a:graphic>
          <a:graphicData uri="http://schemas.openxmlformats.org/presentationml/2006/ole">
            <p:oleObj spid="_x0000_s39947" name="Equation" r:id="rId3" imgW="1942257" imgH="317362" progId="Equation.3">
              <p:embed/>
            </p:oleObj>
          </a:graphicData>
        </a:graphic>
      </p:graphicFrame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79512" y="3651870"/>
            <a:ext cx="52531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ea typeface="Tahoma" pitchFamily="34" charset="0"/>
                <a:cs typeface="Tahoma" pitchFamily="34" charset="0"/>
              </a:rPr>
              <a:t>Обозначим </a:t>
            </a:r>
            <a:r>
              <a:rPr lang="en-US" i="1" dirty="0">
                <a:ea typeface="Tahoma" pitchFamily="34" charset="0"/>
                <a:cs typeface="Tahoma" pitchFamily="34" charset="0"/>
              </a:rPr>
              <a:t>w</a:t>
            </a:r>
            <a:r>
              <a:rPr lang="en-US" i="1" baseline="-25000" dirty="0">
                <a:ea typeface="Tahoma" pitchFamily="34" charset="0"/>
                <a:cs typeface="Tahoma" pitchFamily="34" charset="0"/>
              </a:rPr>
              <a:t>k</a:t>
            </a:r>
            <a:r>
              <a:rPr lang="ru-RU" dirty="0">
                <a:ea typeface="Tahoma" pitchFamily="34" charset="0"/>
                <a:cs typeface="Tahoma" pitchFamily="34" charset="0"/>
              </a:rPr>
              <a:t> -решение, полученное на </a:t>
            </a:r>
            <a:r>
              <a:rPr lang="en-US" i="1" dirty="0">
                <a:ea typeface="Tahoma" pitchFamily="34" charset="0"/>
                <a:cs typeface="Tahoma" pitchFamily="34" charset="0"/>
              </a:rPr>
              <a:t>k</a:t>
            </a:r>
            <a:r>
              <a:rPr lang="ru-RU" dirty="0">
                <a:ea typeface="Tahoma" pitchFamily="34" charset="0"/>
                <a:cs typeface="Tahoma" pitchFamily="34" charset="0"/>
              </a:rPr>
              <a:t>-</a:t>
            </a:r>
            <a:r>
              <a:rPr lang="ru-RU" dirty="0" err="1">
                <a:ea typeface="Tahoma" pitchFamily="34" charset="0"/>
                <a:cs typeface="Tahoma" pitchFamily="34" charset="0"/>
              </a:rPr>
              <a:t>ом</a:t>
            </a:r>
            <a:r>
              <a:rPr lang="ru-RU" dirty="0">
                <a:ea typeface="Tahoma" pitchFamily="34" charset="0"/>
                <a:cs typeface="Tahoma" pitchFamily="34" charset="0"/>
              </a:rPr>
              <a:t> шаге.</a:t>
            </a:r>
          </a:p>
        </p:txBody>
      </p:sp>
      <p:graphicFrame>
        <p:nvGraphicFramePr>
          <p:cNvPr id="12" name="Object 7"/>
          <p:cNvGraphicFramePr>
            <a:graphicFrameLocks noChangeAspect="1"/>
          </p:cNvGraphicFramePr>
          <p:nvPr/>
        </p:nvGraphicFramePr>
        <p:xfrm>
          <a:off x="1403648" y="1923678"/>
          <a:ext cx="5597227" cy="549541"/>
        </p:xfrm>
        <a:graphic>
          <a:graphicData uri="http://schemas.openxmlformats.org/presentationml/2006/ole">
            <p:oleObj spid="_x0000_s39948" name="Equation" r:id="rId4" imgW="2959100" imgH="292100" progId="Equation.3">
              <p:embed/>
            </p:oleObj>
          </a:graphicData>
        </a:graphic>
      </p:graphicFrame>
      <p:grpSp>
        <p:nvGrpSpPr>
          <p:cNvPr id="13" name="Group 8"/>
          <p:cNvGrpSpPr>
            <a:grpSpLocks/>
          </p:cNvGrpSpPr>
          <p:nvPr/>
        </p:nvGrpSpPr>
        <p:grpSpPr bwMode="auto">
          <a:xfrm>
            <a:off x="107950" y="838200"/>
            <a:ext cx="8839200" cy="1200150"/>
            <a:chOff x="96" y="528"/>
            <a:chExt cx="5568" cy="756"/>
          </a:xfrm>
        </p:grpSpPr>
        <p:sp>
          <p:nvSpPr>
            <p:cNvPr id="14" name="Text Box 9"/>
            <p:cNvSpPr txBox="1">
              <a:spLocks noChangeArrowheads="1"/>
            </p:cNvSpPr>
            <p:nvPr/>
          </p:nvSpPr>
          <p:spPr bwMode="auto">
            <a:xfrm>
              <a:off x="96" y="528"/>
              <a:ext cx="5568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ru-RU" dirty="0">
                  <a:solidFill>
                    <a:schemeClr val="tx1"/>
                  </a:solidFill>
                  <a:ea typeface="Tahoma" pitchFamily="34" charset="0"/>
                  <a:cs typeface="Tahoma" pitchFamily="34" charset="0"/>
                </a:rPr>
                <a:t>Минимизация целевой функции :</a:t>
              </a:r>
            </a:p>
            <a:p>
              <a:r>
                <a:rPr kumimoji="0" lang="ru-RU" dirty="0">
                  <a:solidFill>
                    <a:schemeClr val="tx1"/>
                  </a:solidFill>
                  <a:ea typeface="Tahoma" pitchFamily="34" charset="0"/>
                  <a:cs typeface="Tahoma" pitchFamily="34" charset="0"/>
                </a:rPr>
                <a:t>                </a:t>
              </a:r>
              <a:r>
                <a:rPr kumimoji="0" lang="en-US" i="1" dirty="0">
                  <a:solidFill>
                    <a:schemeClr val="tx1"/>
                  </a:solidFill>
                  <a:ea typeface="Tahoma" pitchFamily="34" charset="0"/>
                  <a:cs typeface="Tahoma" pitchFamily="34" charset="0"/>
                </a:rPr>
                <a:t>d</a:t>
              </a:r>
              <a:r>
                <a:rPr kumimoji="0" lang="ru-RU" dirty="0">
                  <a:solidFill>
                    <a:schemeClr val="tx1"/>
                  </a:solidFill>
                  <a:ea typeface="Tahoma" pitchFamily="34" charset="0"/>
                  <a:cs typeface="Tahoma" pitchFamily="34" charset="0"/>
                </a:rPr>
                <a:t> - желаемый выход</a:t>
              </a:r>
            </a:p>
            <a:p>
              <a:r>
                <a:rPr kumimoji="0" lang="ru-RU" dirty="0">
                  <a:solidFill>
                    <a:schemeClr val="tx1"/>
                  </a:solidFill>
                  <a:ea typeface="Tahoma" pitchFamily="34" charset="0"/>
                  <a:cs typeface="Tahoma" pitchFamily="34" charset="0"/>
                </a:rPr>
                <a:t>                </a:t>
              </a:r>
              <a:r>
                <a:rPr kumimoji="0" lang="ru-RU" i="1" dirty="0" err="1">
                  <a:solidFill>
                    <a:schemeClr val="tx1"/>
                  </a:solidFill>
                  <a:ea typeface="Tahoma" pitchFamily="34" charset="0"/>
                  <a:cs typeface="Tahoma" pitchFamily="34" charset="0"/>
                </a:rPr>
                <a:t>y</a:t>
              </a:r>
              <a:r>
                <a:rPr kumimoji="0" lang="ru-RU" i="1" dirty="0">
                  <a:solidFill>
                    <a:schemeClr val="tx1"/>
                  </a:solidFill>
                  <a:ea typeface="Tahoma" pitchFamily="34" charset="0"/>
                  <a:cs typeface="Tahoma" pitchFamily="34" charset="0"/>
                </a:rPr>
                <a:t> - </a:t>
              </a:r>
              <a:r>
                <a:rPr kumimoji="0" lang="ru-RU" dirty="0">
                  <a:solidFill>
                    <a:schemeClr val="tx1"/>
                  </a:solidFill>
                  <a:ea typeface="Tahoma" pitchFamily="34" charset="0"/>
                  <a:cs typeface="Tahoma" pitchFamily="34" charset="0"/>
                </a:rPr>
                <a:t>реальный выход</a:t>
              </a:r>
            </a:p>
            <a:p>
              <a:r>
                <a:rPr kumimoji="0" lang="ru-RU" dirty="0">
                  <a:solidFill>
                    <a:schemeClr val="tx1"/>
                  </a:solidFill>
                  <a:ea typeface="Tahoma" pitchFamily="34" charset="0"/>
                  <a:cs typeface="Tahoma" pitchFamily="34" charset="0"/>
                </a:rPr>
                <a:t>Метод обучения - градиентный спуск.  </a:t>
              </a:r>
            </a:p>
          </p:txBody>
        </p:sp>
        <p:graphicFrame>
          <p:nvGraphicFramePr>
            <p:cNvPr id="17" name="Object 10"/>
            <p:cNvGraphicFramePr>
              <a:graphicFrameLocks noChangeAspect="1"/>
            </p:cNvGraphicFramePr>
            <p:nvPr/>
          </p:nvGraphicFramePr>
          <p:xfrm>
            <a:off x="2999" y="622"/>
            <a:ext cx="1783" cy="582"/>
          </p:xfrm>
          <a:graphic>
            <a:graphicData uri="http://schemas.openxmlformats.org/presentationml/2006/ole">
              <p:oleObj spid="_x0000_s39949" name="Equation" r:id="rId5" imgW="1473200" imgH="482600" progId="Equation.3">
                <p:embed/>
              </p:oleObj>
            </a:graphicData>
          </a:graphic>
        </p:graphicFrame>
      </p:grpSp>
      <p:graphicFrame>
        <p:nvGraphicFramePr>
          <p:cNvPr id="18" name="Object 11"/>
          <p:cNvGraphicFramePr>
            <a:graphicFrameLocks noChangeAspect="1"/>
          </p:cNvGraphicFramePr>
          <p:nvPr/>
        </p:nvGraphicFramePr>
        <p:xfrm>
          <a:off x="3059832" y="4577656"/>
          <a:ext cx="1809502" cy="370358"/>
        </p:xfrm>
        <a:graphic>
          <a:graphicData uri="http://schemas.openxmlformats.org/presentationml/2006/ole">
            <p:oleObj spid="_x0000_s39950" name="Equation" r:id="rId6" imgW="1117600" imgH="228600" progId="Equation.3">
              <p:embed/>
            </p:oleObj>
          </a:graphicData>
        </a:graphic>
      </p:graphicFrame>
      <p:graphicFrame>
        <p:nvGraphicFramePr>
          <p:cNvPr id="19" name="Object 12"/>
          <p:cNvGraphicFramePr>
            <a:graphicFrameLocks noChangeAspect="1"/>
          </p:cNvGraphicFramePr>
          <p:nvPr/>
        </p:nvGraphicFramePr>
        <p:xfrm>
          <a:off x="3059832" y="4227934"/>
          <a:ext cx="1834902" cy="371349"/>
        </p:xfrm>
        <a:graphic>
          <a:graphicData uri="http://schemas.openxmlformats.org/presentationml/2006/ole">
            <p:oleObj spid="_x0000_s39951" name="Equation" r:id="rId7" imgW="1130300" imgH="228600" progId="Equation.3">
              <p:embed/>
            </p:oleObj>
          </a:graphicData>
        </a:graphic>
      </p:graphicFrame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233363" y="3291830"/>
            <a:ext cx="67119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ea typeface="Tahoma" pitchFamily="34" charset="0"/>
                <a:cs typeface="Tahoma" pitchFamily="34" charset="0"/>
              </a:rPr>
              <a:t>w </a:t>
            </a:r>
            <a:r>
              <a:rPr lang="en-US" i="1" dirty="0" smtClean="0">
                <a:ea typeface="Tahoma" pitchFamily="34" charset="0"/>
                <a:cs typeface="Tahoma" pitchFamily="34" charset="0"/>
              </a:rPr>
              <a:t>- </a:t>
            </a:r>
            <a:r>
              <a:rPr lang="ru-RU" dirty="0" smtClean="0">
                <a:ea typeface="Tahoma" pitchFamily="34" charset="0"/>
                <a:cs typeface="Tahoma" pitchFamily="34" charset="0"/>
              </a:rPr>
              <a:t>минимум </a:t>
            </a:r>
            <a:r>
              <a:rPr lang="en-US" i="1" dirty="0">
                <a:ea typeface="Tahoma" pitchFamily="34" charset="0"/>
                <a:cs typeface="Tahoma" pitchFamily="34" charset="0"/>
              </a:rPr>
              <a:t>E(w)</a:t>
            </a:r>
            <a:r>
              <a:rPr lang="ru-RU" i="1" dirty="0">
                <a:ea typeface="Tahoma" pitchFamily="34" charset="0"/>
                <a:cs typeface="Tahoma" pitchFamily="34" charset="0"/>
              </a:rPr>
              <a:t>, </a:t>
            </a:r>
            <a:r>
              <a:rPr lang="ru-RU" dirty="0">
                <a:ea typeface="Tahoma" pitchFamily="34" charset="0"/>
                <a:cs typeface="Tahoma" pitchFamily="34" charset="0"/>
              </a:rPr>
              <a:t>если </a:t>
            </a:r>
            <a:r>
              <a:rPr lang="en-US" i="1" dirty="0">
                <a:ea typeface="Tahoma" pitchFamily="34" charset="0"/>
                <a:cs typeface="Tahoma" pitchFamily="34" charset="0"/>
              </a:rPr>
              <a:t>g(w)=0, H(w)</a:t>
            </a:r>
            <a:r>
              <a:rPr lang="ru-RU" i="1" dirty="0">
                <a:ea typeface="Tahoma" pitchFamily="34" charset="0"/>
                <a:cs typeface="Tahoma" pitchFamily="34" charset="0"/>
              </a:rPr>
              <a:t> </a:t>
            </a:r>
            <a:r>
              <a:rPr lang="ru-RU" dirty="0">
                <a:ea typeface="Tahoma" pitchFamily="34" charset="0"/>
                <a:cs typeface="Tahoma" pitchFamily="34" charset="0"/>
              </a:rPr>
              <a:t>– положительно определена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Вопросы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2400" y="1347614"/>
            <a:ext cx="874008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ea typeface="Tahoma" pitchFamily="34" charset="0"/>
                <a:cs typeface="Tahoma" pitchFamily="34" charset="0"/>
              </a:rPr>
              <a:t>Основные достоинства и недостатки алгоритма наискорейшего спуска</a:t>
            </a:r>
            <a:r>
              <a:rPr kumimoji="0" lang="ru-RU" sz="2000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ea typeface="Tahoma" pitchFamily="34" charset="0"/>
                <a:cs typeface="Tahoma" pitchFamily="34" charset="0"/>
              </a:rPr>
              <a:t>Что препятствует применению алгоритмов, основанных на методах оптимизации второго порядка, для обучения современных нейронных сетей?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ea typeface="Tahoma" pitchFamily="34" charset="0"/>
                <a:cs typeface="Tahoma" pitchFamily="34" charset="0"/>
              </a:rPr>
              <a:t>Какое основное преимущество стохастических алгоритмов обучения перед </a:t>
            </a:r>
            <a:r>
              <a:rPr lang="ru-RU" sz="2000" smtClean="0">
                <a:ea typeface="Tahoma" pitchFamily="34" charset="0"/>
                <a:cs typeface="Tahoma" pitchFamily="34" charset="0"/>
              </a:rPr>
              <a:t>градиентными методами</a:t>
            </a:r>
            <a:r>
              <a:rPr kumimoji="0" lang="ru-RU" sz="200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?</a:t>
            </a:r>
            <a:endParaRPr kumimoji="0" lang="en-US" sz="2000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Схема универсального алгоритма обучения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28600" y="1131590"/>
            <a:ext cx="87630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1. Проверка оптимальности текущего решения 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w</a:t>
            </a:r>
            <a:r>
              <a:rPr lang="en-US" sz="2000" i="1" baseline="-25000" dirty="0">
                <a:ea typeface="Tahoma" pitchFamily="34" charset="0"/>
                <a:cs typeface="Tahoma" pitchFamily="34" charset="0"/>
              </a:rPr>
              <a:t>k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 .</a:t>
            </a: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2. Определение вектора направления оптимизации </a:t>
            </a:r>
            <a:r>
              <a:rPr lang="en-US" sz="2000" i="1" dirty="0" err="1">
                <a:ea typeface="Tahoma" pitchFamily="34" charset="0"/>
                <a:cs typeface="Tahoma" pitchFamily="34" charset="0"/>
              </a:rPr>
              <a:t>p</a:t>
            </a:r>
            <a:r>
              <a:rPr lang="en-US" sz="2000" i="1" baseline="-25000" dirty="0" err="1">
                <a:ea typeface="Tahoma" pitchFamily="34" charset="0"/>
                <a:cs typeface="Tahoma" pitchFamily="34" charset="0"/>
              </a:rPr>
              <a:t>k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 для точки 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w</a:t>
            </a:r>
            <a:r>
              <a:rPr lang="en-US" sz="2000" i="1" baseline="-25000" dirty="0">
                <a:ea typeface="Tahoma" pitchFamily="34" charset="0"/>
                <a:cs typeface="Tahoma" pitchFamily="34" charset="0"/>
              </a:rPr>
              <a:t>k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 .</a:t>
            </a: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3. Выбор шага </a:t>
            </a:r>
            <a:r>
              <a:rPr lang="en-US" sz="2000" i="1" dirty="0">
                <a:ea typeface="Tahoma" pitchFamily="34" charset="0"/>
                <a:cs typeface="Tahoma" pitchFamily="34" charset="0"/>
                <a:sym typeface="Symbol" pitchFamily="18" charset="2"/>
              </a:rPr>
              <a:t></a:t>
            </a:r>
            <a:r>
              <a:rPr lang="en-US" sz="2000" i="1" baseline="-25000" dirty="0">
                <a:ea typeface="Tahoma" pitchFamily="34" charset="0"/>
                <a:cs typeface="Tahoma" pitchFamily="34" charset="0"/>
              </a:rPr>
              <a:t>k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  в направлении </a:t>
            </a:r>
            <a:r>
              <a:rPr lang="en-US" sz="2000" i="1" dirty="0" err="1">
                <a:ea typeface="Tahoma" pitchFamily="34" charset="0"/>
                <a:cs typeface="Tahoma" pitchFamily="34" charset="0"/>
              </a:rPr>
              <a:t>p</a:t>
            </a:r>
            <a:r>
              <a:rPr lang="en-US" sz="2000" i="1" baseline="-25000" dirty="0" err="1">
                <a:ea typeface="Tahoma" pitchFamily="34" charset="0"/>
                <a:cs typeface="Tahoma" pitchFamily="34" charset="0"/>
              </a:rPr>
              <a:t>k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 , при котором выполняется условие</a:t>
            </a:r>
          </a:p>
          <a:p>
            <a:pPr algn="ctr"/>
            <a:r>
              <a:rPr lang="ru-RU" sz="2000" dirty="0">
                <a:ea typeface="Tahoma" pitchFamily="34" charset="0"/>
                <a:cs typeface="Tahoma" pitchFamily="34" charset="0"/>
              </a:rPr>
              <a:t> 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E(w</a:t>
            </a:r>
            <a:r>
              <a:rPr lang="en-US" sz="2000" i="1" baseline="-25000" dirty="0">
                <a:ea typeface="Tahoma" pitchFamily="34" charset="0"/>
                <a:cs typeface="Tahoma" pitchFamily="34" charset="0"/>
              </a:rPr>
              <a:t>k+1</a:t>
            </a:r>
            <a:r>
              <a:rPr lang="ru-RU" sz="2000" i="1" dirty="0">
                <a:ea typeface="Tahoma" pitchFamily="34" charset="0"/>
                <a:cs typeface="Tahoma" pitchFamily="34" charset="0"/>
              </a:rPr>
              <a:t>)&lt;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E(w</a:t>
            </a:r>
            <a:r>
              <a:rPr lang="en-US" sz="2000" i="1" baseline="-25000" dirty="0">
                <a:ea typeface="Tahoma" pitchFamily="34" charset="0"/>
                <a:cs typeface="Tahoma" pitchFamily="34" charset="0"/>
              </a:rPr>
              <a:t>k</a:t>
            </a:r>
            <a:r>
              <a:rPr lang="ru-RU" sz="2000" i="1" dirty="0">
                <a:ea typeface="Tahoma" pitchFamily="34" charset="0"/>
                <a:cs typeface="Tahoma" pitchFamily="34" charset="0"/>
              </a:rPr>
              <a:t>)</a:t>
            </a: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4. Определение нового решения</a:t>
            </a: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    а также соответствующих ему значений функции ошибки, градиента, матрицы вторых производных.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    Переход  на 1.</a:t>
            </a:r>
            <a:endParaRPr lang="ru-RU" sz="2000" i="1" dirty="0"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4139952" y="3291830"/>
          <a:ext cx="1978918" cy="400495"/>
        </p:xfrm>
        <a:graphic>
          <a:graphicData uri="http://schemas.openxmlformats.org/presentationml/2006/ole">
            <p:oleObj spid="_x0000_s38915" name="Equation" r:id="rId3" imgW="11303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Алгоритм наискорейшего спуска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39750" y="1052513"/>
            <a:ext cx="74739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Линейное приближение функции 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E(w)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.</a:t>
            </a:r>
            <a:endParaRPr lang="en-US" sz="2000" i="1" dirty="0">
              <a:ea typeface="Tahoma" pitchFamily="34" charset="0"/>
              <a:cs typeface="Tahoma" pitchFamily="34" charset="0"/>
            </a:endParaRP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Для выполнения условия  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E(w</a:t>
            </a:r>
            <a:r>
              <a:rPr lang="en-US" sz="2000" i="1" baseline="-25000" dirty="0">
                <a:ea typeface="Tahoma" pitchFamily="34" charset="0"/>
                <a:cs typeface="Tahoma" pitchFamily="34" charset="0"/>
              </a:rPr>
              <a:t>k+1</a:t>
            </a:r>
            <a:r>
              <a:rPr lang="ru-RU" sz="2000" i="1" dirty="0">
                <a:ea typeface="Tahoma" pitchFamily="34" charset="0"/>
                <a:cs typeface="Tahoma" pitchFamily="34" charset="0"/>
              </a:rPr>
              <a:t>)&lt;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E(w</a:t>
            </a:r>
            <a:r>
              <a:rPr lang="en-US" sz="2000" i="1" baseline="-25000" dirty="0">
                <a:ea typeface="Tahoma" pitchFamily="34" charset="0"/>
                <a:cs typeface="Tahoma" pitchFamily="34" charset="0"/>
              </a:rPr>
              <a:t>k</a:t>
            </a:r>
            <a:r>
              <a:rPr lang="ru-RU" sz="2000" i="1" dirty="0">
                <a:ea typeface="Tahoma" pitchFamily="34" charset="0"/>
                <a:cs typeface="Tahoma" pitchFamily="34" charset="0"/>
              </a:rPr>
              <a:t>)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, надо</a:t>
            </a:r>
            <a:endParaRPr lang="ru-RU" sz="2000" i="1" dirty="0"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13" name="Object 5"/>
          <p:cNvGraphicFramePr>
            <a:graphicFrameLocks noChangeAspect="1"/>
          </p:cNvGraphicFramePr>
          <p:nvPr/>
        </p:nvGraphicFramePr>
        <p:xfrm>
          <a:off x="5724128" y="1275606"/>
          <a:ext cx="1178548" cy="504056"/>
        </p:xfrm>
        <a:graphic>
          <a:graphicData uri="http://schemas.openxmlformats.org/presentationml/2006/ole">
            <p:oleObj spid="_x0000_s37895" name="Формула" r:id="rId4" imgW="812447" imgH="241195" progId="Equation.3">
              <p:embed/>
            </p:oleObj>
          </a:graphicData>
        </a:graphic>
      </p:graphicFrame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3491880" y="1923678"/>
          <a:ext cx="1708150" cy="458788"/>
        </p:xfrm>
        <a:graphic>
          <a:graphicData uri="http://schemas.openxmlformats.org/presentationml/2006/ole">
            <p:oleObj spid="_x0000_s37896" name="Equation" r:id="rId5" imgW="850900" imgH="228600" progId="Equation.3">
              <p:embed/>
            </p:oleObj>
          </a:graphicData>
        </a:graphic>
      </p:graphicFrame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685800" y="2499742"/>
            <a:ext cx="71628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Достоинства: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- небольшая вычислительная сложность;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- невысокие требования к памяти.</a:t>
            </a:r>
          </a:p>
          <a:p>
            <a:endParaRPr lang="ru-RU" sz="2000" dirty="0">
              <a:ea typeface="Tahoma" pitchFamily="34" charset="0"/>
              <a:cs typeface="Tahoma" pitchFamily="34" charset="0"/>
            </a:endParaRP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Недостатки: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- не учитывает информацию о кривизне функции;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- замедление в случае маленького градиента;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- медленная сходимость.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Наискорейший спуск с моментом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2411413" y="1066800"/>
          <a:ext cx="3540125" cy="458788"/>
        </p:xfrm>
        <a:graphic>
          <a:graphicData uri="http://schemas.openxmlformats.org/presentationml/2006/ole">
            <p:oleObj spid="_x0000_s56327" name="Equation" r:id="rId4" imgW="1765300" imgH="228600" progId="Equation.3">
              <p:embed/>
            </p:oleObj>
          </a:graphicData>
        </a:graphic>
      </p:graphicFrame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24000" y="1637387"/>
            <a:ext cx="501021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 dirty="0">
                <a:ea typeface="Tahoma" pitchFamily="34" charset="0"/>
                <a:cs typeface="Tahoma" pitchFamily="34" charset="0"/>
                <a:sym typeface="Symbol" pitchFamily="18" charset="2"/>
              </a:rPr>
              <a:t> 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- коэффициент момента в интервале </a:t>
            </a:r>
            <a:r>
              <a:rPr lang="en-US" sz="2000" dirty="0">
                <a:ea typeface="Tahoma" pitchFamily="34" charset="0"/>
                <a:cs typeface="Tahoma" pitchFamily="34" charset="0"/>
              </a:rPr>
              <a:t>[0,1]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67544" y="2069435"/>
            <a:ext cx="25588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На плоских участках:  </a:t>
            </a:r>
          </a:p>
        </p:txBody>
      </p:sp>
      <p:grpSp>
        <p:nvGrpSpPr>
          <p:cNvPr id="9" name="Group 6"/>
          <p:cNvGrpSpPr>
            <a:grpSpLocks/>
          </p:cNvGrpSpPr>
          <p:nvPr/>
        </p:nvGrpSpPr>
        <p:grpSpPr bwMode="auto">
          <a:xfrm>
            <a:off x="3131840" y="2067694"/>
            <a:ext cx="2303958" cy="1073646"/>
            <a:chOff x="2577" y="1488"/>
            <a:chExt cx="1492" cy="720"/>
          </a:xfrm>
        </p:grpSpPr>
        <p:graphicFrame>
          <p:nvGraphicFramePr>
            <p:cNvPr id="10" name="Object 7"/>
            <p:cNvGraphicFramePr>
              <a:graphicFrameLocks noChangeAspect="1"/>
            </p:cNvGraphicFramePr>
            <p:nvPr/>
          </p:nvGraphicFramePr>
          <p:xfrm>
            <a:off x="2577" y="1488"/>
            <a:ext cx="1492" cy="289"/>
          </p:xfrm>
          <a:graphic>
            <a:graphicData uri="http://schemas.openxmlformats.org/presentationml/2006/ole">
              <p:oleObj spid="_x0000_s56328" name="Equation" r:id="rId5" imgW="1181100" imgH="228600" progId="Equation.3">
                <p:embed/>
              </p:oleObj>
            </a:graphicData>
          </a:graphic>
        </p:graphicFrame>
        <p:graphicFrame>
          <p:nvGraphicFramePr>
            <p:cNvPr id="11" name="Object 8"/>
            <p:cNvGraphicFramePr>
              <a:graphicFrameLocks noChangeAspect="1"/>
            </p:cNvGraphicFramePr>
            <p:nvPr/>
          </p:nvGraphicFramePr>
          <p:xfrm>
            <a:off x="2592" y="1824"/>
            <a:ext cx="1123" cy="384"/>
          </p:xfrm>
          <a:graphic>
            <a:graphicData uri="http://schemas.openxmlformats.org/presentationml/2006/ole">
              <p:oleObj spid="_x0000_s56329" name="Equation" r:id="rId6" imgW="888614" imgH="304668" progId="Equation.3">
                <p:embed/>
              </p:oleObj>
            </a:graphicData>
          </a:graphic>
        </p:graphicFrame>
      </p:grp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467544" y="3437587"/>
            <a:ext cx="7620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dirty="0">
                <a:ea typeface="Tahoma" pitchFamily="34" charset="0"/>
                <a:cs typeface="Tahoma" pitchFamily="34" charset="0"/>
              </a:rPr>
              <a:t>Достоинство: ускорение сходимости на плоских </a:t>
            </a:r>
            <a:r>
              <a:rPr lang="ru-RU" sz="2000" b="1" dirty="0" smtClean="0">
                <a:ea typeface="Tahoma" pitchFamily="34" charset="0"/>
                <a:cs typeface="Tahoma" pitchFamily="34" charset="0"/>
              </a:rPr>
              <a:t>участках, позволяет избежать локальных </a:t>
            </a:r>
            <a:r>
              <a:rPr lang="ru-RU" sz="2000" b="1" dirty="0">
                <a:ea typeface="Tahoma" pitchFamily="34" charset="0"/>
                <a:cs typeface="Tahoma" pitchFamily="34" charset="0"/>
              </a:rPr>
              <a:t>экстремумов.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744710"/>
            <a:ext cx="3529087" cy="89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1000114"/>
            <a:ext cx="494347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Использование момента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473334" y="1000114"/>
            <a:ext cx="345638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>
                <a:ea typeface="Tahoma" pitchFamily="34" charset="0"/>
                <a:cs typeface="Tahoma" pitchFamily="34" charset="0"/>
              </a:rPr>
              <a:t>Сделаем рекуррентные подстановки.</a:t>
            </a:r>
          </a:p>
          <a:p>
            <a:r>
              <a:rPr lang="ru-RU" sz="1600" dirty="0">
                <a:ea typeface="Tahoma" pitchFamily="34" charset="0"/>
                <a:cs typeface="Tahoma" pitchFamily="34" charset="0"/>
              </a:rPr>
              <a:t>Введем ряд по </a:t>
            </a:r>
            <a:r>
              <a:rPr lang="en-US" sz="1600" dirty="0">
                <a:ea typeface="Tahoma" pitchFamily="34" charset="0"/>
                <a:cs typeface="Tahoma" pitchFamily="34" charset="0"/>
              </a:rPr>
              <a:t>t</a:t>
            </a:r>
            <a:r>
              <a:rPr lang="ru-RU" sz="1600" dirty="0">
                <a:ea typeface="Tahoma" pitchFamily="34" charset="0"/>
                <a:cs typeface="Tahoma" pitchFamily="34" charset="0"/>
              </a:rPr>
              <a:t>.</a:t>
            </a:r>
            <a:endParaRPr lang="en-US" sz="1600" dirty="0">
              <a:ea typeface="Tahoma" pitchFamily="34" charset="0"/>
              <a:cs typeface="Tahoma" pitchFamily="34" charset="0"/>
            </a:endParaRPr>
          </a:p>
          <a:p>
            <a:r>
              <a:rPr lang="ru-RU" sz="1600" dirty="0">
                <a:ea typeface="Tahoma" pitchFamily="34" charset="0"/>
                <a:cs typeface="Tahoma" pitchFamily="34" charset="0"/>
              </a:rPr>
              <a:t>Решим разностное уравнение.</a:t>
            </a:r>
          </a:p>
        </p:txBody>
      </p:sp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3842" y="2571750"/>
            <a:ext cx="3167385" cy="304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1834" y="2857502"/>
            <a:ext cx="3095948" cy="779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95288" y="3955331"/>
            <a:ext cx="828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ru-RU" sz="1600" dirty="0">
                <a:ea typeface="Tahoma" pitchFamily="34" charset="0"/>
                <a:cs typeface="Tahoma" pitchFamily="34" charset="0"/>
              </a:rPr>
              <a:t>Для сходимости ряда </a:t>
            </a:r>
            <a:r>
              <a:rPr lang="ru-RU" sz="1600" dirty="0" smtClean="0">
                <a:ea typeface="Tahoma" pitchFamily="34" charset="0"/>
                <a:cs typeface="Tahoma" pitchFamily="34" charset="0"/>
              </a:rPr>
              <a:t>необходимо</a:t>
            </a:r>
            <a:endParaRPr lang="ru-RU" sz="1600" dirty="0">
              <a:ea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1600" dirty="0">
                <a:ea typeface="Tahoma" pitchFamily="34" charset="0"/>
                <a:cs typeface="Tahoma" pitchFamily="34" charset="0"/>
              </a:rPr>
              <a:t>Ускоряет спуск, если знак градиента не </a:t>
            </a:r>
            <a:r>
              <a:rPr lang="ru-RU" sz="1600" dirty="0" smtClean="0">
                <a:ea typeface="Tahoma" pitchFamily="34" charset="0"/>
                <a:cs typeface="Tahoma" pitchFamily="34" charset="0"/>
              </a:rPr>
              <a:t>меняется</a:t>
            </a:r>
            <a:endParaRPr lang="ru-RU" sz="1600" dirty="0">
              <a:ea typeface="Tahoma" pitchFamily="34" charset="0"/>
              <a:cs typeface="Tahoma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ru-RU" sz="1600" dirty="0">
                <a:ea typeface="Tahoma" pitchFamily="34" charset="0"/>
                <a:cs typeface="Tahoma" pitchFamily="34" charset="0"/>
              </a:rPr>
              <a:t>Замедляет спуск, если знак градиента изменяется – стабилизирующий эффект.</a:t>
            </a:r>
          </a:p>
        </p:txBody>
      </p:sp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4810" y="3959028"/>
            <a:ext cx="1214446" cy="281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Метод переменной метрики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1F835F-9AB0-42BE-8AF5-99DA7248C29C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395536" y="978282"/>
            <a:ext cx="39367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Квадратичное приближение 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E(w)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  </a:t>
            </a:r>
          </a:p>
        </p:txBody>
      </p:sp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1619672" y="1203598"/>
          <a:ext cx="6220991" cy="560271"/>
        </p:xfrm>
        <a:graphic>
          <a:graphicData uri="http://schemas.openxmlformats.org/presentationml/2006/ole">
            <p:oleObj spid="_x0000_s45074" name="Equation" r:id="rId4" imgW="3225800" imgH="292100" progId="Equation.3">
              <p:embed/>
            </p:oleObj>
          </a:graphicData>
        </a:graphic>
      </p:graphicFrame>
      <p:graphicFrame>
        <p:nvGraphicFramePr>
          <p:cNvPr id="16" name="Object 5"/>
          <p:cNvGraphicFramePr>
            <a:graphicFrameLocks noChangeAspect="1"/>
          </p:cNvGraphicFramePr>
          <p:nvPr/>
        </p:nvGraphicFramePr>
        <p:xfrm>
          <a:off x="1691680" y="1736998"/>
          <a:ext cx="1543075" cy="589031"/>
        </p:xfrm>
        <a:graphic>
          <a:graphicData uri="http://schemas.openxmlformats.org/presentationml/2006/ole">
            <p:oleObj spid="_x0000_s45075" name="Equation" r:id="rId5" imgW="926698" imgH="355446" progId="Equation.3">
              <p:embed/>
            </p:oleObj>
          </a:graphicData>
        </a:graphic>
      </p:graphicFrame>
      <p:graphicFrame>
        <p:nvGraphicFramePr>
          <p:cNvPr id="17" name="Object 6"/>
          <p:cNvGraphicFramePr>
            <a:graphicFrameLocks noChangeAspect="1"/>
          </p:cNvGraphicFramePr>
          <p:nvPr/>
        </p:nvGraphicFramePr>
        <p:xfrm>
          <a:off x="3419872" y="1768252"/>
          <a:ext cx="2440310" cy="398418"/>
        </p:xfrm>
        <a:graphic>
          <a:graphicData uri="http://schemas.openxmlformats.org/presentationml/2006/ole">
            <p:oleObj spid="_x0000_s45076" name="Equation" r:id="rId6" imgW="1397000" imgH="228600" progId="Equation.3">
              <p:embed/>
            </p:oleObj>
          </a:graphicData>
        </a:graphic>
      </p:graphicFrame>
      <p:graphicFrame>
        <p:nvGraphicFramePr>
          <p:cNvPr id="18" name="Object 7"/>
          <p:cNvGraphicFramePr>
            <a:graphicFrameLocks noChangeAspect="1"/>
          </p:cNvGraphicFramePr>
          <p:nvPr/>
        </p:nvGraphicFramePr>
        <p:xfrm>
          <a:off x="2771800" y="2355726"/>
          <a:ext cx="2640310" cy="462193"/>
        </p:xfrm>
        <a:graphic>
          <a:graphicData uri="http://schemas.openxmlformats.org/presentationml/2006/ole">
            <p:oleObj spid="_x0000_s45077" name="Equation" r:id="rId7" imgW="1511300" imgH="266700" progId="Equation.3">
              <p:embed/>
            </p:oleObj>
          </a:graphicData>
        </a:graphic>
      </p:graphicFrame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533400" y="2938215"/>
            <a:ext cx="37902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Используют приближение </a:t>
            </a:r>
            <a:r>
              <a:rPr lang="en-US" sz="2000" i="1" dirty="0">
                <a:ea typeface="Tahoma" pitchFamily="34" charset="0"/>
                <a:cs typeface="Tahoma" pitchFamily="34" charset="0"/>
              </a:rPr>
              <a:t>H(w)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:  </a:t>
            </a:r>
          </a:p>
        </p:txBody>
      </p:sp>
      <p:graphicFrame>
        <p:nvGraphicFramePr>
          <p:cNvPr id="20" name="Object 10"/>
          <p:cNvGraphicFramePr>
            <a:graphicFrameLocks noChangeAspect="1"/>
          </p:cNvGraphicFramePr>
          <p:nvPr/>
        </p:nvGraphicFramePr>
        <p:xfrm>
          <a:off x="4253135" y="2965698"/>
          <a:ext cx="4639345" cy="418719"/>
        </p:xfrm>
        <a:graphic>
          <a:graphicData uri="http://schemas.openxmlformats.org/presentationml/2006/ole">
            <p:oleObj spid="_x0000_s45078" name="Equation" r:id="rId8" imgW="2527300" imgH="228600" progId="Equation.3">
              <p:embed/>
            </p:oleObj>
          </a:graphicData>
        </a:graphic>
      </p:graphicFrame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848080" y="3291830"/>
            <a:ext cx="26995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где:  </a:t>
            </a:r>
            <a:r>
              <a:rPr lang="en-US" sz="2000" i="1" dirty="0" err="1">
                <a:ea typeface="Tahoma" pitchFamily="34" charset="0"/>
                <a:cs typeface="Tahoma" pitchFamily="34" charset="0"/>
              </a:rPr>
              <a:t>V</a:t>
            </a:r>
            <a:r>
              <a:rPr lang="en-US" sz="2000" i="1" baseline="-25000" dirty="0" err="1">
                <a:ea typeface="Tahoma" pitchFamily="34" charset="0"/>
                <a:cs typeface="Tahoma" pitchFamily="34" charset="0"/>
              </a:rPr>
              <a:t>k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 - приближение </a:t>
            </a:r>
          </a:p>
        </p:txBody>
      </p:sp>
      <p:graphicFrame>
        <p:nvGraphicFramePr>
          <p:cNvPr id="22" name="Object 13"/>
          <p:cNvGraphicFramePr>
            <a:graphicFrameLocks noChangeAspect="1"/>
          </p:cNvGraphicFramePr>
          <p:nvPr/>
        </p:nvGraphicFramePr>
        <p:xfrm>
          <a:off x="3491880" y="3273139"/>
          <a:ext cx="1080765" cy="416831"/>
        </p:xfrm>
        <a:graphic>
          <a:graphicData uri="http://schemas.openxmlformats.org/presentationml/2006/ole">
            <p:oleObj spid="_x0000_s45079" name="Equation" r:id="rId9" imgW="685502" imgH="266584" progId="Equation.3">
              <p:embed/>
            </p:oleObj>
          </a:graphicData>
        </a:graphic>
      </p:graphicFrame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467544" y="3651870"/>
            <a:ext cx="396935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dirty="0">
                <a:ea typeface="Tahoma" pitchFamily="34" charset="0"/>
                <a:cs typeface="Tahoma" pitchFamily="34" charset="0"/>
              </a:rPr>
              <a:t>Достоинство: быстрая сходимость.</a:t>
            </a:r>
          </a:p>
          <a:p>
            <a:r>
              <a:rPr lang="ru-RU" sz="2000" dirty="0" smtClean="0">
                <a:ea typeface="Tahoma" pitchFamily="34" charset="0"/>
                <a:cs typeface="Tahoma" pitchFamily="34" charset="0"/>
              </a:rPr>
              <a:t>Недостатки</a:t>
            </a:r>
            <a:r>
              <a:rPr lang="ru-RU" sz="2000" dirty="0">
                <a:ea typeface="Tahoma" pitchFamily="34" charset="0"/>
                <a:cs typeface="Tahoma" pitchFamily="34" charset="0"/>
              </a:rPr>
              <a:t>: 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- вычислительная сложность;</a:t>
            </a:r>
          </a:p>
          <a:p>
            <a:r>
              <a:rPr lang="ru-RU" sz="2000" dirty="0">
                <a:ea typeface="Tahoma" pitchFamily="34" charset="0"/>
                <a:cs typeface="Tahoma" pitchFamily="34" charset="0"/>
              </a:rPr>
              <a:t>- требования к памяти.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Выбор алгоритма обучения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987574"/>
            <a:ext cx="8136904" cy="1172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 smtClean="0"/>
              <a:t> Существует более 100 алгоритмов оптимизации для НС*.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 smtClean="0"/>
              <a:t> Эмпирическое сравнение эффективности различных алгоритмов.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 smtClean="0"/>
              <a:t> Не существует исследований, которые сравнивают все (почти все) алгоритмы.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67544" y="4778996"/>
            <a:ext cx="3672408" cy="31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ru-RU" sz="1200" i="1" dirty="0" smtClean="0"/>
              <a:t>* </a:t>
            </a:r>
            <a:r>
              <a:rPr lang="en-US" sz="1200" i="1" dirty="0" smtClean="0"/>
              <a:t>https://arxiv.org/abs/2007.01547</a:t>
            </a:r>
            <a:endParaRPr lang="ru-RU" sz="1200" i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83568" y="4371950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/>
              <a:t>Количество упоминаний оптимизаторов в статьях на сайте </a:t>
            </a:r>
            <a:r>
              <a:rPr lang="en-US" sz="1200" b="1" i="1" dirty="0" smtClean="0"/>
              <a:t>arxiv.org</a:t>
            </a:r>
            <a:r>
              <a:rPr lang="ru-RU" sz="1200" b="1" i="1" dirty="0" smtClean="0"/>
              <a:t>*</a:t>
            </a: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139702"/>
            <a:ext cx="2759925" cy="2265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173538"/>
            <a:ext cx="3319264" cy="2126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716016" y="4371950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i="1" dirty="0" smtClean="0"/>
              <a:t>Относительное число  упоминаний оптимизаторов в статьях на сайте </a:t>
            </a:r>
            <a:r>
              <a:rPr lang="en-US" sz="1200" b="1" i="1" dirty="0" smtClean="0"/>
              <a:t>arxiv.org</a:t>
            </a:r>
            <a:r>
              <a:rPr lang="ru-RU" sz="1200" b="1" i="1" dirty="0" smtClean="0"/>
              <a:t>*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Стохастический градиентный спуск (</a:t>
            </a:r>
            <a:r>
              <a:rPr lang="en-US" dirty="0" smtClean="0"/>
              <a:t>SGD)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320FC-84CE-4569-A36F-4E6108BC40B4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55576" y="987574"/>
            <a:ext cx="5256584" cy="225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 smtClean="0"/>
              <a:t> Основной алгоритм для глубокого обучения.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 smtClean="0"/>
              <a:t> Базируется на принципах градиентного спуска.</a:t>
            </a:r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ru-RU" dirty="0" smtClean="0"/>
              <a:t> Вычисление градиента по каждому примеру вычислительно затратно → выбор случайных подмножест из обучающей выборки.</a:t>
            </a:r>
            <a:endParaRPr lang="en-US" dirty="0" smtClean="0"/>
          </a:p>
          <a:p>
            <a:pPr>
              <a:lnSpc>
                <a:spcPct val="130000"/>
              </a:lnSpc>
              <a:buFont typeface="Wingdings" pitchFamily="2" charset="2"/>
              <a:buChar char="q"/>
            </a:pPr>
            <a:r>
              <a:rPr lang="en-US" dirty="0" smtClean="0"/>
              <a:t>  SGD </a:t>
            </a:r>
            <a:r>
              <a:rPr lang="ru-RU" dirty="0" smtClean="0"/>
              <a:t>с моментом</a:t>
            </a:r>
          </a:p>
        </p:txBody>
      </p:sp>
      <p:pic>
        <p:nvPicPr>
          <p:cNvPr id="10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059582"/>
            <a:ext cx="2376264" cy="123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427734"/>
            <a:ext cx="1685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75652" y="3075806"/>
            <a:ext cx="2684780" cy="1287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79712" y="3147814"/>
            <a:ext cx="228318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1856</TotalTime>
  <Words>967</Words>
  <Application>Microsoft Office PowerPoint</Application>
  <PresentationFormat>Экран (16:9)</PresentationFormat>
  <Paragraphs>173</Paragraphs>
  <Slides>20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Тема Office</vt:lpstr>
      <vt:lpstr>Equation</vt:lpstr>
      <vt:lpstr>Формула</vt:lpstr>
      <vt:lpstr>Документ</vt:lpstr>
      <vt:lpstr>Нейронные сети и их практическое применение.  Лекция 5. Обзор алгоритмов обучения.</vt:lpstr>
      <vt:lpstr>Градиентные методы обучения</vt:lpstr>
      <vt:lpstr>Схема универсального алгоритма обучения</vt:lpstr>
      <vt:lpstr>Алгоритм наискорейшего спуска </vt:lpstr>
      <vt:lpstr>Наискорейший спуск с моментом </vt:lpstr>
      <vt:lpstr>Использование момента</vt:lpstr>
      <vt:lpstr>Метод переменной метрики</vt:lpstr>
      <vt:lpstr>Выбор алгоритма обучения</vt:lpstr>
      <vt:lpstr>Стохастический градиентный спуск (SGD)</vt:lpstr>
      <vt:lpstr>Алгоритм обучения Adam.</vt:lpstr>
      <vt:lpstr>Оптимизаторы в Pytorch.</vt:lpstr>
      <vt:lpstr>Методы оптимизации 2-го порядка</vt:lpstr>
      <vt:lpstr>Sophia – оптимизатор 2-го порядка</vt:lpstr>
      <vt:lpstr>Изменение скорости обучения </vt:lpstr>
      <vt:lpstr>Схемы изменения скорости обучения </vt:lpstr>
      <vt:lpstr>Стохастический метод обучения.  Общая схема</vt:lpstr>
      <vt:lpstr>Алгоритм имитации отжига</vt:lpstr>
      <vt:lpstr>Алгоритм имитации отжига (Коши)</vt:lpstr>
      <vt:lpstr>Комбинированный метод обучения</vt:lpstr>
      <vt:lpstr>Вопросы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1. Введение.</dc:title>
  <dc:creator>Dmitry</dc:creator>
  <cp:lastModifiedBy>Dmitry</cp:lastModifiedBy>
  <cp:revision>101</cp:revision>
  <dcterms:created xsi:type="dcterms:W3CDTF">2019-10-07T19:23:40Z</dcterms:created>
  <dcterms:modified xsi:type="dcterms:W3CDTF">2024-10-25T09:36:23Z</dcterms:modified>
</cp:coreProperties>
</file>