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59" r:id="rId3"/>
    <p:sldId id="270" r:id="rId4"/>
    <p:sldId id="281" r:id="rId5"/>
    <p:sldId id="274" r:id="rId6"/>
    <p:sldId id="275" r:id="rId7"/>
    <p:sldId id="276" r:id="rId8"/>
    <p:sldId id="272" r:id="rId9"/>
    <p:sldId id="285" r:id="rId10"/>
    <p:sldId id="286" r:id="rId11"/>
    <p:sldId id="287" r:id="rId12"/>
    <p:sldId id="289" r:id="rId13"/>
    <p:sldId id="291" r:id="rId14"/>
    <p:sldId id="263" r:id="rId15"/>
    <p:sldId id="277" r:id="rId16"/>
    <p:sldId id="278" r:id="rId17"/>
    <p:sldId id="279" r:id="rId18"/>
    <p:sldId id="280" r:id="rId19"/>
    <p:sldId id="292" r:id="rId20"/>
    <p:sldId id="293" r:id="rId21"/>
    <p:sldId id="294" r:id="rId22"/>
    <p:sldId id="295" r:id="rId23"/>
    <p:sldId id="296" r:id="rId24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-1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509E2-5332-4166-BD56-3FBFD005CBE1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A2990-6FE1-48B2-87B5-E344F8ABA9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0-6FE1-48B2-87B5-E344F8ABA91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0-6FE1-48B2-87B5-E344F8ABA91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0-6FE1-48B2-87B5-E344F8ABA91F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0-6FE1-48B2-87B5-E344F8ABA91F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F7E0-26A1-42D3-BE82-2C0DCE2D5B4B}" type="datetime1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8A163-BF9E-49E1-B7DD-091E2732B245}" type="datetime1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EBD0-98CE-48F8-BE5E-311BFB3492E8}" type="datetime1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3174-79C8-48FB-8B0B-09FED53FA508}" type="datetime1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DC3AF-E6AA-4D67-A906-69AFF298C88B}" type="datetime1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E7E6-CD2C-4AF2-B13D-648683C6CAD9}" type="datetime1">
              <a:rPr lang="ru-RU" smtClean="0"/>
              <a:pPr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BFC45-FB17-406A-A2C1-BBA10E5231D0}" type="datetime1">
              <a:rPr lang="ru-RU" smtClean="0"/>
              <a:pPr/>
              <a:t>15.11.2024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0699E-0D07-43B0-BF95-AB9D64E0B10D}" type="datetime1">
              <a:rPr lang="ru-RU" smtClean="0"/>
              <a:pPr/>
              <a:t>15.11.2024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3E430-7D04-4BA4-B16B-0468300F9094}" type="datetime1">
              <a:rPr lang="ru-RU" smtClean="0"/>
              <a:pPr/>
              <a:t>15.11.2024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A15A-B84B-48B1-9FBF-D5A32DD803D6}" type="datetime1">
              <a:rPr lang="ru-RU" smtClean="0"/>
              <a:pPr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67EC6-214D-4123-8376-4A33D5F4EBD4}" type="datetime1">
              <a:rPr lang="ru-RU" smtClean="0"/>
              <a:pPr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209FE-4B33-4D0C-8C33-B494D7A76ED2}" type="datetime1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0.w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85800" y="786976"/>
            <a:ext cx="7772400" cy="22168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algn="ctr">
              <a:spcBef>
                <a:spcPct val="0"/>
              </a:spcBef>
            </a:pPr>
            <a:r>
              <a:rPr kumimoji="0" lang="ru-RU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Нейронные сети и их практическое применение.</a:t>
            </a:r>
            <a:b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b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3100" dirty="0">
                <a:latin typeface="+mj-lt"/>
                <a:ea typeface="+mj-ea"/>
                <a:cs typeface="+mj-cs"/>
              </a:rPr>
              <a:t>Лекция 6.  </a:t>
            </a:r>
            <a:br>
              <a:rPr lang="ru-RU" sz="3100" dirty="0">
                <a:latin typeface="+mj-lt"/>
                <a:ea typeface="+mj-ea"/>
                <a:cs typeface="+mj-cs"/>
              </a:rPr>
            </a:br>
            <a:r>
              <a:rPr lang="ru-RU" sz="3100" dirty="0">
                <a:latin typeface="+mj-lt"/>
                <a:ea typeface="+mj-ea"/>
                <a:cs typeface="+mj-cs"/>
              </a:rPr>
              <a:t>Практические рекомендации для обучения НС</a:t>
            </a:r>
            <a:r>
              <a:rPr kumimoji="0" lang="en-US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371600" y="3346698"/>
            <a:ext cx="6400800" cy="10252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Дмитрий Буряк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к.ф.-м.н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dyb04@yandex.ru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22837" y="2427734"/>
            <a:ext cx="4213659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/>
              <a:t>Обучающая и подтверждающая выборки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395288" y="1144588"/>
            <a:ext cx="856932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ea typeface="Tahoma" pitchFamily="34" charset="0"/>
                <a:cs typeface="Tahoma" pitchFamily="34" charset="0"/>
              </a:rPr>
              <a:t>S</a:t>
            </a:r>
            <a:r>
              <a:rPr lang="en-US" sz="2000" baseline="-25000" dirty="0">
                <a:ea typeface="Tahoma" pitchFamily="34" charset="0"/>
                <a:cs typeface="Tahoma" pitchFamily="34" charset="0"/>
              </a:rPr>
              <a:t>L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 –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обучающая выборка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;</a:t>
            </a:r>
            <a:endParaRPr lang="ru-RU" sz="2000" dirty="0">
              <a:ea typeface="Tahoma" pitchFamily="34" charset="0"/>
              <a:cs typeface="Tahoma" pitchFamily="34" charset="0"/>
            </a:endParaRPr>
          </a:p>
          <a:p>
            <a:r>
              <a:rPr lang="en-US" sz="2000" dirty="0" err="1">
                <a:ea typeface="Tahoma" pitchFamily="34" charset="0"/>
                <a:cs typeface="Tahoma" pitchFamily="34" charset="0"/>
              </a:rPr>
              <a:t>E</a:t>
            </a:r>
            <a:r>
              <a:rPr lang="en-US" sz="2000" baseline="-25000" dirty="0" err="1">
                <a:ea typeface="Tahoma" pitchFamily="34" charset="0"/>
                <a:cs typeface="Tahoma" pitchFamily="34" charset="0"/>
              </a:rPr>
              <a:t>learn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 – ошибка на обучающей выборке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;</a:t>
            </a:r>
          </a:p>
          <a:p>
            <a:r>
              <a:rPr lang="en-US" sz="2000" dirty="0">
                <a:ea typeface="Tahoma" pitchFamily="34" charset="0"/>
                <a:cs typeface="Tahoma" pitchFamily="34" charset="0"/>
              </a:rPr>
              <a:t>S</a:t>
            </a:r>
            <a:r>
              <a:rPr lang="en-US" sz="2000" baseline="-25000" dirty="0">
                <a:ea typeface="Tahoma" pitchFamily="34" charset="0"/>
                <a:cs typeface="Tahoma" pitchFamily="34" charset="0"/>
              </a:rPr>
              <a:t>V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 –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подтверждающая выборка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;</a:t>
            </a:r>
            <a:endParaRPr lang="ru-RU" sz="2000" dirty="0">
              <a:ea typeface="Tahoma" pitchFamily="34" charset="0"/>
              <a:cs typeface="Tahoma" pitchFamily="34" charset="0"/>
            </a:endParaRPr>
          </a:p>
          <a:p>
            <a:r>
              <a:rPr lang="en-US" sz="2000" dirty="0" err="1">
                <a:ea typeface="Tahoma" pitchFamily="34" charset="0"/>
                <a:cs typeface="Tahoma" pitchFamily="34" charset="0"/>
              </a:rPr>
              <a:t>E</a:t>
            </a:r>
            <a:r>
              <a:rPr lang="en-US" sz="2000" baseline="-25000" dirty="0" err="1">
                <a:ea typeface="Tahoma" pitchFamily="34" charset="0"/>
                <a:cs typeface="Tahoma" pitchFamily="34" charset="0"/>
              </a:rPr>
              <a:t>val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 – ошибка на подтверждающей выборке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;</a:t>
            </a:r>
            <a:endParaRPr lang="ru-RU" sz="2000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467544" y="2859782"/>
            <a:ext cx="511256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Необходимо, чтобы </a:t>
            </a:r>
            <a:r>
              <a:rPr lang="en-US" sz="2000" dirty="0" err="1">
                <a:ea typeface="Tahoma" pitchFamily="34" charset="0"/>
                <a:cs typeface="Tahoma" pitchFamily="34" charset="0"/>
              </a:rPr>
              <a:t>E</a:t>
            </a:r>
            <a:r>
              <a:rPr lang="en-US" sz="2000" baseline="-25000" dirty="0" err="1">
                <a:ea typeface="Tahoma" pitchFamily="34" charset="0"/>
                <a:cs typeface="Tahoma" pitchFamily="34" charset="0"/>
              </a:rPr>
              <a:t>learn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и </a:t>
            </a:r>
            <a:r>
              <a:rPr lang="en-US" sz="2000" dirty="0" err="1">
                <a:ea typeface="Tahoma" pitchFamily="34" charset="0"/>
                <a:cs typeface="Tahoma" pitchFamily="34" charset="0"/>
              </a:rPr>
              <a:t>E</a:t>
            </a:r>
            <a:r>
              <a:rPr lang="en-US" sz="2000" baseline="-25000" dirty="0" err="1">
                <a:ea typeface="Tahoma" pitchFamily="34" charset="0"/>
                <a:cs typeface="Tahoma" pitchFamily="34" charset="0"/>
              </a:rPr>
              <a:t>val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в конце обучения достигли минимума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1071552"/>
            <a:ext cx="4213659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3103"/>
            <a:ext cx="8229600" cy="1079887"/>
          </a:xfrm>
        </p:spPr>
        <p:txBody>
          <a:bodyPr>
            <a:normAutofit fontScale="90000"/>
          </a:bodyPr>
          <a:lstStyle/>
          <a:p>
            <a:r>
              <a:rPr lang="ru-RU" dirty="0"/>
              <a:t>Переобучение. Обучение с ранним остановом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71600" y="3929072"/>
            <a:ext cx="774380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200" dirty="0">
                <a:ea typeface="Tahoma" pitchFamily="34" charset="0"/>
                <a:cs typeface="Tahoma" pitchFamily="34" charset="0"/>
              </a:rPr>
              <a:t> Если размер обучающей выборки много больше числа весов НС, эффективность применения обучения с ранним остановом падает. </a:t>
            </a: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3964777" y="2750345"/>
            <a:ext cx="500066" cy="158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357554" y="3357568"/>
            <a:ext cx="22429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/>
              <a:t>Точка раннего останова</a:t>
            </a:r>
            <a:endParaRPr lang="en-US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Переобучение. Регуляризация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927813"/>
            <a:ext cx="6336704" cy="783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Регуляризация  - метод предотвращения переобучения НС.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Введение штрафа для больших весов.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23528" y="1643056"/>
            <a:ext cx="8106124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</a:t>
            </a:r>
            <a:r>
              <a:rPr lang="el-GR" dirty="0"/>
              <a:t>λ</a:t>
            </a:r>
            <a:r>
              <a:rPr lang="ru-RU" dirty="0"/>
              <a:t> - коэффициент регуляризации.</a:t>
            </a:r>
            <a:endParaRPr lang="en-US" dirty="0"/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ru-RU" dirty="0"/>
              <a:t>Для смещений регуляризация также может быть применена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643703" y="1488038"/>
            <a:ext cx="1714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/>
              <a:t>Регуляризация </a:t>
            </a:r>
            <a:r>
              <a:rPr lang="en-US" sz="1600" i="1" dirty="0"/>
              <a:t>L2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714876" y="1357304"/>
          <a:ext cx="1772961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55600" imgH="419040" progId="Equation.3">
                  <p:embed/>
                </p:oleObj>
              </mc:Choice>
              <mc:Fallback>
                <p:oleObj name="Equation" r:id="rId2" imgW="115560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1357304"/>
                        <a:ext cx="1772961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57158" y="3143254"/>
            <a:ext cx="2928958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Классификация </a:t>
            </a:r>
            <a:r>
              <a:rPr lang="en-US" dirty="0"/>
              <a:t>MNIST</a:t>
            </a:r>
            <a:endParaRPr lang="ru-RU" dirty="0"/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Сеть 784х30х10, 1000 обучающих примеров</a:t>
            </a:r>
          </a:p>
        </p:txBody>
      </p:sp>
      <p:pic>
        <p:nvPicPr>
          <p:cNvPr id="1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60" y="2571750"/>
            <a:ext cx="2728892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" descr="http://neuralnetworksanddeeplearning.com/images/overfitting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00364" y="2571750"/>
            <a:ext cx="2869578" cy="2165388"/>
          </a:xfrm>
          <a:prstGeom prst="rect">
            <a:avLst/>
          </a:prstGeom>
          <a:noFill/>
        </p:spPr>
      </p:pic>
      <p:cxnSp>
        <p:nvCxnSpPr>
          <p:cNvPr id="18" name="Straight Connector 17"/>
          <p:cNvCxnSpPr/>
          <p:nvPr/>
        </p:nvCxnSpPr>
        <p:spPr>
          <a:xfrm flipV="1">
            <a:off x="0" y="2500312"/>
            <a:ext cx="9144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Регуляризация → снижение переобучения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788024" y="1491630"/>
            <a:ext cx="4032448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ru-RU" dirty="0"/>
              <a:t>  Нет однозначного решения без дополнительной инфоормации.</a:t>
            </a:r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901" y="2067694"/>
            <a:ext cx="2066669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1347614"/>
            <a:ext cx="1832357" cy="1319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31691" y="3363838"/>
            <a:ext cx="1864926" cy="1312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ight Arrow 13"/>
          <p:cNvSpPr/>
          <p:nvPr/>
        </p:nvSpPr>
        <p:spPr>
          <a:xfrm rot="19916999">
            <a:off x="2100153" y="2415543"/>
            <a:ext cx="652856" cy="3690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531059">
            <a:off x="2171381" y="3054412"/>
            <a:ext cx="652856" cy="3690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419872" y="2643758"/>
            <a:ext cx="504056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ru-RU" sz="2800" b="1" dirty="0">
                <a:solidFill>
                  <a:srgbClr val="FF0000"/>
                </a:solidFill>
              </a:rPr>
              <a:t>?</a:t>
            </a:r>
            <a:r>
              <a:rPr lang="ru-RU" dirty="0"/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88024" y="2173312"/>
            <a:ext cx="3960440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ru-RU" dirty="0"/>
              <a:t> Большие значения параметров → увеличение чувствительности к шуму.</a:t>
            </a:r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70424" y="3003798"/>
            <a:ext cx="208611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5364088" y="3435845"/>
          <a:ext cx="1160132" cy="360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36600" imgH="228600" progId="Equation.3">
                  <p:embed/>
                </p:oleObj>
              </mc:Choice>
              <mc:Fallback>
                <p:oleObj name="Equation" r:id="rId6" imgW="7366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3435845"/>
                        <a:ext cx="1160132" cy="3600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712968" cy="857250"/>
          </a:xfrm>
        </p:spPr>
        <p:txBody>
          <a:bodyPr>
            <a:normAutofit fontScale="90000"/>
          </a:bodyPr>
          <a:lstStyle/>
          <a:p>
            <a:r>
              <a:rPr lang="ru-RU" dirty="0"/>
              <a:t>Многократная перекрестная проверка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51520" y="987574"/>
            <a:ext cx="864096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Перекрестная проверка – выделение проверочного множества из обучающего. </a:t>
            </a:r>
            <a:r>
              <a:rPr lang="en-US" sz="2000" i="1" dirty="0">
                <a:ea typeface="Tahoma" pitchFamily="34" charset="0"/>
                <a:cs typeface="Tahoma" pitchFamily="34" charset="0"/>
              </a:rPr>
              <a:t>N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 –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размер обучающего множества </a:t>
            </a:r>
            <a:r>
              <a:rPr lang="en-US" sz="2000" dirty="0">
                <a:ea typeface="Tahoma" pitchFamily="34" charset="0"/>
                <a:cs typeface="Tahoma" pitchFamily="34" charset="0"/>
                <a:sym typeface="Wingdings" panose="05000000000000000000" pitchFamily="2" charset="2"/>
              </a:rPr>
              <a:t></a:t>
            </a:r>
            <a:r>
              <a:rPr lang="en-US" sz="2000" i="1" dirty="0">
                <a:ea typeface="Tahoma" pitchFamily="34" charset="0"/>
                <a:cs typeface="Tahoma" pitchFamily="34" charset="0"/>
              </a:rPr>
              <a:t>r</a:t>
            </a:r>
            <a:r>
              <a:rPr lang="ru-RU" sz="2000" i="1" dirty="0">
                <a:ea typeface="Tahoma" pitchFamily="34" charset="0"/>
                <a:cs typeface="Tahoma" pitchFamily="34" charset="0"/>
              </a:rPr>
              <a:t>*</a:t>
            </a:r>
            <a:r>
              <a:rPr lang="en-US" sz="2000" i="1" dirty="0">
                <a:ea typeface="Tahoma" pitchFamily="34" charset="0"/>
                <a:cs typeface="Tahoma" pitchFamily="34" charset="0"/>
              </a:rPr>
              <a:t>N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 –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размер проверочного подмножества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 (</a:t>
            </a:r>
            <a:r>
              <a:rPr lang="en-US" sz="2000" i="1" dirty="0">
                <a:ea typeface="Tahoma" pitchFamily="34" charset="0"/>
                <a:cs typeface="Tahoma" pitchFamily="34" charset="0"/>
              </a:rPr>
              <a:t>r=0.2)</a:t>
            </a:r>
            <a:endParaRPr lang="en-US" sz="2000" dirty="0"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 Делим </a:t>
            </a:r>
            <a:r>
              <a:rPr lang="en-US" sz="2000" i="1" dirty="0">
                <a:ea typeface="Tahoma" pitchFamily="34" charset="0"/>
                <a:cs typeface="Tahoma" pitchFamily="34" charset="0"/>
              </a:rPr>
              <a:t>N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примеров на </a:t>
            </a:r>
            <a:r>
              <a:rPr lang="en-US" sz="2000" i="1" dirty="0">
                <a:ea typeface="Tahoma" pitchFamily="34" charset="0"/>
                <a:cs typeface="Tahoma" pitchFamily="34" charset="0"/>
              </a:rPr>
              <a:t>K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 подмножеств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 Обучаем на </a:t>
            </a:r>
            <a:r>
              <a:rPr lang="en-US" sz="2000" i="1" dirty="0">
                <a:ea typeface="Tahoma" pitchFamily="34" charset="0"/>
                <a:cs typeface="Tahoma" pitchFamily="34" charset="0"/>
              </a:rPr>
              <a:t>K-1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подмножестве, тестируем</a:t>
            </a:r>
            <a:br>
              <a:rPr lang="en-US" sz="2000" dirty="0">
                <a:ea typeface="Tahoma" pitchFamily="34" charset="0"/>
                <a:cs typeface="Tahoma" pitchFamily="34" charset="0"/>
              </a:rPr>
            </a:br>
            <a:r>
              <a:rPr lang="en-US" sz="2000" dirty="0">
                <a:ea typeface="Tahoma" pitchFamily="34" charset="0"/>
                <a:cs typeface="Tahoma" pitchFamily="34" charset="0"/>
              </a:rPr>
              <a:t> 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 на оставшемся. Повторяем </a:t>
            </a:r>
            <a:r>
              <a:rPr lang="ru-RU" sz="2000" i="1" dirty="0">
                <a:ea typeface="Tahoma" pitchFamily="34" charset="0"/>
                <a:cs typeface="Tahoma" pitchFamily="34" charset="0"/>
              </a:rPr>
              <a:t>К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 раз.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 Вычисляем среднюю ошибку по всем </a:t>
            </a:r>
            <a:br>
              <a:rPr lang="ru-RU" sz="2000" dirty="0">
                <a:ea typeface="Tahoma" pitchFamily="34" charset="0"/>
                <a:cs typeface="Tahoma" pitchFamily="34" charset="0"/>
              </a:rPr>
            </a:br>
            <a:r>
              <a:rPr lang="ru-RU" sz="2000" dirty="0">
                <a:ea typeface="Tahoma" pitchFamily="34" charset="0"/>
                <a:cs typeface="Tahoma" pitchFamily="34" charset="0"/>
              </a:rPr>
              <a:t>   циклам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 Если </a:t>
            </a:r>
            <a:r>
              <a:rPr lang="en-US" sz="2000" i="1" dirty="0">
                <a:ea typeface="Tahoma" pitchFamily="34" charset="0"/>
                <a:cs typeface="Tahoma" pitchFamily="34" charset="0"/>
              </a:rPr>
              <a:t>N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мало, то </a:t>
            </a:r>
            <a:r>
              <a:rPr lang="en-US" sz="2000" i="1" dirty="0">
                <a:ea typeface="Tahoma" pitchFamily="34" charset="0"/>
                <a:cs typeface="Tahoma" pitchFamily="34" charset="0"/>
              </a:rPr>
              <a:t>K=N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.</a:t>
            </a:r>
            <a:endParaRPr lang="en-US" sz="2000" dirty="0"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Применение: выбор оптимальной </a:t>
            </a:r>
            <a:br>
              <a:rPr lang="ru-RU" sz="2000" dirty="0">
                <a:ea typeface="Tahoma" pitchFamily="34" charset="0"/>
                <a:cs typeface="Tahoma" pitchFamily="34" charset="0"/>
              </a:rPr>
            </a:br>
            <a:r>
              <a:rPr lang="ru-RU" sz="2000" dirty="0">
                <a:ea typeface="Tahoma" pitchFamily="34" charset="0"/>
                <a:cs typeface="Tahoma" pitchFamily="34" charset="0"/>
              </a:rPr>
              <a:t>   архитектуры и параметров обучения.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 Финальная сеть обучается на всем </a:t>
            </a:r>
            <a:br>
              <a:rPr lang="ru-RU" sz="2000" dirty="0">
                <a:ea typeface="Tahoma" pitchFamily="34" charset="0"/>
                <a:cs typeface="Tahoma" pitchFamily="34" charset="0"/>
              </a:rPr>
            </a:br>
            <a:r>
              <a:rPr lang="ru-RU" sz="2000" dirty="0">
                <a:ea typeface="Tahoma" pitchFamily="34" charset="0"/>
                <a:cs typeface="Tahoma" pitchFamily="34" charset="0"/>
              </a:rPr>
              <a:t>   обучающем множестве с выбранными параметрами.</a:t>
            </a:r>
          </a:p>
        </p:txBody>
      </p:sp>
      <p:pic>
        <p:nvPicPr>
          <p:cNvPr id="9" name="Picture 6" descr="alt tex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39968" y="2139702"/>
            <a:ext cx="3896528" cy="2643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причины низкой эффективности НС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275606"/>
            <a:ext cx="7416824" cy="225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Низкая эффективность = большая ошибка на тестовых данных.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Проблемы с данными;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Несоответствие архитектуры НС сложности задачи;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Неоптимальные значения </a:t>
            </a:r>
            <a:r>
              <a:rPr lang="ru-RU" dirty="0" err="1"/>
              <a:t>гиперпараметров</a:t>
            </a:r>
            <a:r>
              <a:rPr lang="ru-RU" dirty="0"/>
              <a:t>;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Переобучение;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Ошибки в реализации.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Обозначения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275606"/>
            <a:ext cx="7416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/>
              <a:t> </a:t>
            </a:r>
            <a:r>
              <a:rPr lang="en-US" i="1" dirty="0"/>
              <a:t>S</a:t>
            </a:r>
            <a:r>
              <a:rPr lang="en-US" i="1" baseline="-25000" dirty="0"/>
              <a:t>train</a:t>
            </a:r>
            <a:r>
              <a:rPr lang="en-US" dirty="0"/>
              <a:t> –</a:t>
            </a:r>
            <a:r>
              <a:rPr lang="ru-RU" dirty="0"/>
              <a:t> обучающая выборка</a:t>
            </a:r>
            <a:r>
              <a:rPr lang="en-US" dirty="0"/>
              <a:t>; </a:t>
            </a:r>
            <a:r>
              <a:rPr lang="en-US" i="1" dirty="0" err="1"/>
              <a:t>S</a:t>
            </a:r>
            <a:r>
              <a:rPr lang="en-US" i="1" baseline="-25000" dirty="0" err="1"/>
              <a:t>test</a:t>
            </a:r>
            <a:r>
              <a:rPr lang="en-US" dirty="0"/>
              <a:t> –</a:t>
            </a:r>
            <a:r>
              <a:rPr lang="ru-RU" dirty="0"/>
              <a:t> тестовая выборка;</a:t>
            </a:r>
          </a:p>
          <a:p>
            <a:pPr>
              <a:buFont typeface="Wingdings" pitchFamily="2" charset="2"/>
              <a:buChar char="q"/>
            </a:pPr>
            <a:r>
              <a:rPr lang="ru-RU" i="1" dirty="0"/>
              <a:t> </a:t>
            </a:r>
            <a:r>
              <a:rPr lang="en-US" i="1" dirty="0" err="1"/>
              <a:t>E</a:t>
            </a:r>
            <a:r>
              <a:rPr lang="en-US" i="1" baseline="-25000" dirty="0" err="1"/>
              <a:t>train</a:t>
            </a:r>
            <a:r>
              <a:rPr lang="en-US" dirty="0"/>
              <a:t> – </a:t>
            </a:r>
            <a:r>
              <a:rPr lang="ru-RU" dirty="0"/>
              <a:t>ошибка на обучающей выборке, </a:t>
            </a:r>
            <a:r>
              <a:rPr lang="en-US" i="1" dirty="0" err="1"/>
              <a:t>E</a:t>
            </a:r>
            <a:r>
              <a:rPr lang="en-US" i="1" baseline="-25000" dirty="0" err="1"/>
              <a:t>test</a:t>
            </a:r>
            <a:r>
              <a:rPr lang="en-US" dirty="0"/>
              <a:t> – </a:t>
            </a:r>
            <a:r>
              <a:rPr lang="ru-RU" dirty="0"/>
              <a:t>ошибка на тестовой выборке, </a:t>
            </a:r>
            <a:r>
              <a:rPr lang="en-US" i="1" dirty="0" err="1"/>
              <a:t>E</a:t>
            </a:r>
            <a:r>
              <a:rPr lang="en-US" i="1" baseline="-25000" dirty="0" err="1"/>
              <a:t>goal</a:t>
            </a:r>
            <a:r>
              <a:rPr lang="en-US" dirty="0"/>
              <a:t> – </a:t>
            </a:r>
            <a:r>
              <a:rPr lang="ru-RU" dirty="0"/>
              <a:t>целевое значение ошибки</a:t>
            </a:r>
            <a:r>
              <a:rPr lang="en-US" dirty="0"/>
              <a:t>.</a:t>
            </a:r>
            <a:endParaRPr lang="ru-RU" dirty="0"/>
          </a:p>
          <a:p>
            <a:pPr>
              <a:buFont typeface="Wingdings" pitchFamily="2" charset="2"/>
              <a:buChar char="q"/>
            </a:pPr>
            <a:endParaRPr lang="ru-RU" dirty="0"/>
          </a:p>
          <a:p>
            <a:pPr>
              <a:buFont typeface="Wingdings" pitchFamily="2" charset="2"/>
              <a:buChar char="q"/>
            </a:pPr>
            <a:r>
              <a:rPr lang="ru-RU" dirty="0"/>
              <a:t> </a:t>
            </a:r>
            <a:r>
              <a:rPr lang="en-US" i="1" dirty="0" err="1">
                <a:solidFill>
                  <a:srgbClr val="FF0000"/>
                </a:solidFill>
              </a:rPr>
              <a:t>E</a:t>
            </a:r>
            <a:r>
              <a:rPr lang="en-US" i="1" baseline="-25000" dirty="0" err="1">
                <a:solidFill>
                  <a:srgbClr val="FF0000"/>
                </a:solidFill>
              </a:rPr>
              <a:t>test</a:t>
            </a:r>
            <a:r>
              <a:rPr lang="en-US" dirty="0">
                <a:solidFill>
                  <a:srgbClr val="FF0000"/>
                </a:solidFill>
              </a:rPr>
              <a:t> &gt; </a:t>
            </a:r>
            <a:r>
              <a:rPr lang="en-US" i="1" dirty="0" err="1">
                <a:solidFill>
                  <a:srgbClr val="FF0000"/>
                </a:solidFill>
              </a:rPr>
              <a:t>E</a:t>
            </a:r>
            <a:r>
              <a:rPr lang="en-US" i="1" baseline="-25000" dirty="0" err="1">
                <a:solidFill>
                  <a:srgbClr val="FF0000"/>
                </a:solidFill>
              </a:rPr>
              <a:t>goal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ошибки на обучающей выборке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275606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/>
              <a:t> </a:t>
            </a:r>
            <a:r>
              <a:rPr lang="en-US" i="1" dirty="0" err="1">
                <a:solidFill>
                  <a:srgbClr val="FF0000"/>
                </a:solidFill>
              </a:rPr>
              <a:t>E</a:t>
            </a:r>
            <a:r>
              <a:rPr lang="en-US" i="1" baseline="-25000" dirty="0" err="1">
                <a:solidFill>
                  <a:srgbClr val="FF0000"/>
                </a:solidFill>
              </a:rPr>
              <a:t>train</a:t>
            </a:r>
            <a:r>
              <a:rPr lang="en-US" dirty="0">
                <a:solidFill>
                  <a:srgbClr val="FF0000"/>
                </a:solidFill>
              </a:rPr>
              <a:t> &gt; </a:t>
            </a:r>
            <a:r>
              <a:rPr lang="en-US" i="1" dirty="0" err="1">
                <a:solidFill>
                  <a:srgbClr val="FF0000"/>
                </a:solidFill>
              </a:rPr>
              <a:t>E</a:t>
            </a:r>
            <a:r>
              <a:rPr lang="en-US" i="1" baseline="-25000" dirty="0" err="1">
                <a:solidFill>
                  <a:srgbClr val="FF0000"/>
                </a:solidFill>
              </a:rPr>
              <a:t>goal</a:t>
            </a:r>
            <a:endParaRPr lang="ru-RU" dirty="0"/>
          </a:p>
          <a:p>
            <a:pPr>
              <a:buFont typeface="Wingdings" pitchFamily="2" charset="2"/>
              <a:buChar char="q"/>
            </a:pPr>
            <a:endParaRPr lang="ru-RU" dirty="0"/>
          </a:p>
          <a:p>
            <a:pPr>
              <a:buFont typeface="Wingdings" pitchFamily="2" charset="2"/>
              <a:buChar char="q"/>
            </a:pPr>
            <a:r>
              <a:rPr lang="ru-RU" dirty="0"/>
              <a:t> Увеличить размер НС;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 Улучшить алгоритм обучения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 Оптимизировать значения </a:t>
            </a:r>
            <a:r>
              <a:rPr lang="ru-RU" dirty="0" err="1"/>
              <a:t>гиперпараметров</a:t>
            </a:r>
            <a:r>
              <a:rPr lang="ru-RU" dirty="0"/>
              <a:t> алгоритма обучения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 Анализ качества исходных данных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/>
              <a:t> низкое значение сигнал-шум;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/>
              <a:t> ошибки алгоритма предобработки;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/>
              <a:t> недостоверные референсные значения;</a:t>
            </a:r>
          </a:p>
          <a:p>
            <a:pPr lvl="1">
              <a:buFont typeface="Wingdings" pitchFamily="2" charset="2"/>
              <a:buChar char="§"/>
            </a:pPr>
            <a:r>
              <a:rPr lang="ru-RU" dirty="0"/>
              <a:t> несбалансированная выборка.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Анализ ошибки на тестовой выборке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275606"/>
            <a:ext cx="7416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/>
              <a:t> </a:t>
            </a:r>
            <a:r>
              <a:rPr lang="en-US" i="1" dirty="0" err="1">
                <a:solidFill>
                  <a:srgbClr val="FF0000"/>
                </a:solidFill>
              </a:rPr>
              <a:t>E</a:t>
            </a:r>
            <a:r>
              <a:rPr lang="en-US" i="1" baseline="-25000" dirty="0" err="1">
                <a:solidFill>
                  <a:srgbClr val="FF0000"/>
                </a:solidFill>
              </a:rPr>
              <a:t>train</a:t>
            </a:r>
            <a:r>
              <a:rPr lang="en-US" dirty="0">
                <a:solidFill>
                  <a:srgbClr val="FF0000"/>
                </a:solidFill>
              </a:rPr>
              <a:t> &lt; </a:t>
            </a:r>
            <a:r>
              <a:rPr lang="en-US" i="1" dirty="0" err="1">
                <a:solidFill>
                  <a:srgbClr val="FF0000"/>
                </a:solidFill>
              </a:rPr>
              <a:t>E</a:t>
            </a:r>
            <a:r>
              <a:rPr lang="en-US" i="1" baseline="-25000" dirty="0" err="1">
                <a:solidFill>
                  <a:srgbClr val="FF0000"/>
                </a:solidFill>
              </a:rPr>
              <a:t>goal</a:t>
            </a:r>
            <a:r>
              <a:rPr lang="en-US" i="1" baseline="-25000" dirty="0">
                <a:solidFill>
                  <a:srgbClr val="FF0000"/>
                </a:solidFill>
              </a:rPr>
              <a:t> </a:t>
            </a:r>
            <a:r>
              <a:rPr lang="ru-RU" dirty="0"/>
              <a:t>и </a:t>
            </a:r>
            <a:r>
              <a:rPr lang="en-US" i="1" dirty="0" err="1">
                <a:solidFill>
                  <a:srgbClr val="FF0000"/>
                </a:solidFill>
              </a:rPr>
              <a:t>E</a:t>
            </a:r>
            <a:r>
              <a:rPr lang="en-US" i="1" baseline="-25000" dirty="0" err="1">
                <a:solidFill>
                  <a:srgbClr val="FF0000"/>
                </a:solidFill>
              </a:rPr>
              <a:t>test</a:t>
            </a:r>
            <a:r>
              <a:rPr lang="en-US" dirty="0">
                <a:solidFill>
                  <a:srgbClr val="FF0000"/>
                </a:solidFill>
              </a:rPr>
              <a:t> &gt; </a:t>
            </a:r>
            <a:r>
              <a:rPr lang="en-US" i="1" dirty="0" err="1">
                <a:solidFill>
                  <a:srgbClr val="FF0000"/>
                </a:solidFill>
              </a:rPr>
              <a:t>E</a:t>
            </a:r>
            <a:r>
              <a:rPr lang="en-US" i="1" baseline="-25000" dirty="0" err="1">
                <a:solidFill>
                  <a:srgbClr val="FF0000"/>
                </a:solidFill>
              </a:rPr>
              <a:t>goal</a:t>
            </a:r>
            <a:endParaRPr lang="ru-RU" dirty="0"/>
          </a:p>
          <a:p>
            <a:pPr>
              <a:buFont typeface="Wingdings" pitchFamily="2" charset="2"/>
              <a:buChar char="q"/>
            </a:pPr>
            <a:endParaRPr lang="ru-RU" dirty="0"/>
          </a:p>
          <a:p>
            <a:pPr>
              <a:buFont typeface="Wingdings" pitchFamily="2" charset="2"/>
              <a:buChar char="q"/>
            </a:pPr>
            <a:r>
              <a:rPr lang="ru-RU" dirty="0"/>
              <a:t> Увеличить размер </a:t>
            </a:r>
            <a:r>
              <a:rPr lang="en-US" i="1" dirty="0"/>
              <a:t>S</a:t>
            </a:r>
            <a:r>
              <a:rPr lang="en-US" i="1" baseline="-25000" dirty="0"/>
              <a:t>train</a:t>
            </a:r>
            <a:r>
              <a:rPr lang="ru-RU" dirty="0"/>
              <a:t>;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 Уменьшить размер НС;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 Оптимизировать значения </a:t>
            </a:r>
            <a:r>
              <a:rPr lang="ru-RU" dirty="0" err="1"/>
              <a:t>гиперпараметров</a:t>
            </a:r>
            <a:r>
              <a:rPr lang="ru-RU" dirty="0"/>
              <a:t> НС (регуляризация);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 Подбор алгоритма обучения;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 Несоответствие </a:t>
            </a:r>
            <a:r>
              <a:rPr lang="en-US" i="1" dirty="0"/>
              <a:t>S</a:t>
            </a:r>
            <a:r>
              <a:rPr lang="en-US" i="1" baseline="-25000" dirty="0"/>
              <a:t>train</a:t>
            </a:r>
            <a:r>
              <a:rPr lang="en-US" dirty="0"/>
              <a:t> </a:t>
            </a:r>
            <a:r>
              <a:rPr lang="ru-RU" dirty="0"/>
              <a:t>и </a:t>
            </a:r>
            <a:r>
              <a:rPr lang="en-US" i="1" dirty="0" err="1"/>
              <a:t>S</a:t>
            </a:r>
            <a:r>
              <a:rPr lang="en-US" i="1" baseline="-25000" dirty="0" err="1"/>
              <a:t>test</a:t>
            </a:r>
            <a:r>
              <a:rPr lang="ru-RU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15951" y="571486"/>
            <a:ext cx="2228081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Классификация данных при помощи</a:t>
            </a:r>
            <a:r>
              <a:rPr lang="en-US" dirty="0"/>
              <a:t> MLP</a:t>
            </a:r>
            <a:r>
              <a:rPr lang="ru-RU" dirty="0"/>
              <a:t> (1)</a:t>
            </a: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476F-DE16-4E8F-B290-30B045AA4C21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57158" y="1214428"/>
            <a:ext cx="3286148" cy="1384995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Narrow" pitchFamily="34" charset="0"/>
              </a:rPr>
              <a:t>import torch</a:t>
            </a:r>
          </a:p>
          <a:p>
            <a:r>
              <a:rPr lang="en-US" sz="1200" dirty="0">
                <a:latin typeface="Arial Narrow" pitchFamily="34" charset="0"/>
              </a:rPr>
              <a:t>import </a:t>
            </a:r>
            <a:r>
              <a:rPr lang="en-US" sz="1200" dirty="0" err="1">
                <a:latin typeface="Arial Narrow" pitchFamily="34" charset="0"/>
              </a:rPr>
              <a:t>torch.nn</a:t>
            </a:r>
            <a:r>
              <a:rPr lang="en-US" sz="1200" dirty="0">
                <a:latin typeface="Arial Narrow" pitchFamily="34" charset="0"/>
              </a:rPr>
              <a:t> as </a:t>
            </a:r>
            <a:r>
              <a:rPr lang="en-US" sz="1200" dirty="0" err="1">
                <a:latin typeface="Arial Narrow" pitchFamily="34" charset="0"/>
              </a:rPr>
              <a:t>nn</a:t>
            </a:r>
            <a:endParaRPr lang="en-US" sz="1200" dirty="0">
              <a:latin typeface="Arial Narrow" pitchFamily="34" charset="0"/>
            </a:endParaRPr>
          </a:p>
          <a:p>
            <a:r>
              <a:rPr lang="en-US" sz="1200" dirty="0">
                <a:latin typeface="Arial Narrow" pitchFamily="34" charset="0"/>
              </a:rPr>
              <a:t>import </a:t>
            </a:r>
            <a:r>
              <a:rPr lang="en-US" sz="1200" dirty="0" err="1">
                <a:latin typeface="Arial Narrow" pitchFamily="34" charset="0"/>
              </a:rPr>
              <a:t>torch.optim</a:t>
            </a:r>
            <a:r>
              <a:rPr lang="en-US" sz="1200" dirty="0">
                <a:latin typeface="Arial Narrow" pitchFamily="34" charset="0"/>
              </a:rPr>
              <a:t> as </a:t>
            </a:r>
            <a:r>
              <a:rPr lang="en-US" sz="1200" dirty="0" err="1">
                <a:latin typeface="Arial Narrow" pitchFamily="34" charset="0"/>
              </a:rPr>
              <a:t>optim</a:t>
            </a:r>
            <a:endParaRPr lang="en-US" sz="1200" dirty="0">
              <a:latin typeface="Arial Narrow" pitchFamily="34" charset="0"/>
            </a:endParaRPr>
          </a:p>
          <a:p>
            <a:r>
              <a:rPr lang="en-US" sz="1200" dirty="0">
                <a:latin typeface="Arial Narrow" pitchFamily="34" charset="0"/>
              </a:rPr>
              <a:t>import </a:t>
            </a:r>
            <a:r>
              <a:rPr lang="en-US" sz="1200" dirty="0" err="1">
                <a:latin typeface="Arial Narrow" pitchFamily="34" charset="0"/>
              </a:rPr>
              <a:t>torch.nn.functional</a:t>
            </a:r>
            <a:r>
              <a:rPr lang="en-US" sz="1200" dirty="0">
                <a:latin typeface="Arial Narrow" pitchFamily="34" charset="0"/>
              </a:rPr>
              <a:t> as F</a:t>
            </a:r>
          </a:p>
          <a:p>
            <a:r>
              <a:rPr lang="en-US" sz="1200" dirty="0">
                <a:latin typeface="Arial Narrow" pitchFamily="34" charset="0"/>
              </a:rPr>
              <a:t>from </a:t>
            </a:r>
            <a:r>
              <a:rPr lang="en-US" sz="1200" dirty="0" err="1">
                <a:latin typeface="Arial Narrow" pitchFamily="34" charset="0"/>
              </a:rPr>
              <a:t>torch.autograd</a:t>
            </a:r>
            <a:r>
              <a:rPr lang="en-US" sz="1200" dirty="0">
                <a:latin typeface="Arial Narrow" pitchFamily="34" charset="0"/>
              </a:rPr>
              <a:t> import Variable</a:t>
            </a:r>
          </a:p>
          <a:p>
            <a:r>
              <a:rPr lang="en-US" sz="1200" dirty="0">
                <a:latin typeface="Arial Narrow" pitchFamily="34" charset="0"/>
              </a:rPr>
              <a:t>from </a:t>
            </a:r>
            <a:r>
              <a:rPr lang="en-US" sz="1200" dirty="0" err="1">
                <a:latin typeface="Arial Narrow" pitchFamily="34" charset="0"/>
              </a:rPr>
              <a:t>matplotlib</a:t>
            </a:r>
            <a:r>
              <a:rPr lang="en-US" sz="1200" dirty="0">
                <a:latin typeface="Arial Narrow" pitchFamily="34" charset="0"/>
              </a:rPr>
              <a:t> import </a:t>
            </a:r>
            <a:r>
              <a:rPr lang="en-US" sz="1200" dirty="0" err="1">
                <a:latin typeface="Arial Narrow" pitchFamily="34" charset="0"/>
              </a:rPr>
              <a:t>pyplot</a:t>
            </a:r>
            <a:r>
              <a:rPr lang="en-US" sz="1200" dirty="0">
                <a:latin typeface="Arial Narrow" pitchFamily="34" charset="0"/>
              </a:rPr>
              <a:t> as </a:t>
            </a:r>
            <a:r>
              <a:rPr lang="en-US" sz="1200" dirty="0" err="1">
                <a:latin typeface="Arial Narrow" pitchFamily="34" charset="0"/>
              </a:rPr>
              <a:t>plt</a:t>
            </a:r>
            <a:endParaRPr lang="en-US" sz="1200" dirty="0">
              <a:latin typeface="Arial Narrow" pitchFamily="34" charset="0"/>
            </a:endParaRPr>
          </a:p>
          <a:p>
            <a:r>
              <a:rPr lang="en-US" sz="1200" dirty="0">
                <a:latin typeface="Arial Narrow" pitchFamily="34" charset="0"/>
              </a:rPr>
              <a:t>import </a:t>
            </a:r>
            <a:r>
              <a:rPr lang="en-US" sz="1200" dirty="0" err="1">
                <a:latin typeface="Arial Narrow" pitchFamily="34" charset="0"/>
              </a:rPr>
              <a:t>numpy</a:t>
            </a:r>
            <a:r>
              <a:rPr lang="en-US" sz="1200" dirty="0">
                <a:latin typeface="Arial Narrow" pitchFamily="34" charset="0"/>
              </a:rPr>
              <a:t> as </a:t>
            </a:r>
            <a:r>
              <a:rPr lang="en-US" sz="1200" dirty="0" err="1">
                <a:latin typeface="Arial Narrow" pitchFamily="34" charset="0"/>
              </a:rPr>
              <a:t>np</a:t>
            </a:r>
            <a:endParaRPr lang="en-US" sz="1200" dirty="0">
              <a:latin typeface="Arial Narrow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57620" y="1770401"/>
            <a:ext cx="4122026" cy="1015663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Arial Narrow" pitchFamily="34" charset="0"/>
              </a:rPr>
              <a:t>pos_data_x,pos_data_y</a:t>
            </a:r>
            <a:r>
              <a:rPr lang="en-US" sz="1200" dirty="0">
                <a:latin typeface="Arial Narrow" pitchFamily="34" charset="0"/>
              </a:rPr>
              <a:t> = x[</a:t>
            </a:r>
            <a:r>
              <a:rPr lang="en-US" sz="1200" dirty="0" err="1">
                <a:latin typeface="Arial Narrow" pitchFamily="34" charset="0"/>
              </a:rPr>
              <a:t>pos_labels</a:t>
            </a:r>
            <a:r>
              <a:rPr lang="en-US" sz="1200" dirty="0">
                <a:latin typeface="Arial Narrow" pitchFamily="34" charset="0"/>
              </a:rPr>
              <a:t>],y[</a:t>
            </a:r>
            <a:r>
              <a:rPr lang="en-US" sz="1200" dirty="0" err="1">
                <a:latin typeface="Arial Narrow" pitchFamily="34" charset="0"/>
              </a:rPr>
              <a:t>pos_labels</a:t>
            </a:r>
            <a:r>
              <a:rPr lang="en-US" sz="1200" dirty="0">
                <a:latin typeface="Arial Narrow" pitchFamily="34" charset="0"/>
              </a:rPr>
              <a:t>]</a:t>
            </a:r>
          </a:p>
          <a:p>
            <a:r>
              <a:rPr lang="en-US" sz="1200" dirty="0" err="1">
                <a:latin typeface="Arial Narrow" pitchFamily="34" charset="0"/>
              </a:rPr>
              <a:t>neg_data_x,neg_data_y</a:t>
            </a:r>
            <a:r>
              <a:rPr lang="en-US" sz="1200" dirty="0">
                <a:latin typeface="Arial Narrow" pitchFamily="34" charset="0"/>
              </a:rPr>
              <a:t> = x[</a:t>
            </a:r>
            <a:r>
              <a:rPr lang="en-US" sz="1200" dirty="0" err="1">
                <a:latin typeface="Arial Narrow" pitchFamily="34" charset="0"/>
              </a:rPr>
              <a:t>neg_labels</a:t>
            </a:r>
            <a:r>
              <a:rPr lang="en-US" sz="1200" dirty="0">
                <a:latin typeface="Arial Narrow" pitchFamily="34" charset="0"/>
              </a:rPr>
              <a:t>],y[</a:t>
            </a:r>
            <a:r>
              <a:rPr lang="en-US" sz="1200" dirty="0" err="1">
                <a:latin typeface="Arial Narrow" pitchFamily="34" charset="0"/>
              </a:rPr>
              <a:t>neg_labels</a:t>
            </a:r>
            <a:r>
              <a:rPr lang="en-US" sz="1200" dirty="0">
                <a:latin typeface="Arial Narrow" pitchFamily="34" charset="0"/>
              </a:rPr>
              <a:t>]</a:t>
            </a:r>
          </a:p>
          <a:p>
            <a:r>
              <a:rPr lang="en-US" sz="1200" dirty="0" err="1">
                <a:latin typeface="Arial Narrow" pitchFamily="34" charset="0"/>
              </a:rPr>
              <a:t>plt.figure</a:t>
            </a:r>
            <a:r>
              <a:rPr lang="en-US" sz="1200" dirty="0">
                <a:latin typeface="Arial Narrow" pitchFamily="34" charset="0"/>
              </a:rPr>
              <a:t>("All data")</a:t>
            </a:r>
          </a:p>
          <a:p>
            <a:r>
              <a:rPr lang="en-US" sz="1200" dirty="0" err="1">
                <a:latin typeface="Arial Narrow" pitchFamily="34" charset="0"/>
              </a:rPr>
              <a:t>plt.plot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en-US" sz="1200" dirty="0" err="1">
                <a:latin typeface="Arial Narrow" pitchFamily="34" charset="0"/>
              </a:rPr>
              <a:t>pos_data_x.numpy</a:t>
            </a:r>
            <a:r>
              <a:rPr lang="en-US" sz="1200" dirty="0">
                <a:latin typeface="Arial Narrow" pitchFamily="34" charset="0"/>
              </a:rPr>
              <a:t>(),</a:t>
            </a:r>
            <a:r>
              <a:rPr lang="en-US" sz="1200" dirty="0" err="1">
                <a:latin typeface="Arial Narrow" pitchFamily="34" charset="0"/>
              </a:rPr>
              <a:t>pos_data_y.numpy</a:t>
            </a:r>
            <a:r>
              <a:rPr lang="en-US" sz="1200" dirty="0">
                <a:latin typeface="Arial Narrow" pitchFamily="34" charset="0"/>
              </a:rPr>
              <a:t>(),"</a:t>
            </a:r>
            <a:r>
              <a:rPr lang="en-US" sz="1200" dirty="0" err="1">
                <a:latin typeface="Arial Narrow" pitchFamily="34" charset="0"/>
              </a:rPr>
              <a:t>r",marker</a:t>
            </a:r>
            <a:r>
              <a:rPr lang="en-US" sz="1200" dirty="0">
                <a:latin typeface="Arial Narrow" pitchFamily="34" charset="0"/>
              </a:rPr>
              <a:t>="*",</a:t>
            </a:r>
            <a:r>
              <a:rPr lang="en-US" sz="1200" dirty="0" err="1">
                <a:latin typeface="Arial Narrow" pitchFamily="34" charset="0"/>
              </a:rPr>
              <a:t>lw</a:t>
            </a:r>
            <a:r>
              <a:rPr lang="en-US" sz="1200" dirty="0">
                <a:latin typeface="Arial Narrow" pitchFamily="34" charset="0"/>
              </a:rPr>
              <a:t>=0)</a:t>
            </a:r>
          </a:p>
          <a:p>
            <a:r>
              <a:rPr lang="en-US" sz="1200" dirty="0" err="1">
                <a:latin typeface="Arial Narrow" pitchFamily="34" charset="0"/>
              </a:rPr>
              <a:t>plt.plot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en-US" sz="1200" dirty="0" err="1">
                <a:latin typeface="Arial Narrow" pitchFamily="34" charset="0"/>
              </a:rPr>
              <a:t>neg_data_x.numpy</a:t>
            </a:r>
            <a:r>
              <a:rPr lang="en-US" sz="1200" dirty="0">
                <a:latin typeface="Arial Narrow" pitchFamily="34" charset="0"/>
              </a:rPr>
              <a:t>(),</a:t>
            </a:r>
            <a:r>
              <a:rPr lang="en-US" sz="1200" dirty="0" err="1">
                <a:latin typeface="Arial Narrow" pitchFamily="34" charset="0"/>
              </a:rPr>
              <a:t>neg_data_y.numpy</a:t>
            </a:r>
            <a:r>
              <a:rPr lang="en-US" sz="1200" dirty="0">
                <a:latin typeface="Arial Narrow" pitchFamily="34" charset="0"/>
              </a:rPr>
              <a:t>(),"</a:t>
            </a:r>
            <a:r>
              <a:rPr lang="en-US" sz="1200" dirty="0" err="1">
                <a:latin typeface="Arial Narrow" pitchFamily="34" charset="0"/>
              </a:rPr>
              <a:t>b",marker</a:t>
            </a:r>
            <a:r>
              <a:rPr lang="en-US" sz="1200" dirty="0">
                <a:latin typeface="Arial Narrow" pitchFamily="34" charset="0"/>
              </a:rPr>
              <a:t>="*",</a:t>
            </a:r>
            <a:r>
              <a:rPr lang="en-US" sz="1200" dirty="0" err="1">
                <a:latin typeface="Arial Narrow" pitchFamily="34" charset="0"/>
              </a:rPr>
              <a:t>lw</a:t>
            </a:r>
            <a:r>
              <a:rPr lang="en-US" sz="1200" dirty="0">
                <a:latin typeface="Arial Narrow" pitchFamily="34" charset="0"/>
              </a:rPr>
              <a:t>=0)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7158" y="2714626"/>
            <a:ext cx="3251211" cy="1938992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Arial Narrow" pitchFamily="34" charset="0"/>
              </a:rPr>
              <a:t>data_size</a:t>
            </a:r>
            <a:r>
              <a:rPr lang="en-US" sz="1200" dirty="0">
                <a:latin typeface="Arial Narrow" pitchFamily="34" charset="0"/>
              </a:rPr>
              <a:t> = 5000</a:t>
            </a:r>
          </a:p>
          <a:p>
            <a:r>
              <a:rPr lang="en-US" sz="1200" dirty="0">
                <a:latin typeface="Arial Narrow" pitchFamily="34" charset="0"/>
              </a:rPr>
              <a:t>x = </a:t>
            </a:r>
            <a:r>
              <a:rPr lang="en-US" sz="1200" dirty="0" err="1">
                <a:latin typeface="Arial Narrow" pitchFamily="34" charset="0"/>
              </a:rPr>
              <a:t>torch.rand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en-US" sz="1200" dirty="0" err="1">
                <a:latin typeface="Arial Narrow" pitchFamily="34" charset="0"/>
              </a:rPr>
              <a:t>data_size</a:t>
            </a:r>
            <a:r>
              <a:rPr lang="en-US" sz="1200" dirty="0">
                <a:latin typeface="Arial Narrow" pitchFamily="34" charset="0"/>
              </a:rPr>
              <a:t>)</a:t>
            </a:r>
          </a:p>
          <a:p>
            <a:r>
              <a:rPr lang="en-US" sz="1200" dirty="0">
                <a:latin typeface="Arial Narrow" pitchFamily="34" charset="0"/>
              </a:rPr>
              <a:t>y = </a:t>
            </a:r>
            <a:r>
              <a:rPr lang="en-US" sz="1200" dirty="0" err="1">
                <a:latin typeface="Arial Narrow" pitchFamily="34" charset="0"/>
              </a:rPr>
              <a:t>torch.rand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en-US" sz="1200" dirty="0" err="1">
                <a:latin typeface="Arial Narrow" pitchFamily="34" charset="0"/>
              </a:rPr>
              <a:t>data_size</a:t>
            </a:r>
            <a:r>
              <a:rPr lang="en-US" sz="1200" dirty="0">
                <a:latin typeface="Arial Narrow" pitchFamily="34" charset="0"/>
              </a:rPr>
              <a:t>) </a:t>
            </a:r>
          </a:p>
          <a:p>
            <a:r>
              <a:rPr lang="en-US" sz="1200" dirty="0">
                <a:latin typeface="Arial Narrow" pitchFamily="34" charset="0"/>
              </a:rPr>
              <a:t>center = (0.5,0.5)</a:t>
            </a:r>
          </a:p>
          <a:p>
            <a:r>
              <a:rPr lang="en-US" sz="1200" dirty="0">
                <a:latin typeface="Arial Narrow" pitchFamily="34" charset="0"/>
              </a:rPr>
              <a:t>radius = 0.3</a:t>
            </a:r>
          </a:p>
          <a:p>
            <a:r>
              <a:rPr lang="en-US" sz="1200" dirty="0">
                <a:latin typeface="Arial Narrow" pitchFamily="34" charset="0"/>
              </a:rPr>
              <a:t>distance = </a:t>
            </a:r>
            <a:r>
              <a:rPr lang="en-US" sz="1200" dirty="0" err="1">
                <a:latin typeface="Arial Narrow" pitchFamily="34" charset="0"/>
              </a:rPr>
              <a:t>torch.sqrt</a:t>
            </a:r>
            <a:r>
              <a:rPr lang="en-US" sz="1200" dirty="0">
                <a:latin typeface="Arial Narrow" pitchFamily="34" charset="0"/>
              </a:rPr>
              <a:t>( (center[0]-x)**2+(center[1]-y)**2 )</a:t>
            </a:r>
          </a:p>
          <a:p>
            <a:r>
              <a:rPr lang="en-US" sz="1200" dirty="0" err="1">
                <a:latin typeface="Arial Narrow" pitchFamily="34" charset="0"/>
              </a:rPr>
              <a:t>pos_labels</a:t>
            </a:r>
            <a:r>
              <a:rPr lang="en-US" sz="1200" dirty="0">
                <a:latin typeface="Arial Narrow" pitchFamily="34" charset="0"/>
              </a:rPr>
              <a:t> = distance &lt;= radius</a:t>
            </a:r>
          </a:p>
          <a:p>
            <a:r>
              <a:rPr lang="en-US" sz="1200" dirty="0" err="1">
                <a:latin typeface="Arial Narrow" pitchFamily="34" charset="0"/>
              </a:rPr>
              <a:t>neg_labels</a:t>
            </a:r>
            <a:r>
              <a:rPr lang="en-US" sz="1200" dirty="0">
                <a:latin typeface="Arial Narrow" pitchFamily="34" charset="0"/>
              </a:rPr>
              <a:t> = distance &gt; radius</a:t>
            </a:r>
          </a:p>
          <a:p>
            <a:r>
              <a:rPr lang="en-US" sz="1200" dirty="0">
                <a:latin typeface="Arial Narrow" pitchFamily="34" charset="0"/>
              </a:rPr>
              <a:t>labels = </a:t>
            </a:r>
            <a:r>
              <a:rPr lang="en-US" sz="1200" dirty="0" err="1">
                <a:latin typeface="Arial Narrow" pitchFamily="34" charset="0"/>
              </a:rPr>
              <a:t>torch.zeros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en-US" sz="1200" dirty="0" err="1">
                <a:latin typeface="Arial Narrow" pitchFamily="34" charset="0"/>
              </a:rPr>
              <a:t>data_size</a:t>
            </a:r>
            <a:r>
              <a:rPr lang="en-US" sz="1200" dirty="0">
                <a:latin typeface="Arial Narrow" pitchFamily="34" charset="0"/>
              </a:rPr>
              <a:t>).long()</a:t>
            </a:r>
          </a:p>
          <a:p>
            <a:r>
              <a:rPr lang="en-US" sz="1200" dirty="0">
                <a:latin typeface="Arial Narrow" pitchFamily="34" charset="0"/>
              </a:rPr>
              <a:t>labels[</a:t>
            </a:r>
            <a:r>
              <a:rPr lang="en-US" sz="1200" dirty="0" err="1">
                <a:latin typeface="Arial Narrow" pitchFamily="34" charset="0"/>
              </a:rPr>
              <a:t>pos_labels</a:t>
            </a:r>
            <a:r>
              <a:rPr lang="en-US" sz="1200" dirty="0">
                <a:latin typeface="Arial Narrow" pitchFamily="34" charset="0"/>
              </a:rPr>
              <a:t>] = 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57620" y="2928940"/>
            <a:ext cx="4224618" cy="2123658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Arial Narrow" pitchFamily="34" charset="0"/>
              </a:rPr>
              <a:t>N_train</a:t>
            </a:r>
            <a:r>
              <a:rPr lang="en-US" sz="1200" dirty="0">
                <a:latin typeface="Arial Narrow" pitchFamily="34" charset="0"/>
              </a:rPr>
              <a:t> = </a:t>
            </a:r>
            <a:r>
              <a:rPr lang="en-US" sz="1200" dirty="0" err="1">
                <a:latin typeface="Arial Narrow" pitchFamily="34" charset="0"/>
              </a:rPr>
              <a:t>int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en-US" sz="1200" dirty="0" err="1">
                <a:latin typeface="Arial Narrow" pitchFamily="34" charset="0"/>
              </a:rPr>
              <a:t>data_size</a:t>
            </a:r>
            <a:r>
              <a:rPr lang="en-US" sz="1200" dirty="0">
                <a:latin typeface="Arial Narrow" pitchFamily="34" charset="0"/>
              </a:rPr>
              <a:t> *0.8) </a:t>
            </a:r>
          </a:p>
          <a:p>
            <a:r>
              <a:rPr lang="en-US" sz="1200" dirty="0" err="1">
                <a:latin typeface="Arial Narrow" pitchFamily="34" charset="0"/>
              </a:rPr>
              <a:t>train_data_x</a:t>
            </a:r>
            <a:r>
              <a:rPr lang="en-US" sz="1200" dirty="0">
                <a:latin typeface="Arial Narrow" pitchFamily="34" charset="0"/>
              </a:rPr>
              <a:t> = x[:</a:t>
            </a:r>
            <a:r>
              <a:rPr lang="en-US" sz="1200" dirty="0" err="1">
                <a:latin typeface="Arial Narrow" pitchFamily="34" charset="0"/>
              </a:rPr>
              <a:t>N_train</a:t>
            </a:r>
            <a:r>
              <a:rPr lang="en-US" sz="1200" dirty="0">
                <a:latin typeface="Arial Narrow" pitchFamily="34" charset="0"/>
              </a:rPr>
              <a:t>]</a:t>
            </a:r>
          </a:p>
          <a:p>
            <a:r>
              <a:rPr lang="en-US" sz="1200" dirty="0" err="1">
                <a:latin typeface="Arial Narrow" pitchFamily="34" charset="0"/>
              </a:rPr>
              <a:t>train_data_y</a:t>
            </a:r>
            <a:r>
              <a:rPr lang="en-US" sz="1200" dirty="0">
                <a:latin typeface="Arial Narrow" pitchFamily="34" charset="0"/>
              </a:rPr>
              <a:t> = y[:</a:t>
            </a:r>
            <a:r>
              <a:rPr lang="en-US" sz="1200" dirty="0" err="1">
                <a:latin typeface="Arial Narrow" pitchFamily="34" charset="0"/>
              </a:rPr>
              <a:t>N_train</a:t>
            </a:r>
            <a:r>
              <a:rPr lang="en-US" sz="1200" dirty="0">
                <a:latin typeface="Arial Narrow" pitchFamily="34" charset="0"/>
              </a:rPr>
              <a:t>]</a:t>
            </a:r>
          </a:p>
          <a:p>
            <a:r>
              <a:rPr lang="en-US" sz="1200" dirty="0" err="1">
                <a:latin typeface="Arial Narrow" pitchFamily="34" charset="0"/>
              </a:rPr>
              <a:t>train_labels</a:t>
            </a:r>
            <a:r>
              <a:rPr lang="en-US" sz="1200" dirty="0">
                <a:latin typeface="Arial Narrow" pitchFamily="34" charset="0"/>
              </a:rPr>
              <a:t> = labels[:</a:t>
            </a:r>
            <a:r>
              <a:rPr lang="en-US" sz="1200" dirty="0" err="1">
                <a:latin typeface="Arial Narrow" pitchFamily="34" charset="0"/>
              </a:rPr>
              <a:t>N_train</a:t>
            </a:r>
            <a:r>
              <a:rPr lang="en-US" sz="1200" dirty="0">
                <a:latin typeface="Arial Narrow" pitchFamily="34" charset="0"/>
              </a:rPr>
              <a:t>]</a:t>
            </a:r>
          </a:p>
          <a:p>
            <a:r>
              <a:rPr lang="en-US" sz="1200" dirty="0" err="1">
                <a:latin typeface="Arial Narrow" pitchFamily="34" charset="0"/>
              </a:rPr>
              <a:t>test_data_x</a:t>
            </a:r>
            <a:r>
              <a:rPr lang="en-US" sz="1200" dirty="0">
                <a:latin typeface="Arial Narrow" pitchFamily="34" charset="0"/>
              </a:rPr>
              <a:t> = x[</a:t>
            </a:r>
            <a:r>
              <a:rPr lang="en-US" sz="1200" dirty="0" err="1">
                <a:latin typeface="Arial Narrow" pitchFamily="34" charset="0"/>
              </a:rPr>
              <a:t>N_train</a:t>
            </a:r>
            <a:r>
              <a:rPr lang="en-US" sz="1200" dirty="0">
                <a:latin typeface="Arial Narrow" pitchFamily="34" charset="0"/>
              </a:rPr>
              <a:t>:]</a:t>
            </a:r>
          </a:p>
          <a:p>
            <a:r>
              <a:rPr lang="en-US" sz="1200" dirty="0" err="1">
                <a:latin typeface="Arial Narrow" pitchFamily="34" charset="0"/>
              </a:rPr>
              <a:t>test_data_y</a:t>
            </a:r>
            <a:r>
              <a:rPr lang="en-US" sz="1200" dirty="0">
                <a:latin typeface="Arial Narrow" pitchFamily="34" charset="0"/>
              </a:rPr>
              <a:t> = y[</a:t>
            </a:r>
            <a:r>
              <a:rPr lang="en-US" sz="1200" dirty="0" err="1">
                <a:latin typeface="Arial Narrow" pitchFamily="34" charset="0"/>
              </a:rPr>
              <a:t>N_train</a:t>
            </a:r>
            <a:r>
              <a:rPr lang="en-US" sz="1200" dirty="0">
                <a:latin typeface="Arial Narrow" pitchFamily="34" charset="0"/>
              </a:rPr>
              <a:t>:]</a:t>
            </a:r>
          </a:p>
          <a:p>
            <a:r>
              <a:rPr lang="en-US" sz="1200" dirty="0" err="1">
                <a:latin typeface="Arial Narrow" pitchFamily="34" charset="0"/>
              </a:rPr>
              <a:t>test_labels</a:t>
            </a:r>
            <a:r>
              <a:rPr lang="en-US" sz="1200" dirty="0">
                <a:latin typeface="Arial Narrow" pitchFamily="34" charset="0"/>
              </a:rPr>
              <a:t> = labels[</a:t>
            </a:r>
            <a:r>
              <a:rPr lang="en-US" sz="1200" dirty="0" err="1">
                <a:latin typeface="Arial Narrow" pitchFamily="34" charset="0"/>
              </a:rPr>
              <a:t>N_train</a:t>
            </a:r>
            <a:r>
              <a:rPr lang="en-US" sz="1200" dirty="0">
                <a:latin typeface="Arial Narrow" pitchFamily="34" charset="0"/>
              </a:rPr>
              <a:t>:]</a:t>
            </a:r>
          </a:p>
          <a:p>
            <a:r>
              <a:rPr lang="en-US" sz="1200" dirty="0" err="1">
                <a:latin typeface="Arial Narrow" pitchFamily="34" charset="0"/>
              </a:rPr>
              <a:t>plt.figure</a:t>
            </a:r>
            <a:r>
              <a:rPr lang="en-US" sz="1200" dirty="0">
                <a:latin typeface="Arial Narrow" pitchFamily="34" charset="0"/>
              </a:rPr>
              <a:t>("Train and test data")</a:t>
            </a:r>
          </a:p>
          <a:p>
            <a:r>
              <a:rPr lang="en-US" sz="1200" dirty="0" err="1">
                <a:latin typeface="Arial Narrow" pitchFamily="34" charset="0"/>
              </a:rPr>
              <a:t>plt.plot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en-US" sz="1200" dirty="0" err="1">
                <a:latin typeface="Arial Narrow" pitchFamily="34" charset="0"/>
              </a:rPr>
              <a:t>test_data_x.numpy</a:t>
            </a:r>
            <a:r>
              <a:rPr lang="en-US" sz="1200" dirty="0">
                <a:latin typeface="Arial Narrow" pitchFamily="34" charset="0"/>
              </a:rPr>
              <a:t>(),</a:t>
            </a:r>
            <a:r>
              <a:rPr lang="en-US" sz="1200" dirty="0" err="1">
                <a:latin typeface="Arial Narrow" pitchFamily="34" charset="0"/>
              </a:rPr>
              <a:t>test_data_y.numpy</a:t>
            </a:r>
            <a:r>
              <a:rPr lang="en-US" sz="1200" dirty="0">
                <a:latin typeface="Arial Narrow" pitchFamily="34" charset="0"/>
              </a:rPr>
              <a:t>(),"</a:t>
            </a:r>
            <a:r>
              <a:rPr lang="en-US" sz="1200" dirty="0" err="1">
                <a:latin typeface="Arial Narrow" pitchFamily="34" charset="0"/>
              </a:rPr>
              <a:t>g",marker</a:t>
            </a:r>
            <a:r>
              <a:rPr lang="en-US" sz="1200" dirty="0">
                <a:latin typeface="Arial Narrow" pitchFamily="34" charset="0"/>
              </a:rPr>
              <a:t>="*",</a:t>
            </a:r>
            <a:r>
              <a:rPr lang="en-US" sz="1200" dirty="0" err="1">
                <a:latin typeface="Arial Narrow" pitchFamily="34" charset="0"/>
              </a:rPr>
              <a:t>lw</a:t>
            </a:r>
            <a:r>
              <a:rPr lang="en-US" sz="1200" dirty="0">
                <a:latin typeface="Arial Narrow" pitchFamily="34" charset="0"/>
              </a:rPr>
              <a:t>=0)</a:t>
            </a:r>
          </a:p>
          <a:p>
            <a:r>
              <a:rPr lang="en-US" sz="1200" dirty="0" err="1">
                <a:latin typeface="Arial Narrow" pitchFamily="34" charset="0"/>
              </a:rPr>
              <a:t>plt.plot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en-US" sz="1200" dirty="0" err="1">
                <a:latin typeface="Arial Narrow" pitchFamily="34" charset="0"/>
              </a:rPr>
              <a:t>train_data_x.numpy</a:t>
            </a:r>
            <a:r>
              <a:rPr lang="en-US" sz="1200" dirty="0">
                <a:latin typeface="Arial Narrow" pitchFamily="34" charset="0"/>
              </a:rPr>
              <a:t>(),</a:t>
            </a:r>
            <a:r>
              <a:rPr lang="en-US" sz="1200" dirty="0" err="1">
                <a:latin typeface="Arial Narrow" pitchFamily="34" charset="0"/>
              </a:rPr>
              <a:t>train_data_y.numpy</a:t>
            </a:r>
            <a:r>
              <a:rPr lang="en-US" sz="1200" dirty="0">
                <a:latin typeface="Arial Narrow" pitchFamily="34" charset="0"/>
              </a:rPr>
              <a:t>(),"</a:t>
            </a:r>
            <a:r>
              <a:rPr lang="en-US" sz="1200" dirty="0" err="1">
                <a:latin typeface="Arial Narrow" pitchFamily="34" charset="0"/>
              </a:rPr>
              <a:t>m",marker</a:t>
            </a:r>
            <a:r>
              <a:rPr lang="en-US" sz="1200" dirty="0">
                <a:latin typeface="Arial Narrow" pitchFamily="34" charset="0"/>
              </a:rPr>
              <a:t>="*",</a:t>
            </a:r>
            <a:r>
              <a:rPr lang="en-US" sz="1200" dirty="0" err="1">
                <a:latin typeface="Arial Narrow" pitchFamily="34" charset="0"/>
              </a:rPr>
              <a:t>lw</a:t>
            </a:r>
            <a:r>
              <a:rPr lang="en-US" sz="1200" dirty="0">
                <a:latin typeface="Arial Narrow" pitchFamily="34" charset="0"/>
              </a:rPr>
              <a:t>=0)</a:t>
            </a:r>
          </a:p>
          <a:p>
            <a:r>
              <a:rPr lang="en-US" sz="1200" dirty="0" err="1">
                <a:latin typeface="Arial Narrow" pitchFamily="34" charset="0"/>
              </a:rPr>
              <a:t>plt.show</a:t>
            </a:r>
            <a:r>
              <a:rPr lang="en-US" sz="1200" dirty="0">
                <a:latin typeface="Arial Narrow" pitchFamily="34" charset="0"/>
              </a:rPr>
              <a:t>()</a:t>
            </a:r>
          </a:p>
        </p:txBody>
      </p:sp>
      <p:pic>
        <p:nvPicPr>
          <p:cNvPr id="1269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16" y="2786064"/>
            <a:ext cx="2214578" cy="1659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/>
              <a:t>Формирование обучающей выборки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827088" y="1403350"/>
            <a:ext cx="799306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dirty="0"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Размер обучающей выборки</a:t>
            </a:r>
          </a:p>
          <a:p>
            <a:pPr lvl="1">
              <a:buFont typeface="Wingdings" pitchFamily="2" charset="2"/>
              <a:buChar char="§"/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N=O(|W|), W –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множество  весов. 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«Чем больше, тем лучше»</a:t>
            </a:r>
          </a:p>
          <a:p>
            <a:pPr>
              <a:buFont typeface="Wingdings" pitchFamily="2" charset="2"/>
              <a:buChar char="q"/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 Состав</a:t>
            </a:r>
          </a:p>
          <a:p>
            <a:pPr lvl="1">
              <a:buFont typeface="Wingdings" pitchFamily="2" charset="2"/>
              <a:buChar char="§"/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 Репрезентативность</a:t>
            </a:r>
          </a:p>
          <a:p>
            <a:pPr lvl="1">
              <a:buFont typeface="Wingdings" pitchFamily="2" charset="2"/>
              <a:buChar char="§"/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 Согласованость с валидационной и тестовой выборками</a:t>
            </a:r>
          </a:p>
          <a:p>
            <a:pPr lvl="1">
              <a:buFont typeface="Wingdings" pitchFamily="2" charset="2"/>
              <a:buChar char="§"/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 Аугментация данных:</a:t>
            </a:r>
            <a:br>
              <a:rPr lang="ru-RU" sz="2000" dirty="0">
                <a:ea typeface="Tahoma" pitchFamily="34" charset="0"/>
                <a:cs typeface="Tahoma" pitchFamily="34" charset="0"/>
              </a:rPr>
            </a:br>
            <a:r>
              <a:rPr lang="ru-RU" sz="2000" dirty="0">
                <a:ea typeface="Tahoma" pitchFamily="34" charset="0"/>
                <a:cs typeface="Tahoma" pitchFamily="34" charset="0"/>
              </a:rPr>
              <a:t>   - добавление шумов</a:t>
            </a:r>
            <a:br>
              <a:rPr lang="ru-RU" sz="2000" dirty="0">
                <a:ea typeface="Tahoma" pitchFamily="34" charset="0"/>
                <a:cs typeface="Tahoma" pitchFamily="34" charset="0"/>
              </a:rPr>
            </a:br>
            <a:r>
              <a:rPr lang="ru-RU" sz="2000" dirty="0">
                <a:ea typeface="Tahoma" pitchFamily="34" charset="0"/>
                <a:cs typeface="Tahoma" pitchFamily="34" charset="0"/>
              </a:rPr>
              <a:t>   - искажение данных</a:t>
            </a:r>
            <a:br>
              <a:rPr lang="ru-RU" sz="2000" dirty="0">
                <a:ea typeface="Tahoma" pitchFamily="34" charset="0"/>
                <a:cs typeface="Tahoma" pitchFamily="34" charset="0"/>
              </a:rPr>
            </a:br>
            <a:r>
              <a:rPr lang="ru-RU" sz="2000" dirty="0">
                <a:ea typeface="Tahoma" pitchFamily="34" charset="0"/>
                <a:cs typeface="Tahoma" pitchFamily="34" charset="0"/>
              </a:rPr>
              <a:t>   - модели для генерации синтетических данных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Классификация данных при помощи</a:t>
            </a:r>
            <a:r>
              <a:rPr lang="en-US" dirty="0"/>
              <a:t> MLP</a:t>
            </a:r>
            <a:r>
              <a:rPr lang="ru-RU" dirty="0"/>
              <a:t> (</a:t>
            </a:r>
            <a:r>
              <a:rPr lang="en-US" dirty="0"/>
              <a:t>2</a:t>
            </a:r>
            <a:r>
              <a:rPr lang="ru-RU" dirty="0"/>
              <a:t>)</a:t>
            </a: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476F-DE16-4E8F-B290-30B045AA4C21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428992" y="1428742"/>
            <a:ext cx="5176802" cy="3231654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Arial Narrow" pitchFamily="34" charset="0"/>
              </a:rPr>
              <a:t>train_data_all</a:t>
            </a:r>
            <a:r>
              <a:rPr lang="en-US" sz="1200" dirty="0">
                <a:latin typeface="Arial Narrow" pitchFamily="34" charset="0"/>
              </a:rPr>
              <a:t> = torch.cat([</a:t>
            </a:r>
            <a:r>
              <a:rPr lang="en-US" sz="1200" dirty="0" err="1">
                <a:latin typeface="Arial Narrow" pitchFamily="34" charset="0"/>
              </a:rPr>
              <a:t>train_data_x.unsqueeze</a:t>
            </a:r>
            <a:r>
              <a:rPr lang="en-US" sz="1200" dirty="0">
                <a:latin typeface="Arial Narrow" pitchFamily="34" charset="0"/>
              </a:rPr>
              <a:t>(1),</a:t>
            </a:r>
            <a:r>
              <a:rPr lang="en-US" sz="1200" dirty="0" err="1">
                <a:latin typeface="Arial Narrow" pitchFamily="34" charset="0"/>
              </a:rPr>
              <a:t>train_data_y.unsqueeze</a:t>
            </a:r>
            <a:r>
              <a:rPr lang="en-US" sz="1200" dirty="0">
                <a:latin typeface="Arial Narrow" pitchFamily="34" charset="0"/>
              </a:rPr>
              <a:t>(1)],dim=1) </a:t>
            </a:r>
          </a:p>
          <a:p>
            <a:r>
              <a:rPr lang="en-US" sz="1200" dirty="0" err="1">
                <a:latin typeface="Arial Narrow" pitchFamily="34" charset="0"/>
              </a:rPr>
              <a:t>test_data_all</a:t>
            </a:r>
            <a:r>
              <a:rPr lang="en-US" sz="1200" dirty="0">
                <a:latin typeface="Arial Narrow" pitchFamily="34" charset="0"/>
              </a:rPr>
              <a:t> = torch.cat([</a:t>
            </a:r>
            <a:r>
              <a:rPr lang="en-US" sz="1200" dirty="0" err="1">
                <a:latin typeface="Arial Narrow" pitchFamily="34" charset="0"/>
              </a:rPr>
              <a:t>test_data_x.unsqueeze</a:t>
            </a:r>
            <a:r>
              <a:rPr lang="en-US" sz="1200" dirty="0">
                <a:latin typeface="Arial Narrow" pitchFamily="34" charset="0"/>
              </a:rPr>
              <a:t>(1),</a:t>
            </a:r>
            <a:r>
              <a:rPr lang="en-US" sz="1200" dirty="0" err="1">
                <a:latin typeface="Arial Narrow" pitchFamily="34" charset="0"/>
              </a:rPr>
              <a:t>test_data_y.unsqueeze</a:t>
            </a:r>
            <a:r>
              <a:rPr lang="en-US" sz="1200" dirty="0">
                <a:latin typeface="Arial Narrow" pitchFamily="34" charset="0"/>
              </a:rPr>
              <a:t>(1)],dim=1) </a:t>
            </a:r>
          </a:p>
          <a:p>
            <a:endParaRPr lang="en-US" sz="1200" dirty="0">
              <a:latin typeface="Arial Narrow" pitchFamily="34" charset="0"/>
            </a:endParaRPr>
          </a:p>
          <a:p>
            <a:r>
              <a:rPr lang="en-US" sz="1200" dirty="0">
                <a:latin typeface="Arial Narrow" pitchFamily="34" charset="0"/>
              </a:rPr>
              <a:t>model = MLP(2,2)</a:t>
            </a:r>
          </a:p>
          <a:p>
            <a:endParaRPr lang="en-US" sz="1200" dirty="0">
              <a:latin typeface="Arial Narrow" pitchFamily="34" charset="0"/>
            </a:endParaRPr>
          </a:p>
          <a:p>
            <a:r>
              <a:rPr lang="en-US" sz="1200" dirty="0" err="1">
                <a:latin typeface="Arial Narrow" pitchFamily="34" charset="0"/>
              </a:rPr>
              <a:t>lr</a:t>
            </a:r>
            <a:r>
              <a:rPr lang="en-US" sz="1200" dirty="0">
                <a:latin typeface="Arial Narrow" pitchFamily="34" charset="0"/>
              </a:rPr>
              <a:t> = 0.001</a:t>
            </a:r>
          </a:p>
          <a:p>
            <a:r>
              <a:rPr lang="en-US" sz="1200" dirty="0">
                <a:latin typeface="Arial Narrow" pitchFamily="34" charset="0"/>
              </a:rPr>
              <a:t># Defines a optimizer to update the parameters</a:t>
            </a:r>
          </a:p>
          <a:p>
            <a:r>
              <a:rPr lang="en-US" sz="1200" dirty="0">
                <a:latin typeface="Arial Narrow" pitchFamily="34" charset="0"/>
              </a:rPr>
              <a:t>optimizer = </a:t>
            </a:r>
            <a:r>
              <a:rPr lang="en-US" sz="1200" dirty="0" err="1">
                <a:latin typeface="Arial Narrow" pitchFamily="34" charset="0"/>
              </a:rPr>
              <a:t>optim.Adam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en-US" sz="1200" dirty="0" err="1">
                <a:latin typeface="Arial Narrow" pitchFamily="34" charset="0"/>
              </a:rPr>
              <a:t>model.parameters</a:t>
            </a:r>
            <a:r>
              <a:rPr lang="en-US" sz="1200" dirty="0">
                <a:latin typeface="Arial Narrow" pitchFamily="34" charset="0"/>
              </a:rPr>
              <a:t>(), </a:t>
            </a:r>
            <a:r>
              <a:rPr lang="en-US" sz="1200" dirty="0" err="1">
                <a:latin typeface="Arial Narrow" pitchFamily="34" charset="0"/>
              </a:rPr>
              <a:t>lr</a:t>
            </a:r>
            <a:r>
              <a:rPr lang="en-US" sz="1200" dirty="0">
                <a:latin typeface="Arial Narrow" pitchFamily="34" charset="0"/>
              </a:rPr>
              <a:t>=</a:t>
            </a:r>
            <a:r>
              <a:rPr lang="en-US" sz="1200" dirty="0" err="1">
                <a:latin typeface="Arial Narrow" pitchFamily="34" charset="0"/>
              </a:rPr>
              <a:t>lr</a:t>
            </a:r>
            <a:r>
              <a:rPr lang="en-US" sz="1200" dirty="0">
                <a:latin typeface="Arial Narrow" pitchFamily="34" charset="0"/>
              </a:rPr>
              <a:t>)</a:t>
            </a:r>
          </a:p>
          <a:p>
            <a:r>
              <a:rPr lang="en-US" sz="1200" dirty="0" err="1">
                <a:latin typeface="Arial Narrow" pitchFamily="34" charset="0"/>
              </a:rPr>
              <a:t>model_loss</a:t>
            </a:r>
            <a:r>
              <a:rPr lang="en-US" sz="1200" dirty="0">
                <a:latin typeface="Arial Narrow" pitchFamily="34" charset="0"/>
              </a:rPr>
              <a:t> = </a:t>
            </a:r>
            <a:r>
              <a:rPr lang="en-US" sz="1200" dirty="0" err="1">
                <a:latin typeface="Arial Narrow" pitchFamily="34" charset="0"/>
              </a:rPr>
              <a:t>nn.CrossEntropyLoss</a:t>
            </a:r>
            <a:r>
              <a:rPr lang="en-US" sz="1200" dirty="0">
                <a:latin typeface="Arial Narrow" pitchFamily="34" charset="0"/>
              </a:rPr>
              <a:t>()</a:t>
            </a:r>
          </a:p>
          <a:p>
            <a:r>
              <a:rPr lang="en-US" sz="1200" dirty="0" err="1">
                <a:latin typeface="Arial Narrow" pitchFamily="34" charset="0"/>
              </a:rPr>
              <a:t>softmax</a:t>
            </a:r>
            <a:r>
              <a:rPr lang="en-US" sz="1200" dirty="0">
                <a:latin typeface="Arial Narrow" pitchFamily="34" charset="0"/>
              </a:rPr>
              <a:t> = </a:t>
            </a:r>
            <a:r>
              <a:rPr lang="en-US" sz="1200" dirty="0" err="1">
                <a:latin typeface="Arial Narrow" pitchFamily="34" charset="0"/>
              </a:rPr>
              <a:t>nn.Softmax</a:t>
            </a:r>
            <a:r>
              <a:rPr lang="en-US" sz="1200" dirty="0">
                <a:latin typeface="Arial Narrow" pitchFamily="34" charset="0"/>
              </a:rPr>
              <a:t>(-1)</a:t>
            </a:r>
          </a:p>
          <a:p>
            <a:endParaRPr lang="en-US" sz="1200" dirty="0">
              <a:latin typeface="Arial Narrow" pitchFamily="34" charset="0"/>
            </a:endParaRPr>
          </a:p>
          <a:p>
            <a:r>
              <a:rPr lang="en-US" sz="1200" dirty="0" err="1">
                <a:latin typeface="Arial Narrow" pitchFamily="34" charset="0"/>
              </a:rPr>
              <a:t>batch_size</a:t>
            </a:r>
            <a:r>
              <a:rPr lang="en-US" sz="1200" dirty="0">
                <a:latin typeface="Arial Narrow" pitchFamily="34" charset="0"/>
              </a:rPr>
              <a:t> = 32 </a:t>
            </a:r>
          </a:p>
          <a:p>
            <a:r>
              <a:rPr lang="en-US" sz="1200" dirty="0" err="1">
                <a:latin typeface="Arial Narrow" pitchFamily="34" charset="0"/>
              </a:rPr>
              <a:t>n_iterations</a:t>
            </a:r>
            <a:r>
              <a:rPr lang="en-US" sz="1200" dirty="0">
                <a:latin typeface="Arial Narrow" pitchFamily="34" charset="0"/>
              </a:rPr>
              <a:t> = </a:t>
            </a:r>
            <a:r>
              <a:rPr lang="en-US" sz="1200" dirty="0" err="1">
                <a:latin typeface="Arial Narrow" pitchFamily="34" charset="0"/>
              </a:rPr>
              <a:t>train_data_all.size</a:t>
            </a:r>
            <a:r>
              <a:rPr lang="en-US" sz="1200" dirty="0">
                <a:latin typeface="Arial Narrow" pitchFamily="34" charset="0"/>
              </a:rPr>
              <a:t>(0) // </a:t>
            </a:r>
            <a:r>
              <a:rPr lang="en-US" sz="1200" dirty="0" err="1">
                <a:latin typeface="Arial Narrow" pitchFamily="34" charset="0"/>
              </a:rPr>
              <a:t>batch_size</a:t>
            </a:r>
            <a:endParaRPr lang="en-US" sz="1200" dirty="0">
              <a:latin typeface="Arial Narrow" pitchFamily="34" charset="0"/>
            </a:endParaRPr>
          </a:p>
          <a:p>
            <a:r>
              <a:rPr lang="en-US" sz="1200" dirty="0">
                <a:latin typeface="Arial Narrow" pitchFamily="34" charset="0"/>
              </a:rPr>
              <a:t>print("n </a:t>
            </a:r>
            <a:r>
              <a:rPr lang="en-US" sz="1200" dirty="0" err="1">
                <a:latin typeface="Arial Narrow" pitchFamily="34" charset="0"/>
              </a:rPr>
              <a:t>iter</a:t>
            </a:r>
            <a:r>
              <a:rPr lang="en-US" sz="1200" dirty="0">
                <a:latin typeface="Arial Narrow" pitchFamily="34" charset="0"/>
              </a:rPr>
              <a:t>:",</a:t>
            </a:r>
            <a:r>
              <a:rPr lang="en-US" sz="1200" dirty="0" err="1">
                <a:latin typeface="Arial Narrow" pitchFamily="34" charset="0"/>
              </a:rPr>
              <a:t>n_iterations</a:t>
            </a:r>
            <a:r>
              <a:rPr lang="en-US" sz="1200" dirty="0">
                <a:latin typeface="Arial Narrow" pitchFamily="34" charset="0"/>
              </a:rPr>
              <a:t>)</a:t>
            </a:r>
          </a:p>
          <a:p>
            <a:r>
              <a:rPr lang="en-US" sz="1200" dirty="0" err="1">
                <a:latin typeface="Arial Narrow" pitchFamily="34" charset="0"/>
              </a:rPr>
              <a:t>train_errors</a:t>
            </a:r>
            <a:r>
              <a:rPr lang="en-US" sz="1200" dirty="0">
                <a:latin typeface="Arial Narrow" pitchFamily="34" charset="0"/>
              </a:rPr>
              <a:t> = []</a:t>
            </a:r>
          </a:p>
          <a:p>
            <a:r>
              <a:rPr lang="en-US" sz="1200" dirty="0" err="1">
                <a:latin typeface="Arial Narrow" pitchFamily="34" charset="0"/>
              </a:rPr>
              <a:t>test_errors</a:t>
            </a:r>
            <a:r>
              <a:rPr lang="en-US" sz="1200" dirty="0">
                <a:latin typeface="Arial Narrow" pitchFamily="34" charset="0"/>
              </a:rPr>
              <a:t> = []</a:t>
            </a:r>
          </a:p>
          <a:p>
            <a:endParaRPr lang="en-US" sz="1200" dirty="0">
              <a:latin typeface="Arial Narrow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988516"/>
            <a:ext cx="2465996" cy="3970318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Narrow" pitchFamily="34" charset="0"/>
              </a:rPr>
              <a:t>class MLP(</a:t>
            </a:r>
            <a:r>
              <a:rPr lang="en-US" sz="1200" dirty="0" err="1">
                <a:latin typeface="Arial Narrow" pitchFamily="34" charset="0"/>
              </a:rPr>
              <a:t>nn.Module</a:t>
            </a:r>
            <a:r>
              <a:rPr lang="en-US" sz="1200" dirty="0">
                <a:latin typeface="Arial Narrow" pitchFamily="34" charset="0"/>
              </a:rPr>
              <a:t>):</a:t>
            </a:r>
          </a:p>
          <a:p>
            <a:r>
              <a:rPr lang="en-US" sz="1200" dirty="0">
                <a:latin typeface="Arial Narrow" pitchFamily="34" charset="0"/>
              </a:rPr>
              <a:t>    def __init__(</a:t>
            </a:r>
            <a:r>
              <a:rPr lang="en-US" sz="1200" dirty="0" err="1">
                <a:latin typeface="Arial Narrow" pitchFamily="34" charset="0"/>
              </a:rPr>
              <a:t>self,size,out_size</a:t>
            </a:r>
            <a:r>
              <a:rPr lang="en-US" sz="1200" dirty="0">
                <a:latin typeface="Arial Narrow" pitchFamily="34" charset="0"/>
              </a:rPr>
              <a:t>):</a:t>
            </a:r>
          </a:p>
          <a:p>
            <a:r>
              <a:rPr lang="en-US" sz="1200" dirty="0">
                <a:latin typeface="Arial Narrow" pitchFamily="34" charset="0"/>
              </a:rPr>
              <a:t>        super(MLP, self).__init__()</a:t>
            </a:r>
          </a:p>
          <a:p>
            <a:r>
              <a:rPr lang="en-US" sz="1200" dirty="0">
                <a:latin typeface="Arial Narrow" pitchFamily="34" charset="0"/>
              </a:rPr>
              <a:t>        self.mlp1 = </a:t>
            </a:r>
            <a:r>
              <a:rPr lang="en-US" sz="1200" dirty="0" err="1">
                <a:latin typeface="Arial Narrow" pitchFamily="34" charset="0"/>
              </a:rPr>
              <a:t>nn.Linear</a:t>
            </a:r>
            <a:r>
              <a:rPr lang="en-US" sz="1200" dirty="0">
                <a:latin typeface="Arial Narrow" pitchFamily="34" charset="0"/>
              </a:rPr>
              <a:t>(size, 15)</a:t>
            </a:r>
          </a:p>
          <a:p>
            <a:r>
              <a:rPr lang="en-US" sz="1200" dirty="0">
                <a:latin typeface="Arial Narrow" pitchFamily="34" charset="0"/>
              </a:rPr>
              <a:t>        self.mlp2 = </a:t>
            </a:r>
            <a:r>
              <a:rPr lang="en-US" sz="1200" dirty="0" err="1">
                <a:latin typeface="Arial Narrow" pitchFamily="34" charset="0"/>
              </a:rPr>
              <a:t>nn.Linear</a:t>
            </a:r>
            <a:r>
              <a:rPr lang="en-US" sz="1200" dirty="0">
                <a:latin typeface="Arial Narrow" pitchFamily="34" charset="0"/>
              </a:rPr>
              <a:t>(15,out_size) </a:t>
            </a:r>
          </a:p>
          <a:p>
            <a:r>
              <a:rPr lang="en-US" sz="1200" dirty="0">
                <a:latin typeface="Arial Narrow" pitchFamily="34" charset="0"/>
              </a:rPr>
              <a:t>        </a:t>
            </a:r>
            <a:r>
              <a:rPr lang="en-US" sz="1200" dirty="0" err="1">
                <a:latin typeface="Arial Narrow" pitchFamily="34" charset="0"/>
              </a:rPr>
              <a:t>self.func</a:t>
            </a:r>
            <a:r>
              <a:rPr lang="en-US" sz="1200" dirty="0">
                <a:latin typeface="Arial Narrow" pitchFamily="34" charset="0"/>
              </a:rPr>
              <a:t> = </a:t>
            </a:r>
            <a:r>
              <a:rPr lang="en-US" sz="1200" dirty="0" err="1">
                <a:latin typeface="Arial Narrow" pitchFamily="34" charset="0"/>
              </a:rPr>
              <a:t>nn.ReLU</a:t>
            </a:r>
            <a:r>
              <a:rPr lang="en-US" sz="1200" dirty="0">
                <a:latin typeface="Arial Narrow" pitchFamily="34" charset="0"/>
              </a:rPr>
              <a:t>()</a:t>
            </a:r>
          </a:p>
          <a:p>
            <a:endParaRPr lang="en-US" sz="1200" dirty="0">
              <a:latin typeface="Arial Narrow" pitchFamily="34" charset="0"/>
            </a:endParaRPr>
          </a:p>
          <a:p>
            <a:r>
              <a:rPr lang="en-US" sz="1200" dirty="0">
                <a:latin typeface="Arial Narrow" pitchFamily="34" charset="0"/>
              </a:rPr>
              <a:t>    def forward(self, x):</a:t>
            </a:r>
          </a:p>
          <a:p>
            <a:r>
              <a:rPr lang="en-US" sz="1200" dirty="0">
                <a:latin typeface="Arial Narrow" pitchFamily="34" charset="0"/>
              </a:rPr>
              <a:t>        x = </a:t>
            </a:r>
            <a:r>
              <a:rPr lang="en-US" sz="1200" dirty="0" err="1">
                <a:latin typeface="Arial Narrow" pitchFamily="34" charset="0"/>
              </a:rPr>
              <a:t>self.func</a:t>
            </a:r>
            <a:r>
              <a:rPr lang="en-US" sz="1200" dirty="0">
                <a:latin typeface="Arial Narrow" pitchFamily="34" charset="0"/>
              </a:rPr>
              <a:t>(self.mlp1(x))</a:t>
            </a:r>
          </a:p>
          <a:p>
            <a:r>
              <a:rPr lang="en-US" sz="1200" dirty="0">
                <a:latin typeface="Arial Narrow" pitchFamily="34" charset="0"/>
              </a:rPr>
              <a:t>        return self.mlp2(x)</a:t>
            </a:r>
          </a:p>
          <a:p>
            <a:endParaRPr lang="en-US" sz="1200" dirty="0">
              <a:latin typeface="Arial Narrow" pitchFamily="34" charset="0"/>
            </a:endParaRPr>
          </a:p>
          <a:p>
            <a:r>
              <a:rPr lang="en-US" sz="1200" dirty="0">
                <a:latin typeface="Arial Narrow" pitchFamily="34" charset="0"/>
              </a:rPr>
              <a:t>def </a:t>
            </a:r>
            <a:r>
              <a:rPr lang="en-US" sz="1200" dirty="0" err="1">
                <a:latin typeface="Arial Narrow" pitchFamily="34" charset="0"/>
              </a:rPr>
              <a:t>output_to_label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en-US" sz="1200" dirty="0" err="1">
                <a:latin typeface="Arial Narrow" pitchFamily="34" charset="0"/>
              </a:rPr>
              <a:t>output,softmax</a:t>
            </a:r>
            <a:r>
              <a:rPr lang="en-US" sz="1200" dirty="0">
                <a:latin typeface="Arial Narrow" pitchFamily="34" charset="0"/>
              </a:rPr>
              <a:t>):</a:t>
            </a:r>
          </a:p>
          <a:p>
            <a:r>
              <a:rPr lang="en-US" sz="1200" dirty="0">
                <a:latin typeface="Arial Narrow" pitchFamily="34" charset="0"/>
              </a:rPr>
              <a:t>    with </a:t>
            </a:r>
            <a:r>
              <a:rPr lang="en-US" sz="1200" dirty="0" err="1">
                <a:latin typeface="Arial Narrow" pitchFamily="34" charset="0"/>
              </a:rPr>
              <a:t>torch.no_grad</a:t>
            </a:r>
            <a:r>
              <a:rPr lang="en-US" sz="1200" dirty="0">
                <a:latin typeface="Arial Narrow" pitchFamily="34" charset="0"/>
              </a:rPr>
              <a:t>():</a:t>
            </a:r>
          </a:p>
          <a:p>
            <a:r>
              <a:rPr lang="en-US" sz="1200" dirty="0">
                <a:latin typeface="Arial Narrow" pitchFamily="34" charset="0"/>
              </a:rPr>
              <a:t>        output2=</a:t>
            </a:r>
            <a:r>
              <a:rPr lang="en-US" sz="1200" dirty="0" err="1">
                <a:latin typeface="Arial Narrow" pitchFamily="34" charset="0"/>
              </a:rPr>
              <a:t>softmax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en-US" sz="1200" dirty="0" err="1">
                <a:latin typeface="Arial Narrow" pitchFamily="34" charset="0"/>
              </a:rPr>
              <a:t>output.detach</a:t>
            </a:r>
            <a:r>
              <a:rPr lang="en-US" sz="1200" dirty="0">
                <a:latin typeface="Arial Narrow" pitchFamily="34" charset="0"/>
              </a:rPr>
              <a:t>())</a:t>
            </a:r>
          </a:p>
          <a:p>
            <a:r>
              <a:rPr lang="en-US" sz="1200" dirty="0">
                <a:latin typeface="Arial Narrow" pitchFamily="34" charset="0"/>
              </a:rPr>
              <a:t>        </a:t>
            </a:r>
            <a:r>
              <a:rPr lang="en-US" sz="1200" dirty="0" err="1">
                <a:latin typeface="Arial Narrow" pitchFamily="34" charset="0"/>
              </a:rPr>
              <a:t>rez</a:t>
            </a:r>
            <a:r>
              <a:rPr lang="en-US" sz="1200" dirty="0">
                <a:latin typeface="Arial Narrow" pitchFamily="34" charset="0"/>
              </a:rPr>
              <a:t>=</a:t>
            </a:r>
            <a:r>
              <a:rPr lang="en-US" sz="1200" dirty="0" err="1">
                <a:latin typeface="Arial Narrow" pitchFamily="34" charset="0"/>
              </a:rPr>
              <a:t>torch.sort</a:t>
            </a:r>
            <a:r>
              <a:rPr lang="en-US" sz="1200" dirty="0">
                <a:latin typeface="Arial Narrow" pitchFamily="34" charset="0"/>
              </a:rPr>
              <a:t>(output2.cpu(),1,True)</a:t>
            </a:r>
          </a:p>
          <a:p>
            <a:r>
              <a:rPr lang="en-US" sz="1200" dirty="0">
                <a:latin typeface="Arial Narrow" pitchFamily="34" charset="0"/>
              </a:rPr>
              <a:t>    </a:t>
            </a:r>
            <a:r>
              <a:rPr lang="en-US" sz="1200" dirty="0" err="1">
                <a:latin typeface="Arial Narrow" pitchFamily="34" charset="0"/>
              </a:rPr>
              <a:t>ret_labels</a:t>
            </a:r>
            <a:r>
              <a:rPr lang="en-US" sz="1200" dirty="0">
                <a:latin typeface="Arial Narrow" pitchFamily="34" charset="0"/>
              </a:rPr>
              <a:t> = []</a:t>
            </a:r>
          </a:p>
          <a:p>
            <a:r>
              <a:rPr lang="en-US" sz="1200" dirty="0">
                <a:latin typeface="Arial Narrow" pitchFamily="34" charset="0"/>
              </a:rPr>
              <a:t>    for </a:t>
            </a:r>
            <a:r>
              <a:rPr lang="en-US" sz="1200" dirty="0" err="1">
                <a:latin typeface="Arial Narrow" pitchFamily="34" charset="0"/>
              </a:rPr>
              <a:t>i</a:t>
            </a:r>
            <a:r>
              <a:rPr lang="en-US" sz="1200" dirty="0">
                <a:latin typeface="Arial Narrow" pitchFamily="34" charset="0"/>
              </a:rPr>
              <a:t> in range(</a:t>
            </a:r>
            <a:r>
              <a:rPr lang="en-US" sz="1200" dirty="0" err="1">
                <a:latin typeface="Arial Narrow" pitchFamily="34" charset="0"/>
              </a:rPr>
              <a:t>rez</a:t>
            </a:r>
            <a:r>
              <a:rPr lang="en-US" sz="1200" dirty="0">
                <a:latin typeface="Arial Narrow" pitchFamily="34" charset="0"/>
              </a:rPr>
              <a:t>[1].size(0)):</a:t>
            </a:r>
          </a:p>
          <a:p>
            <a:r>
              <a:rPr lang="en-US" sz="1200" dirty="0">
                <a:latin typeface="Arial Narrow" pitchFamily="34" charset="0"/>
              </a:rPr>
              <a:t>        </a:t>
            </a:r>
            <a:r>
              <a:rPr lang="en-US" sz="1200" dirty="0" err="1">
                <a:latin typeface="Arial Narrow" pitchFamily="34" charset="0"/>
              </a:rPr>
              <a:t>ind</a:t>
            </a:r>
            <a:r>
              <a:rPr lang="en-US" sz="1200" dirty="0">
                <a:latin typeface="Arial Narrow" pitchFamily="34" charset="0"/>
              </a:rPr>
              <a:t>=</a:t>
            </a:r>
            <a:r>
              <a:rPr lang="en-US" sz="1200" dirty="0" err="1">
                <a:latin typeface="Arial Narrow" pitchFamily="34" charset="0"/>
              </a:rPr>
              <a:t>rez</a:t>
            </a:r>
            <a:r>
              <a:rPr lang="en-US" sz="1200" dirty="0">
                <a:latin typeface="Arial Narrow" pitchFamily="34" charset="0"/>
              </a:rPr>
              <a:t>[1].data[</a:t>
            </a:r>
            <a:r>
              <a:rPr lang="en-US" sz="1200" dirty="0" err="1">
                <a:latin typeface="Arial Narrow" pitchFamily="34" charset="0"/>
              </a:rPr>
              <a:t>i</a:t>
            </a:r>
            <a:r>
              <a:rPr lang="en-US" sz="1200" dirty="0">
                <a:latin typeface="Arial Narrow" pitchFamily="34" charset="0"/>
              </a:rPr>
              <a:t>][0]</a:t>
            </a:r>
          </a:p>
          <a:p>
            <a:r>
              <a:rPr lang="en-US" sz="1200" dirty="0">
                <a:latin typeface="Arial Narrow" pitchFamily="34" charset="0"/>
              </a:rPr>
              <a:t>        lab=</a:t>
            </a:r>
            <a:r>
              <a:rPr lang="en-US" sz="1200" dirty="0" err="1">
                <a:latin typeface="Arial Narrow" pitchFamily="34" charset="0"/>
              </a:rPr>
              <a:t>int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en-US" sz="1200" dirty="0" err="1">
                <a:latin typeface="Arial Narrow" pitchFamily="34" charset="0"/>
              </a:rPr>
              <a:t>ind</a:t>
            </a:r>
            <a:r>
              <a:rPr lang="en-US" sz="1200" dirty="0">
                <a:latin typeface="Arial Narrow" pitchFamily="34" charset="0"/>
              </a:rPr>
              <a:t>)</a:t>
            </a:r>
          </a:p>
          <a:p>
            <a:r>
              <a:rPr lang="en-US" sz="1200" dirty="0">
                <a:latin typeface="Arial Narrow" pitchFamily="34" charset="0"/>
              </a:rPr>
              <a:t>        </a:t>
            </a:r>
            <a:r>
              <a:rPr lang="en-US" sz="1200" dirty="0" err="1">
                <a:latin typeface="Arial Narrow" pitchFamily="34" charset="0"/>
              </a:rPr>
              <a:t>ret_labels</a:t>
            </a:r>
            <a:r>
              <a:rPr lang="en-US" sz="1200" dirty="0">
                <a:latin typeface="Arial Narrow" pitchFamily="34" charset="0"/>
              </a:rPr>
              <a:t>+=[lab]</a:t>
            </a:r>
          </a:p>
          <a:p>
            <a:r>
              <a:rPr lang="en-US" sz="1200" dirty="0">
                <a:latin typeface="Arial Narrow" pitchFamily="34" charset="0"/>
              </a:rPr>
              <a:t>    return </a:t>
            </a:r>
            <a:r>
              <a:rPr lang="en-US" sz="1200" dirty="0" err="1">
                <a:latin typeface="Arial Narrow" pitchFamily="34" charset="0"/>
              </a:rPr>
              <a:t>ret_labels</a:t>
            </a:r>
            <a:endParaRPr lang="en-US" sz="12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06" y="205979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ru-RU" dirty="0"/>
              <a:t>Классификация данных при помощи</a:t>
            </a:r>
            <a:r>
              <a:rPr lang="en-US" dirty="0"/>
              <a:t> MLP</a:t>
            </a:r>
            <a:r>
              <a:rPr lang="ru-RU" dirty="0"/>
              <a:t> (</a:t>
            </a:r>
            <a:r>
              <a:rPr lang="en-US" dirty="0"/>
              <a:t>3</a:t>
            </a:r>
            <a:r>
              <a:rPr lang="ru-RU" dirty="0"/>
              <a:t>)</a:t>
            </a: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476F-DE16-4E8F-B290-30B045AA4C21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42844" y="1214428"/>
            <a:ext cx="4767715" cy="3785652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Narrow" pitchFamily="34" charset="0"/>
              </a:rPr>
              <a:t>for epoch in range(50):</a:t>
            </a:r>
          </a:p>
          <a:p>
            <a:r>
              <a:rPr lang="en-US" sz="1200" dirty="0">
                <a:latin typeface="Arial Narrow" pitchFamily="34" charset="0"/>
              </a:rPr>
              <a:t>    print("### epoch:",epoch)</a:t>
            </a:r>
          </a:p>
          <a:p>
            <a:r>
              <a:rPr lang="en-US" sz="1200" dirty="0">
                <a:latin typeface="Arial Narrow" pitchFamily="34" charset="0"/>
              </a:rPr>
              <a:t>    </a:t>
            </a:r>
            <a:r>
              <a:rPr lang="en-US" sz="1200" dirty="0" err="1">
                <a:latin typeface="Arial Narrow" pitchFamily="34" charset="0"/>
              </a:rPr>
              <a:t>epoch_loss</a:t>
            </a:r>
            <a:r>
              <a:rPr lang="en-US" sz="1200" dirty="0">
                <a:latin typeface="Arial Narrow" pitchFamily="34" charset="0"/>
              </a:rPr>
              <a:t> = 0 </a:t>
            </a:r>
          </a:p>
          <a:p>
            <a:r>
              <a:rPr lang="en-US" sz="1200" dirty="0">
                <a:latin typeface="Arial Narrow" pitchFamily="34" charset="0"/>
              </a:rPr>
              <a:t>    error = 0</a:t>
            </a:r>
          </a:p>
          <a:p>
            <a:r>
              <a:rPr lang="en-US" sz="1200" dirty="0">
                <a:latin typeface="Arial Narrow" pitchFamily="34" charset="0"/>
              </a:rPr>
              <a:t>    for </a:t>
            </a:r>
            <a:r>
              <a:rPr lang="en-US" sz="1200" dirty="0" err="1">
                <a:latin typeface="Arial Narrow" pitchFamily="34" charset="0"/>
              </a:rPr>
              <a:t>iter</a:t>
            </a:r>
            <a:r>
              <a:rPr lang="en-US" sz="1200" dirty="0">
                <a:latin typeface="Arial Narrow" pitchFamily="34" charset="0"/>
              </a:rPr>
              <a:t> in range(</a:t>
            </a:r>
            <a:r>
              <a:rPr lang="en-US" sz="1200" dirty="0" err="1">
                <a:latin typeface="Arial Narrow" pitchFamily="34" charset="0"/>
              </a:rPr>
              <a:t>n_iterations</a:t>
            </a:r>
            <a:r>
              <a:rPr lang="en-US" sz="1200" dirty="0">
                <a:latin typeface="Arial Narrow" pitchFamily="34" charset="0"/>
              </a:rPr>
              <a:t>):</a:t>
            </a:r>
          </a:p>
          <a:p>
            <a:r>
              <a:rPr lang="en-US" sz="1200" dirty="0">
                <a:latin typeface="Arial Narrow" pitchFamily="34" charset="0"/>
              </a:rPr>
              <a:t>        </a:t>
            </a:r>
            <a:r>
              <a:rPr lang="en-US" sz="1200" dirty="0" err="1">
                <a:latin typeface="Arial Narrow" pitchFamily="34" charset="0"/>
              </a:rPr>
              <a:t>batch_idx</a:t>
            </a:r>
            <a:r>
              <a:rPr lang="en-US" sz="1200" dirty="0">
                <a:latin typeface="Arial Narrow" pitchFamily="34" charset="0"/>
              </a:rPr>
              <a:t> = (</a:t>
            </a:r>
            <a:r>
              <a:rPr lang="en-US" sz="1200" dirty="0" err="1">
                <a:latin typeface="Arial Narrow" pitchFamily="34" charset="0"/>
              </a:rPr>
              <a:t>torch.rand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en-US" sz="1200" dirty="0" err="1">
                <a:latin typeface="Arial Narrow" pitchFamily="34" charset="0"/>
              </a:rPr>
              <a:t>batch_size</a:t>
            </a:r>
            <a:r>
              <a:rPr lang="en-US" sz="1200" dirty="0">
                <a:latin typeface="Arial Narrow" pitchFamily="34" charset="0"/>
              </a:rPr>
              <a:t>)*</a:t>
            </a:r>
            <a:r>
              <a:rPr lang="en-US" sz="1200" dirty="0" err="1">
                <a:latin typeface="Arial Narrow" pitchFamily="34" charset="0"/>
              </a:rPr>
              <a:t>train_data_all.size</a:t>
            </a:r>
            <a:r>
              <a:rPr lang="en-US" sz="1200" dirty="0">
                <a:latin typeface="Arial Narrow" pitchFamily="34" charset="0"/>
              </a:rPr>
              <a:t>(0)).long()</a:t>
            </a:r>
          </a:p>
          <a:p>
            <a:r>
              <a:rPr lang="en-US" sz="1200" dirty="0">
                <a:latin typeface="Arial Narrow" pitchFamily="34" charset="0"/>
              </a:rPr>
              <a:t>        batch = Variable(</a:t>
            </a:r>
            <a:r>
              <a:rPr lang="en-US" sz="1200" dirty="0" err="1">
                <a:latin typeface="Arial Narrow" pitchFamily="34" charset="0"/>
              </a:rPr>
              <a:t>train_data_all</a:t>
            </a:r>
            <a:r>
              <a:rPr lang="en-US" sz="1200" dirty="0">
                <a:latin typeface="Arial Narrow" pitchFamily="34" charset="0"/>
              </a:rPr>
              <a:t>[</a:t>
            </a:r>
            <a:r>
              <a:rPr lang="en-US" sz="1200" dirty="0" err="1">
                <a:latin typeface="Arial Narrow" pitchFamily="34" charset="0"/>
              </a:rPr>
              <a:t>batch_idx</a:t>
            </a:r>
            <a:r>
              <a:rPr lang="en-US" sz="1200" dirty="0">
                <a:latin typeface="Arial Narrow" pitchFamily="34" charset="0"/>
              </a:rPr>
              <a:t>].contiguous(),</a:t>
            </a:r>
            <a:r>
              <a:rPr lang="en-US" sz="1200" dirty="0" err="1">
                <a:latin typeface="Arial Narrow" pitchFamily="34" charset="0"/>
              </a:rPr>
              <a:t>requires_grad</a:t>
            </a:r>
            <a:r>
              <a:rPr lang="en-US" sz="1200" dirty="0">
                <a:latin typeface="Arial Narrow" pitchFamily="34" charset="0"/>
              </a:rPr>
              <a:t> = True)</a:t>
            </a:r>
          </a:p>
          <a:p>
            <a:r>
              <a:rPr lang="en-US" sz="1200" dirty="0">
                <a:latin typeface="Arial Narrow" pitchFamily="34" charset="0"/>
              </a:rPr>
              <a:t>        #</a:t>
            </a:r>
            <a:r>
              <a:rPr lang="en-US" sz="1200" dirty="0" err="1">
                <a:latin typeface="Arial Narrow" pitchFamily="34" charset="0"/>
              </a:rPr>
              <a:t>batch.requires_grad</a:t>
            </a:r>
            <a:r>
              <a:rPr lang="en-US" sz="1200" dirty="0">
                <a:latin typeface="Arial Narrow" pitchFamily="34" charset="0"/>
              </a:rPr>
              <a:t> = True</a:t>
            </a:r>
          </a:p>
          <a:p>
            <a:r>
              <a:rPr lang="en-US" sz="1200" dirty="0">
                <a:latin typeface="Arial Narrow" pitchFamily="34" charset="0"/>
              </a:rPr>
              <a:t>        ref = </a:t>
            </a:r>
            <a:r>
              <a:rPr lang="en-US" sz="1200" dirty="0" err="1">
                <a:latin typeface="Arial Narrow" pitchFamily="34" charset="0"/>
              </a:rPr>
              <a:t>train_labels</a:t>
            </a:r>
            <a:r>
              <a:rPr lang="en-US" sz="1200" dirty="0">
                <a:latin typeface="Arial Narrow" pitchFamily="34" charset="0"/>
              </a:rPr>
              <a:t>[</a:t>
            </a:r>
            <a:r>
              <a:rPr lang="en-US" sz="1200" dirty="0" err="1">
                <a:latin typeface="Arial Narrow" pitchFamily="34" charset="0"/>
              </a:rPr>
              <a:t>batch_idx</a:t>
            </a:r>
            <a:r>
              <a:rPr lang="en-US" sz="1200" dirty="0">
                <a:latin typeface="Arial Narrow" pitchFamily="34" charset="0"/>
              </a:rPr>
              <a:t>]</a:t>
            </a:r>
          </a:p>
          <a:p>
            <a:endParaRPr lang="en-US" sz="1200" dirty="0">
              <a:latin typeface="Arial Narrow" pitchFamily="34" charset="0"/>
            </a:endParaRPr>
          </a:p>
          <a:p>
            <a:r>
              <a:rPr lang="en-US" sz="1200" dirty="0">
                <a:latin typeface="Arial Narrow" pitchFamily="34" charset="0"/>
              </a:rPr>
              <a:t>        out = model(batch)</a:t>
            </a:r>
          </a:p>
          <a:p>
            <a:endParaRPr lang="en-US" sz="1200" dirty="0">
              <a:latin typeface="Arial Narrow" pitchFamily="34" charset="0"/>
            </a:endParaRPr>
          </a:p>
          <a:p>
            <a:r>
              <a:rPr lang="en-US" sz="1200" dirty="0">
                <a:latin typeface="Arial Narrow" pitchFamily="34" charset="0"/>
              </a:rPr>
              <a:t>        loss = </a:t>
            </a:r>
            <a:r>
              <a:rPr lang="en-US" sz="1200" dirty="0" err="1">
                <a:latin typeface="Arial Narrow" pitchFamily="34" charset="0"/>
              </a:rPr>
              <a:t>model_loss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en-US" sz="1200" dirty="0" err="1">
                <a:latin typeface="Arial Narrow" pitchFamily="34" charset="0"/>
              </a:rPr>
              <a:t>out,ref</a:t>
            </a:r>
            <a:r>
              <a:rPr lang="en-US" sz="1200" dirty="0">
                <a:latin typeface="Arial Narrow" pitchFamily="34" charset="0"/>
              </a:rPr>
              <a:t>)</a:t>
            </a:r>
          </a:p>
          <a:p>
            <a:r>
              <a:rPr lang="en-US" sz="1200" dirty="0">
                <a:latin typeface="Arial Narrow" pitchFamily="34" charset="0"/>
              </a:rPr>
              <a:t>        </a:t>
            </a:r>
            <a:r>
              <a:rPr lang="en-US" sz="1200" dirty="0" err="1">
                <a:latin typeface="Arial Narrow" pitchFamily="34" charset="0"/>
              </a:rPr>
              <a:t>loss.backward</a:t>
            </a:r>
            <a:r>
              <a:rPr lang="en-US" sz="1200" dirty="0">
                <a:latin typeface="Arial Narrow" pitchFamily="34" charset="0"/>
              </a:rPr>
              <a:t>()</a:t>
            </a:r>
          </a:p>
          <a:p>
            <a:r>
              <a:rPr lang="en-US" sz="1200" dirty="0">
                <a:latin typeface="Arial Narrow" pitchFamily="34" charset="0"/>
              </a:rPr>
              <a:t>        </a:t>
            </a:r>
            <a:r>
              <a:rPr lang="en-US" sz="1200" dirty="0" err="1">
                <a:latin typeface="Arial Narrow" pitchFamily="34" charset="0"/>
              </a:rPr>
              <a:t>optimizer.step</a:t>
            </a:r>
            <a:r>
              <a:rPr lang="en-US" sz="1200" dirty="0">
                <a:latin typeface="Arial Narrow" pitchFamily="34" charset="0"/>
              </a:rPr>
              <a:t>()</a:t>
            </a:r>
          </a:p>
          <a:p>
            <a:r>
              <a:rPr lang="en-US" sz="1200" dirty="0">
                <a:latin typeface="Arial Narrow" pitchFamily="34" charset="0"/>
              </a:rPr>
              <a:t>        </a:t>
            </a:r>
            <a:r>
              <a:rPr lang="en-US" sz="1200" dirty="0" err="1">
                <a:latin typeface="Arial Narrow" pitchFamily="34" charset="0"/>
              </a:rPr>
              <a:t>optimizer.zero_grad</a:t>
            </a:r>
            <a:r>
              <a:rPr lang="en-US" sz="1200" dirty="0">
                <a:latin typeface="Arial Narrow" pitchFamily="34" charset="0"/>
              </a:rPr>
              <a:t>()</a:t>
            </a:r>
          </a:p>
          <a:p>
            <a:endParaRPr lang="en-US" sz="1200" dirty="0">
              <a:latin typeface="Arial Narrow" pitchFamily="34" charset="0"/>
            </a:endParaRPr>
          </a:p>
          <a:p>
            <a:r>
              <a:rPr lang="en-US" sz="1200" dirty="0">
                <a:latin typeface="Arial Narrow" pitchFamily="34" charset="0"/>
              </a:rPr>
              <a:t>        lab = </a:t>
            </a:r>
            <a:r>
              <a:rPr lang="en-US" sz="1200" dirty="0" err="1">
                <a:latin typeface="Arial Narrow" pitchFamily="34" charset="0"/>
              </a:rPr>
              <a:t>torch.Tensor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en-US" sz="1200" dirty="0" err="1">
                <a:latin typeface="Arial Narrow" pitchFamily="34" charset="0"/>
              </a:rPr>
              <a:t>output_to_label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en-US" sz="1200" dirty="0" err="1">
                <a:latin typeface="Arial Narrow" pitchFamily="34" charset="0"/>
              </a:rPr>
              <a:t>out,softmax</a:t>
            </a:r>
            <a:r>
              <a:rPr lang="en-US" sz="1200" dirty="0">
                <a:latin typeface="Arial Narrow" pitchFamily="34" charset="0"/>
              </a:rPr>
              <a:t>)).long()</a:t>
            </a:r>
          </a:p>
          <a:p>
            <a:r>
              <a:rPr lang="en-US" sz="1200" dirty="0">
                <a:latin typeface="Arial Narrow" pitchFamily="34" charset="0"/>
              </a:rPr>
              <a:t>        error+= torch.sum(torch.abs(ref-lab))</a:t>
            </a:r>
          </a:p>
          <a:p>
            <a:r>
              <a:rPr lang="en-US" sz="1200" dirty="0">
                <a:latin typeface="Arial Narrow" pitchFamily="34" charset="0"/>
              </a:rPr>
              <a:t>        </a:t>
            </a:r>
            <a:r>
              <a:rPr lang="en-US" sz="1200" dirty="0" err="1">
                <a:latin typeface="Arial Narrow" pitchFamily="34" charset="0"/>
              </a:rPr>
              <a:t>epoch_loss</a:t>
            </a:r>
            <a:r>
              <a:rPr lang="en-US" sz="1200" dirty="0">
                <a:latin typeface="Arial Narrow" pitchFamily="34" charset="0"/>
              </a:rPr>
              <a:t>+=</a:t>
            </a:r>
            <a:r>
              <a:rPr lang="en-US" sz="1200" dirty="0" err="1">
                <a:latin typeface="Arial Narrow" pitchFamily="34" charset="0"/>
              </a:rPr>
              <a:t>loss.item</a:t>
            </a:r>
            <a:r>
              <a:rPr lang="en-US" sz="1200" dirty="0">
                <a:latin typeface="Arial Narrow" pitchFamily="34" charset="0"/>
              </a:rPr>
              <a:t>()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82298" y="845658"/>
            <a:ext cx="3890296" cy="4154984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 Narrow" pitchFamily="34" charset="0"/>
              </a:rPr>
              <a:t>    # Continue for (epoch)</a:t>
            </a:r>
          </a:p>
          <a:p>
            <a:r>
              <a:rPr lang="en-US" sz="1200" dirty="0">
                <a:latin typeface="Arial Narrow" pitchFamily="34" charset="0"/>
              </a:rPr>
              <a:t>    </a:t>
            </a:r>
            <a:r>
              <a:rPr lang="en-US" sz="1200" dirty="0" err="1">
                <a:latin typeface="Arial Narrow" pitchFamily="34" charset="0"/>
              </a:rPr>
              <a:t>train_errors</a:t>
            </a:r>
            <a:r>
              <a:rPr lang="en-US" sz="1200" dirty="0">
                <a:latin typeface="Arial Narrow" pitchFamily="34" charset="0"/>
              </a:rPr>
              <a:t>+=[ [</a:t>
            </a:r>
            <a:r>
              <a:rPr lang="en-US" sz="1200" dirty="0" err="1">
                <a:latin typeface="Arial Narrow" pitchFamily="34" charset="0"/>
              </a:rPr>
              <a:t>epoch,error.item</a:t>
            </a:r>
            <a:r>
              <a:rPr lang="en-US" sz="1200" dirty="0">
                <a:latin typeface="Arial Narrow" pitchFamily="34" charset="0"/>
              </a:rPr>
              <a:t>()/(</a:t>
            </a:r>
            <a:r>
              <a:rPr lang="en-US" sz="1200" dirty="0" err="1">
                <a:latin typeface="Arial Narrow" pitchFamily="34" charset="0"/>
              </a:rPr>
              <a:t>n_iterations</a:t>
            </a:r>
            <a:r>
              <a:rPr lang="en-US" sz="1200" dirty="0">
                <a:latin typeface="Arial Narrow" pitchFamily="34" charset="0"/>
              </a:rPr>
              <a:t>*</a:t>
            </a:r>
            <a:r>
              <a:rPr lang="en-US" sz="1200" dirty="0" err="1">
                <a:latin typeface="Arial Narrow" pitchFamily="34" charset="0"/>
              </a:rPr>
              <a:t>batch_size</a:t>
            </a:r>
            <a:r>
              <a:rPr lang="en-US" sz="1200" dirty="0">
                <a:latin typeface="Arial Narrow" pitchFamily="34" charset="0"/>
              </a:rPr>
              <a:t>)] ]</a:t>
            </a:r>
          </a:p>
          <a:p>
            <a:r>
              <a:rPr lang="en-US" sz="1200" dirty="0">
                <a:latin typeface="Arial Narrow" pitchFamily="34" charset="0"/>
              </a:rPr>
              <a:t>    print('train </a:t>
            </a:r>
            <a:r>
              <a:rPr lang="en-US" sz="1200" dirty="0" err="1">
                <a:latin typeface="Arial Narrow" pitchFamily="34" charset="0"/>
              </a:rPr>
              <a:t>error:',error,'of</a:t>
            </a:r>
            <a:r>
              <a:rPr lang="en-US" sz="1200" dirty="0">
                <a:latin typeface="Arial Narrow" pitchFamily="34" charset="0"/>
              </a:rPr>
              <a:t>',(</a:t>
            </a:r>
            <a:r>
              <a:rPr lang="en-US" sz="1200" dirty="0" err="1">
                <a:latin typeface="Arial Narrow" pitchFamily="34" charset="0"/>
              </a:rPr>
              <a:t>n_iterations</a:t>
            </a:r>
            <a:r>
              <a:rPr lang="en-US" sz="1200" dirty="0">
                <a:latin typeface="Arial Narrow" pitchFamily="34" charset="0"/>
              </a:rPr>
              <a:t>*</a:t>
            </a:r>
            <a:r>
              <a:rPr lang="en-US" sz="1200" dirty="0" err="1">
                <a:latin typeface="Arial Narrow" pitchFamily="34" charset="0"/>
              </a:rPr>
              <a:t>batch_size</a:t>
            </a:r>
            <a:r>
              <a:rPr lang="en-US" sz="1200" dirty="0">
                <a:latin typeface="Arial Narrow" pitchFamily="34" charset="0"/>
              </a:rPr>
              <a:t>))</a:t>
            </a:r>
          </a:p>
          <a:p>
            <a:r>
              <a:rPr lang="en-US" sz="1200" dirty="0">
                <a:latin typeface="Arial Narrow" pitchFamily="34" charset="0"/>
              </a:rPr>
              <a:t>    #tests    </a:t>
            </a:r>
          </a:p>
          <a:p>
            <a:r>
              <a:rPr lang="en-US" sz="1200" dirty="0">
                <a:latin typeface="Arial Narrow" pitchFamily="34" charset="0"/>
              </a:rPr>
              <a:t>    if (epoch%1 ==0):</a:t>
            </a:r>
          </a:p>
          <a:p>
            <a:r>
              <a:rPr lang="en-US" sz="1200" dirty="0">
                <a:latin typeface="Arial Narrow" pitchFamily="34" charset="0"/>
              </a:rPr>
              <a:t>        </a:t>
            </a:r>
            <a:r>
              <a:rPr lang="en-US" sz="1200" dirty="0" err="1">
                <a:latin typeface="Arial Narrow" pitchFamily="34" charset="0"/>
              </a:rPr>
              <a:t>test_error</a:t>
            </a:r>
            <a:r>
              <a:rPr lang="en-US" sz="1200" dirty="0">
                <a:latin typeface="Arial Narrow" pitchFamily="34" charset="0"/>
              </a:rPr>
              <a:t> = 0</a:t>
            </a:r>
          </a:p>
          <a:p>
            <a:r>
              <a:rPr lang="en-US" sz="1200" dirty="0">
                <a:latin typeface="Arial Narrow" pitchFamily="34" charset="0"/>
              </a:rPr>
              <a:t>        with </a:t>
            </a:r>
            <a:r>
              <a:rPr lang="en-US" sz="1200" dirty="0" err="1">
                <a:latin typeface="Arial Narrow" pitchFamily="34" charset="0"/>
              </a:rPr>
              <a:t>torch.no_grad</a:t>
            </a:r>
            <a:r>
              <a:rPr lang="en-US" sz="1200" dirty="0">
                <a:latin typeface="Arial Narrow" pitchFamily="34" charset="0"/>
              </a:rPr>
              <a:t>():</a:t>
            </a:r>
          </a:p>
          <a:p>
            <a:r>
              <a:rPr lang="en-US" sz="1200" dirty="0">
                <a:latin typeface="Arial Narrow" pitchFamily="34" charset="0"/>
              </a:rPr>
              <a:t>            batch = </a:t>
            </a:r>
            <a:r>
              <a:rPr lang="en-US" sz="1200" dirty="0" err="1">
                <a:latin typeface="Arial Narrow" pitchFamily="34" charset="0"/>
              </a:rPr>
              <a:t>test_data_all</a:t>
            </a:r>
            <a:endParaRPr lang="en-US" sz="1200" dirty="0">
              <a:latin typeface="Arial Narrow" pitchFamily="34" charset="0"/>
            </a:endParaRPr>
          </a:p>
          <a:p>
            <a:r>
              <a:rPr lang="en-US" sz="1200" dirty="0">
                <a:latin typeface="Arial Narrow" pitchFamily="34" charset="0"/>
              </a:rPr>
              <a:t>            out = model(batch)</a:t>
            </a:r>
          </a:p>
          <a:p>
            <a:r>
              <a:rPr lang="en-US" sz="1200" dirty="0">
                <a:latin typeface="Arial Narrow" pitchFamily="34" charset="0"/>
              </a:rPr>
              <a:t>            lab = </a:t>
            </a:r>
            <a:r>
              <a:rPr lang="en-US" sz="1200" dirty="0" err="1">
                <a:latin typeface="Arial Narrow" pitchFamily="34" charset="0"/>
              </a:rPr>
              <a:t>torch.Tensor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en-US" sz="1200" dirty="0" err="1">
                <a:latin typeface="Arial Narrow" pitchFamily="34" charset="0"/>
              </a:rPr>
              <a:t>output_to_label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en-US" sz="1200" dirty="0" err="1">
                <a:latin typeface="Arial Narrow" pitchFamily="34" charset="0"/>
              </a:rPr>
              <a:t>out,softmax</a:t>
            </a:r>
            <a:r>
              <a:rPr lang="en-US" sz="1200" dirty="0">
                <a:latin typeface="Arial Narrow" pitchFamily="34" charset="0"/>
              </a:rPr>
              <a:t>)).long()</a:t>
            </a:r>
          </a:p>
          <a:p>
            <a:r>
              <a:rPr lang="en-US" sz="1200" dirty="0">
                <a:latin typeface="Arial Narrow" pitchFamily="34" charset="0"/>
              </a:rPr>
              <a:t>            </a:t>
            </a:r>
            <a:r>
              <a:rPr lang="en-US" sz="1200" dirty="0" err="1">
                <a:latin typeface="Arial Narrow" pitchFamily="34" charset="0"/>
              </a:rPr>
              <a:t>test_error</a:t>
            </a:r>
            <a:r>
              <a:rPr lang="en-US" sz="1200" dirty="0">
                <a:latin typeface="Arial Narrow" pitchFamily="34" charset="0"/>
              </a:rPr>
              <a:t>= torch.sum(torch.abs(</a:t>
            </a:r>
            <a:r>
              <a:rPr lang="en-US" sz="1200" dirty="0" err="1">
                <a:latin typeface="Arial Narrow" pitchFamily="34" charset="0"/>
              </a:rPr>
              <a:t>test_labels.long</a:t>
            </a:r>
            <a:r>
              <a:rPr lang="en-US" sz="1200" dirty="0">
                <a:latin typeface="Arial Narrow" pitchFamily="34" charset="0"/>
              </a:rPr>
              <a:t>()-lab))</a:t>
            </a:r>
          </a:p>
          <a:p>
            <a:r>
              <a:rPr lang="en-US" sz="1200" dirty="0">
                <a:latin typeface="Arial Narrow" pitchFamily="34" charset="0"/>
              </a:rPr>
              <a:t>            </a:t>
            </a:r>
            <a:r>
              <a:rPr lang="en-US" sz="1200" dirty="0" err="1">
                <a:latin typeface="Arial Narrow" pitchFamily="34" charset="0"/>
              </a:rPr>
              <a:t>test_errors</a:t>
            </a:r>
            <a:r>
              <a:rPr lang="en-US" sz="1200" dirty="0">
                <a:latin typeface="Arial Narrow" pitchFamily="34" charset="0"/>
              </a:rPr>
              <a:t>+=[ [</a:t>
            </a:r>
            <a:r>
              <a:rPr lang="en-US" sz="1200" dirty="0" err="1">
                <a:latin typeface="Arial Narrow" pitchFamily="34" charset="0"/>
              </a:rPr>
              <a:t>epoch,test_error.item</a:t>
            </a:r>
            <a:r>
              <a:rPr lang="en-US" sz="1200" dirty="0">
                <a:latin typeface="Arial Narrow" pitchFamily="34" charset="0"/>
              </a:rPr>
              <a:t>()/</a:t>
            </a:r>
            <a:r>
              <a:rPr lang="en-US" sz="1200" dirty="0" err="1">
                <a:latin typeface="Arial Narrow" pitchFamily="34" charset="0"/>
              </a:rPr>
              <a:t>test_labels.size</a:t>
            </a:r>
            <a:r>
              <a:rPr lang="en-US" sz="1200" dirty="0">
                <a:latin typeface="Arial Narrow" pitchFamily="34" charset="0"/>
              </a:rPr>
              <a:t>(0)] ]</a:t>
            </a:r>
          </a:p>
          <a:p>
            <a:r>
              <a:rPr lang="en-US" sz="1200" dirty="0">
                <a:latin typeface="Arial Narrow" pitchFamily="34" charset="0"/>
              </a:rPr>
              <a:t>            print("test error:",</a:t>
            </a:r>
            <a:r>
              <a:rPr lang="en-US" sz="1200" dirty="0" err="1">
                <a:latin typeface="Arial Narrow" pitchFamily="34" charset="0"/>
              </a:rPr>
              <a:t>test_error</a:t>
            </a:r>
            <a:r>
              <a:rPr lang="en-US" sz="1200" dirty="0">
                <a:latin typeface="Arial Narrow" pitchFamily="34" charset="0"/>
              </a:rPr>
              <a:t>," of ",</a:t>
            </a:r>
            <a:r>
              <a:rPr lang="en-US" sz="1200" dirty="0" err="1">
                <a:latin typeface="Arial Narrow" pitchFamily="34" charset="0"/>
              </a:rPr>
              <a:t>test_labels.size</a:t>
            </a:r>
            <a:r>
              <a:rPr lang="en-US" sz="1200" dirty="0">
                <a:latin typeface="Arial Narrow" pitchFamily="34" charset="0"/>
              </a:rPr>
              <a:t>(0))</a:t>
            </a:r>
          </a:p>
          <a:p>
            <a:r>
              <a:rPr lang="en-US" sz="1200" dirty="0">
                <a:latin typeface="Arial Narrow" pitchFamily="34" charset="0"/>
              </a:rPr>
              <a:t>    print("epoch loss:",</a:t>
            </a:r>
            <a:r>
              <a:rPr lang="en-US" sz="1200" dirty="0" err="1">
                <a:latin typeface="Arial Narrow" pitchFamily="34" charset="0"/>
              </a:rPr>
              <a:t>epoch_loss</a:t>
            </a:r>
            <a:r>
              <a:rPr lang="en-US" sz="1200" dirty="0">
                <a:latin typeface="Arial Narrow" pitchFamily="34" charset="0"/>
              </a:rPr>
              <a:t>/</a:t>
            </a:r>
            <a:r>
              <a:rPr lang="en-US" sz="1200" dirty="0" err="1">
                <a:latin typeface="Arial Narrow" pitchFamily="34" charset="0"/>
              </a:rPr>
              <a:t>n_iterations</a:t>
            </a:r>
            <a:r>
              <a:rPr lang="en-US" sz="1200" dirty="0">
                <a:latin typeface="Arial Narrow" pitchFamily="34" charset="0"/>
              </a:rPr>
              <a:t>)</a:t>
            </a:r>
          </a:p>
          <a:p>
            <a:endParaRPr lang="en-US" sz="1200" dirty="0">
              <a:latin typeface="Arial Narrow" pitchFamily="34" charset="0"/>
            </a:endParaRPr>
          </a:p>
          <a:p>
            <a:r>
              <a:rPr lang="en-US" sz="1200" dirty="0" err="1">
                <a:latin typeface="Arial Narrow" pitchFamily="34" charset="0"/>
              </a:rPr>
              <a:t>plt.figure</a:t>
            </a:r>
            <a:r>
              <a:rPr lang="en-US" sz="1200" dirty="0">
                <a:latin typeface="Arial Narrow" pitchFamily="34" charset="0"/>
              </a:rPr>
              <a:t>("Errors")</a:t>
            </a:r>
          </a:p>
          <a:p>
            <a:r>
              <a:rPr lang="en-US" sz="1200" dirty="0" err="1">
                <a:latin typeface="Arial Narrow" pitchFamily="34" charset="0"/>
              </a:rPr>
              <a:t>train_errors</a:t>
            </a:r>
            <a:r>
              <a:rPr lang="en-US" sz="1200" dirty="0">
                <a:latin typeface="Arial Narrow" pitchFamily="34" charset="0"/>
              </a:rPr>
              <a:t> = </a:t>
            </a:r>
            <a:r>
              <a:rPr lang="en-US" sz="1200" dirty="0" err="1">
                <a:latin typeface="Arial Narrow" pitchFamily="34" charset="0"/>
              </a:rPr>
              <a:t>np.array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en-US" sz="1200" dirty="0" err="1">
                <a:latin typeface="Arial Narrow" pitchFamily="34" charset="0"/>
              </a:rPr>
              <a:t>train_errors</a:t>
            </a:r>
            <a:r>
              <a:rPr lang="en-US" sz="1200" dirty="0">
                <a:latin typeface="Arial Narrow" pitchFamily="34" charset="0"/>
              </a:rPr>
              <a:t>)</a:t>
            </a:r>
          </a:p>
          <a:p>
            <a:r>
              <a:rPr lang="en-US" sz="1200" dirty="0" err="1">
                <a:latin typeface="Arial Narrow" pitchFamily="34" charset="0"/>
              </a:rPr>
              <a:t>test_errors</a:t>
            </a:r>
            <a:r>
              <a:rPr lang="en-US" sz="1200" dirty="0">
                <a:latin typeface="Arial Narrow" pitchFamily="34" charset="0"/>
              </a:rPr>
              <a:t> = </a:t>
            </a:r>
            <a:r>
              <a:rPr lang="en-US" sz="1200" dirty="0" err="1">
                <a:latin typeface="Arial Narrow" pitchFamily="34" charset="0"/>
              </a:rPr>
              <a:t>np.array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en-US" sz="1200" dirty="0" err="1">
                <a:latin typeface="Arial Narrow" pitchFamily="34" charset="0"/>
              </a:rPr>
              <a:t>test_errors</a:t>
            </a:r>
            <a:r>
              <a:rPr lang="en-US" sz="1200" dirty="0">
                <a:latin typeface="Arial Narrow" pitchFamily="34" charset="0"/>
              </a:rPr>
              <a:t>)</a:t>
            </a:r>
          </a:p>
          <a:p>
            <a:r>
              <a:rPr lang="en-US" sz="1200" dirty="0" err="1">
                <a:latin typeface="Arial Narrow" pitchFamily="34" charset="0"/>
              </a:rPr>
              <a:t>plt.plot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en-US" sz="1200" dirty="0" err="1">
                <a:latin typeface="Arial Narrow" pitchFamily="34" charset="0"/>
              </a:rPr>
              <a:t>train_errors</a:t>
            </a:r>
            <a:r>
              <a:rPr lang="en-US" sz="1200" dirty="0">
                <a:latin typeface="Arial Narrow" pitchFamily="34" charset="0"/>
              </a:rPr>
              <a:t>[:,0],</a:t>
            </a:r>
            <a:r>
              <a:rPr lang="en-US" sz="1200" dirty="0" err="1">
                <a:latin typeface="Arial Narrow" pitchFamily="34" charset="0"/>
              </a:rPr>
              <a:t>train_errors</a:t>
            </a:r>
            <a:r>
              <a:rPr lang="en-US" sz="1200" dirty="0">
                <a:latin typeface="Arial Narrow" pitchFamily="34" charset="0"/>
              </a:rPr>
              <a:t>[:,1],"r-",label = "train")</a:t>
            </a:r>
          </a:p>
          <a:p>
            <a:r>
              <a:rPr lang="en-US" sz="1200" dirty="0" err="1">
                <a:latin typeface="Arial Narrow" pitchFamily="34" charset="0"/>
              </a:rPr>
              <a:t>plt.plot</a:t>
            </a:r>
            <a:r>
              <a:rPr lang="en-US" sz="1200" dirty="0">
                <a:latin typeface="Arial Narrow" pitchFamily="34" charset="0"/>
              </a:rPr>
              <a:t>(</a:t>
            </a:r>
            <a:r>
              <a:rPr lang="en-US" sz="1200" dirty="0" err="1">
                <a:latin typeface="Arial Narrow" pitchFamily="34" charset="0"/>
              </a:rPr>
              <a:t>test_errors</a:t>
            </a:r>
            <a:r>
              <a:rPr lang="en-US" sz="1200" dirty="0">
                <a:latin typeface="Arial Narrow" pitchFamily="34" charset="0"/>
              </a:rPr>
              <a:t>[:,0],</a:t>
            </a:r>
            <a:r>
              <a:rPr lang="en-US" sz="1200" dirty="0" err="1">
                <a:latin typeface="Arial Narrow" pitchFamily="34" charset="0"/>
              </a:rPr>
              <a:t>test_errors</a:t>
            </a:r>
            <a:r>
              <a:rPr lang="en-US" sz="1200" dirty="0">
                <a:latin typeface="Arial Narrow" pitchFamily="34" charset="0"/>
              </a:rPr>
              <a:t>[:,1],"g-",label = "test")</a:t>
            </a:r>
          </a:p>
          <a:p>
            <a:r>
              <a:rPr lang="en-US" sz="1200" dirty="0" err="1">
                <a:latin typeface="Arial Narrow" pitchFamily="34" charset="0"/>
              </a:rPr>
              <a:t>plt.legend</a:t>
            </a:r>
            <a:r>
              <a:rPr lang="en-US" sz="1200" dirty="0">
                <a:latin typeface="Arial Narrow" pitchFamily="34" charset="0"/>
              </a:rPr>
              <a:t>()</a:t>
            </a:r>
          </a:p>
          <a:p>
            <a:r>
              <a:rPr lang="en-US" sz="1200" dirty="0" err="1">
                <a:latin typeface="Arial Narrow" pitchFamily="34" charset="0"/>
              </a:rPr>
              <a:t>plt.show</a:t>
            </a:r>
            <a:r>
              <a:rPr lang="en-US" sz="1200" dirty="0">
                <a:latin typeface="Arial Narrow" pitchFamily="34" charset="0"/>
              </a:rPr>
              <a:t>()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06" y="205979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ru-RU" dirty="0"/>
              <a:t>Классификация данных при помощи</a:t>
            </a:r>
            <a:r>
              <a:rPr lang="en-US" dirty="0"/>
              <a:t> MLP</a:t>
            </a:r>
            <a:r>
              <a:rPr lang="ru-RU" dirty="0"/>
              <a:t> (</a:t>
            </a:r>
            <a:r>
              <a:rPr lang="en-US" dirty="0"/>
              <a:t>4</a:t>
            </a:r>
            <a:r>
              <a:rPr lang="ru-RU" dirty="0"/>
              <a:t>)</a:t>
            </a: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7476F-DE16-4E8F-B290-30B045AA4C21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57158" y="1142990"/>
            <a:ext cx="2515882" cy="3754874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Narrow" pitchFamily="34" charset="0"/>
              </a:rPr>
              <a:t>…</a:t>
            </a:r>
          </a:p>
          <a:p>
            <a:r>
              <a:rPr lang="en-US" sz="1400" dirty="0">
                <a:latin typeface="Arial Narrow" pitchFamily="34" charset="0"/>
              </a:rPr>
              <a:t>### epoch: 46 </a:t>
            </a:r>
          </a:p>
          <a:p>
            <a:r>
              <a:rPr lang="en-US" sz="1400" dirty="0">
                <a:latin typeface="Arial Narrow" pitchFamily="34" charset="0"/>
              </a:rPr>
              <a:t>train error: tensor(76) of 4000 </a:t>
            </a:r>
          </a:p>
          <a:p>
            <a:r>
              <a:rPr lang="en-US" sz="1400" dirty="0">
                <a:latin typeface="Arial Narrow" pitchFamily="34" charset="0"/>
              </a:rPr>
              <a:t>test error: tensor(17) of 1000 </a:t>
            </a:r>
          </a:p>
          <a:p>
            <a:r>
              <a:rPr lang="en-US" sz="1400" dirty="0">
                <a:latin typeface="Arial Narrow" pitchFamily="34" charset="0"/>
              </a:rPr>
              <a:t>epoch loss: 0.12735117292404174 </a:t>
            </a:r>
          </a:p>
          <a:p>
            <a:r>
              <a:rPr lang="en-US" sz="1400" dirty="0">
                <a:latin typeface="Arial Narrow" pitchFamily="34" charset="0"/>
              </a:rPr>
              <a:t>### epoch: 47 </a:t>
            </a:r>
          </a:p>
          <a:p>
            <a:r>
              <a:rPr lang="en-US" sz="1400" dirty="0">
                <a:latin typeface="Arial Narrow" pitchFamily="34" charset="0"/>
              </a:rPr>
              <a:t>train error: tensor(75) of 4000 </a:t>
            </a:r>
          </a:p>
          <a:p>
            <a:r>
              <a:rPr lang="en-US" sz="1400" dirty="0">
                <a:latin typeface="Arial Narrow" pitchFamily="34" charset="0"/>
              </a:rPr>
              <a:t>test error: tensor(17) of 1000 </a:t>
            </a:r>
          </a:p>
          <a:p>
            <a:r>
              <a:rPr lang="en-US" sz="1400" dirty="0">
                <a:latin typeface="Arial Narrow" pitchFamily="34" charset="0"/>
              </a:rPr>
              <a:t>epoch loss: 0.11666139790415764 </a:t>
            </a:r>
          </a:p>
          <a:p>
            <a:r>
              <a:rPr lang="en-US" sz="1400" dirty="0">
                <a:latin typeface="Arial Narrow" pitchFamily="34" charset="0"/>
              </a:rPr>
              <a:t>### epoch: 48 </a:t>
            </a:r>
          </a:p>
          <a:p>
            <a:r>
              <a:rPr lang="en-US" sz="1400" dirty="0">
                <a:latin typeface="Arial Narrow" pitchFamily="34" charset="0"/>
              </a:rPr>
              <a:t>train error: tensor(64) of 4000 </a:t>
            </a:r>
          </a:p>
          <a:p>
            <a:r>
              <a:rPr lang="en-US" sz="1400" dirty="0">
                <a:latin typeface="Arial Narrow" pitchFamily="34" charset="0"/>
              </a:rPr>
              <a:t>test error: tensor(26) of 1000</a:t>
            </a:r>
          </a:p>
          <a:p>
            <a:r>
              <a:rPr lang="en-US" sz="1400" dirty="0">
                <a:latin typeface="Arial Narrow" pitchFamily="34" charset="0"/>
              </a:rPr>
              <a:t> epoch loss: 0.11834380742907524</a:t>
            </a:r>
          </a:p>
          <a:p>
            <a:r>
              <a:rPr lang="en-US" sz="1400" dirty="0">
                <a:latin typeface="Arial Narrow" pitchFamily="34" charset="0"/>
              </a:rPr>
              <a:t> ### epoch: 49</a:t>
            </a:r>
          </a:p>
          <a:p>
            <a:r>
              <a:rPr lang="en-US" sz="1400" dirty="0">
                <a:latin typeface="Arial Narrow" pitchFamily="34" charset="0"/>
              </a:rPr>
              <a:t> train error: tensor(74) of 4000</a:t>
            </a:r>
          </a:p>
          <a:p>
            <a:r>
              <a:rPr lang="en-US" sz="1400" dirty="0">
                <a:latin typeface="Arial Narrow" pitchFamily="34" charset="0"/>
              </a:rPr>
              <a:t> test error: tensor(13) of 1000</a:t>
            </a:r>
          </a:p>
          <a:p>
            <a:r>
              <a:rPr lang="en-US" sz="1400" dirty="0">
                <a:latin typeface="Arial Narrow" pitchFamily="34" charset="0"/>
              </a:rPr>
              <a:t> epoch loss: 0.1205455330312252</a:t>
            </a:r>
          </a:p>
        </p:txBody>
      </p:sp>
      <p:pic>
        <p:nvPicPr>
          <p:cNvPr id="1280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1357304"/>
            <a:ext cx="464723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/>
              <a:t>Вопросы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2400" y="987574"/>
            <a:ext cx="874008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>
                <a:ea typeface="Tahoma" pitchFamily="34" charset="0"/>
                <a:cs typeface="Tahoma" pitchFamily="34" charset="0"/>
              </a:rPr>
              <a:t>Основные</a:t>
            </a:r>
            <a:r>
              <a:rPr lang="en-US" dirty="0">
                <a:ea typeface="Tahoma" pitchFamily="34" charset="0"/>
                <a:cs typeface="Tahoma" pitchFamily="34" charset="0"/>
              </a:rPr>
              <a:t> </a:t>
            </a:r>
            <a:r>
              <a:rPr lang="ru-RU" dirty="0">
                <a:ea typeface="Tahoma" pitchFamily="34" charset="0"/>
                <a:cs typeface="Tahoma" pitchFamily="34" charset="0"/>
              </a:rPr>
              <a:t>принципы формирования обучающей выборки.</a:t>
            </a:r>
            <a:endParaRPr kumimoji="0" lang="ru-RU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>
                <a:ea typeface="Tahoma" pitchFamily="34" charset="0"/>
                <a:cs typeface="Tahoma" pitchFamily="34" charset="0"/>
              </a:rPr>
              <a:t>Основные действия для предобработки данных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>
                <a:ea typeface="Tahoma" pitchFamily="34" charset="0"/>
                <a:cs typeface="Tahoma" pitchFamily="34" charset="0"/>
              </a:rPr>
              <a:t>Для чего используют многократную перекрестную проверку</a:t>
            </a:r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?</a:t>
            </a:r>
            <a:endParaRPr kumimoji="0" lang="en-US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ea typeface="Tahoma" pitchFamily="34" charset="0"/>
                <a:cs typeface="Tahoma" pitchFamily="34" charset="0"/>
              </a:rPr>
              <a:t>[</a:t>
            </a:r>
            <a:r>
              <a:rPr lang="ru-RU" dirty="0">
                <a:ea typeface="Tahoma" pitchFamily="34" charset="0"/>
                <a:cs typeface="Tahoma" pitchFamily="34" charset="0"/>
              </a:rPr>
              <a:t>Практика</a:t>
            </a:r>
            <a:r>
              <a:rPr lang="en-US" dirty="0">
                <a:ea typeface="Tahoma" pitchFamily="34" charset="0"/>
                <a:cs typeface="Tahoma" pitchFamily="34" charset="0"/>
              </a:rPr>
              <a:t>]</a:t>
            </a:r>
            <a:br>
              <a:rPr lang="ru-RU" dirty="0">
                <a:ea typeface="Tahoma" pitchFamily="34" charset="0"/>
                <a:cs typeface="Tahoma" pitchFamily="34" charset="0"/>
              </a:rPr>
            </a:br>
            <a:r>
              <a:rPr lang="ru-RU" dirty="0">
                <a:ea typeface="Tahoma" pitchFamily="34" charset="0"/>
                <a:cs typeface="Tahoma" pitchFamily="34" charset="0"/>
              </a:rPr>
              <a:t>- Реализовать однослойную сеть для решения задачи из примера. Сравнить графики сходимости и ошибку классификации для двуслойной и однослойной сетей</a:t>
            </a:r>
            <a:br>
              <a:rPr lang="ru-RU" dirty="0">
                <a:ea typeface="Tahoma" pitchFamily="34" charset="0"/>
                <a:cs typeface="Tahoma" pitchFamily="34" charset="0"/>
              </a:rPr>
            </a:br>
            <a:r>
              <a:rPr lang="ru-RU" dirty="0">
                <a:ea typeface="Tahoma" pitchFamily="34" charset="0"/>
                <a:cs typeface="Tahoma" pitchFamily="34" charset="0"/>
              </a:rPr>
              <a:t>- Задача классификации на 3 класса:</a:t>
            </a:r>
            <a:br>
              <a:rPr lang="ru-RU" dirty="0">
                <a:ea typeface="Tahoma" pitchFamily="34" charset="0"/>
                <a:cs typeface="Tahoma" pitchFamily="34" charset="0"/>
              </a:rPr>
            </a:br>
            <a:r>
              <a:rPr lang="ru-RU" dirty="0">
                <a:ea typeface="Tahoma" pitchFamily="34" charset="0"/>
                <a:cs typeface="Tahoma" pitchFamily="34" charset="0"/>
              </a:rPr>
              <a:t>   </a:t>
            </a:r>
            <a:r>
              <a:rPr lang="en-US" dirty="0">
                <a:ea typeface="Tahoma" pitchFamily="34" charset="0"/>
                <a:cs typeface="Tahoma" pitchFamily="34" charset="0"/>
              </a:rPr>
              <a:t>. </a:t>
            </a:r>
            <a:r>
              <a:rPr lang="ru-RU" dirty="0">
                <a:ea typeface="Tahoma" pitchFamily="34" charset="0"/>
                <a:cs typeface="Tahoma" pitchFamily="34" charset="0"/>
              </a:rPr>
              <a:t>Пространство входных данных: квадрат </a:t>
            </a:r>
            <a:r>
              <a:rPr lang="en-US" dirty="0">
                <a:ea typeface="Tahoma" pitchFamily="34" charset="0"/>
                <a:cs typeface="Tahoma" pitchFamily="34" charset="0"/>
              </a:rPr>
              <a:t>[0,1]x[0,1]</a:t>
            </a:r>
            <a:br>
              <a:rPr lang="en-US" dirty="0">
                <a:ea typeface="Tahoma" pitchFamily="34" charset="0"/>
                <a:cs typeface="Tahoma" pitchFamily="34" charset="0"/>
              </a:rPr>
            </a:br>
            <a:r>
              <a:rPr lang="en-US" dirty="0">
                <a:ea typeface="Tahoma" pitchFamily="34" charset="0"/>
                <a:cs typeface="Tahoma" pitchFamily="34" charset="0"/>
              </a:rPr>
              <a:t>   . </a:t>
            </a:r>
            <a:r>
              <a:rPr lang="ru-RU" dirty="0">
                <a:ea typeface="Tahoma" pitchFamily="34" charset="0"/>
                <a:cs typeface="Tahoma" pitchFamily="34" charset="0"/>
              </a:rPr>
              <a:t>Класс 1: точки внутри окружности с центром (0.2,0.2) и радиусом 0.15</a:t>
            </a:r>
            <a:br>
              <a:rPr lang="ru-RU" dirty="0">
                <a:ea typeface="Tahoma" pitchFamily="34" charset="0"/>
                <a:cs typeface="Tahoma" pitchFamily="34" charset="0"/>
              </a:rPr>
            </a:br>
            <a:r>
              <a:rPr lang="ru-RU" dirty="0">
                <a:ea typeface="Tahoma" pitchFamily="34" charset="0"/>
                <a:cs typeface="Tahoma" pitchFamily="34" charset="0"/>
              </a:rPr>
              <a:t>     Класс 2: точки внутри окружности с центром (0.7,0.7) и радиусом 0.2</a:t>
            </a:r>
            <a:br>
              <a:rPr lang="ru-RU" dirty="0">
                <a:ea typeface="Tahoma" pitchFamily="34" charset="0"/>
                <a:cs typeface="Tahoma" pitchFamily="34" charset="0"/>
              </a:rPr>
            </a:br>
            <a:r>
              <a:rPr lang="ru-RU" dirty="0">
                <a:ea typeface="Tahoma" pitchFamily="34" charset="0"/>
                <a:cs typeface="Tahoma" pitchFamily="34" charset="0"/>
              </a:rPr>
              <a:t>     Класс 3: все остальное</a:t>
            </a:r>
            <a:br>
              <a:rPr lang="ru-RU" dirty="0">
                <a:ea typeface="Tahoma" pitchFamily="34" charset="0"/>
                <a:cs typeface="Tahoma" pitchFamily="34" charset="0"/>
              </a:rPr>
            </a:br>
            <a:r>
              <a:rPr lang="ru-RU" dirty="0">
                <a:ea typeface="Tahoma" pitchFamily="34" charset="0"/>
                <a:cs typeface="Tahoma" pitchFamily="34" charset="0"/>
              </a:rPr>
              <a:t>- Реализовать НС для решения задачи классификации на 3 класса:</a:t>
            </a:r>
            <a:br>
              <a:rPr lang="ru-RU" dirty="0">
                <a:ea typeface="Tahoma" pitchFamily="34" charset="0"/>
                <a:cs typeface="Tahoma" pitchFamily="34" charset="0"/>
              </a:rPr>
            </a:br>
            <a:r>
              <a:rPr lang="ru-RU" dirty="0">
                <a:ea typeface="Tahoma" pitchFamily="34" charset="0"/>
                <a:cs typeface="Tahoma" pitchFamily="34" charset="0"/>
              </a:rPr>
              <a:t>    . Попробовать разное количество внутренних слоев, сравнить точность</a:t>
            </a:r>
            <a:br>
              <a:rPr lang="ru-RU" dirty="0">
                <a:ea typeface="Tahoma" pitchFamily="34" charset="0"/>
                <a:cs typeface="Tahoma" pitchFamily="34" charset="0"/>
              </a:rPr>
            </a:br>
            <a:r>
              <a:rPr lang="ru-RU" dirty="0">
                <a:ea typeface="Tahoma" pitchFamily="34" charset="0"/>
                <a:cs typeface="Tahoma" pitchFamily="34" charset="0"/>
              </a:rPr>
              <a:t>    . Сравнить графики сходимости для разных оптимизаторов</a:t>
            </a:r>
            <a:endParaRPr kumimoji="0" lang="en-US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/>
              <a:t>Формирование пакетов при обучении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827088" y="1285866"/>
            <a:ext cx="799306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 Пакет – часть обучающей выборки, по которой вычисляется коррекция весов на текущем шаге.</a:t>
            </a:r>
          </a:p>
          <a:p>
            <a:pPr>
              <a:buFont typeface="Wingdings" pitchFamily="2" charset="2"/>
              <a:buChar char="§"/>
            </a:pPr>
            <a:endParaRPr lang="ru-RU" sz="2000" dirty="0"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 Принцип максимизации информативности</a:t>
            </a:r>
          </a:p>
          <a:p>
            <a:r>
              <a:rPr lang="en-US" sz="2000" dirty="0">
                <a:ea typeface="Tahoma" pitchFamily="34" charset="0"/>
                <a:cs typeface="Tahoma" pitchFamily="34" charset="0"/>
              </a:rPr>
              <a:t>  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- использование примеров, вызывающих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наибольшие ошибки</a:t>
            </a:r>
            <a:br>
              <a:rPr lang="en-US" sz="2000" dirty="0">
                <a:ea typeface="Tahoma" pitchFamily="34" charset="0"/>
                <a:cs typeface="Tahoma" pitchFamily="34" charset="0"/>
              </a:rPr>
            </a:br>
            <a:r>
              <a:rPr lang="en-US" sz="2000" dirty="0">
                <a:ea typeface="Tahoma" pitchFamily="34" charset="0"/>
                <a:cs typeface="Tahoma" pitchFamily="34" charset="0"/>
              </a:rPr>
              <a:t>   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 обучения</a:t>
            </a:r>
          </a:p>
          <a:p>
            <a:r>
              <a:rPr lang="en-US" sz="2000" dirty="0">
                <a:ea typeface="Tahoma" pitchFamily="34" charset="0"/>
                <a:cs typeface="Tahoma" pitchFamily="34" charset="0"/>
              </a:rPr>
              <a:t>  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- использование кардинально отличающихся примеров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 Случайный порядок следования примеров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 Схема акцентирования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  Коррекция распределения данных в обучающей выборке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712968" cy="857250"/>
          </a:xfrm>
        </p:spPr>
        <p:txBody>
          <a:bodyPr>
            <a:normAutofit/>
          </a:bodyPr>
          <a:lstStyle/>
          <a:p>
            <a:r>
              <a:rPr lang="ru-RU" dirty="0"/>
              <a:t>Предобработка входных данных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3528" y="1120775"/>
            <a:ext cx="482453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 Целевые значения должны находится в области значений функции активации</a:t>
            </a:r>
          </a:p>
          <a:p>
            <a:pPr>
              <a:buFontTx/>
              <a:buChar char="•"/>
            </a:pPr>
            <a:endParaRPr lang="ru-RU" sz="2000" dirty="0"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 Нормировка входов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       - нулевое среднее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       - отсутствие корреляции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       - одинаковая ковариация</a:t>
            </a: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987574"/>
            <a:ext cx="2879509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Инициализация весов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915566"/>
            <a:ext cx="7416824" cy="150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Инициализация весов – определение начальной точки для процесса оптимизации функции ошибки.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ru-RU" dirty="0"/>
              <a:t>Обеспечение ассиметричности выходов нейронов и «динамического» диапазона функции активации.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3074" name="Picture 2" descr="http://sf.anu.edu.au/~vvv900/gaussian/ts/Freiburg2013_3D-examp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0200" y="3075806"/>
            <a:ext cx="5364088" cy="1796786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Влияние на эффективность обучения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5" name="Picture 4" descr="MNIST CNN Loss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7654"/>
            <a:ext cx="8496944" cy="2334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55576" y="1203598"/>
            <a:ext cx="7416824" cy="423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Классификация изображений </a:t>
            </a:r>
            <a:r>
              <a:rPr lang="en-US" dirty="0"/>
              <a:t>MNIST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11560" y="3867894"/>
            <a:ext cx="2592288" cy="62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i="1" dirty="0"/>
              <a:t> </a:t>
            </a:r>
            <a:r>
              <a:rPr lang="ru-RU" sz="1400" i="1" dirty="0"/>
              <a:t>Инициализация нулевыми</a:t>
            </a:r>
          </a:p>
          <a:p>
            <a:pPr algn="ctr">
              <a:lnSpc>
                <a:spcPct val="110000"/>
              </a:lnSpc>
            </a:pPr>
            <a:r>
              <a:rPr lang="ru-RU" sz="1400" i="1" dirty="0"/>
              <a:t> значениями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47864" y="3867894"/>
            <a:ext cx="2592288" cy="381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i="1" dirty="0"/>
              <a:t> </a:t>
            </a:r>
            <a:r>
              <a:rPr lang="ru-RU" sz="1400" i="1" dirty="0"/>
              <a:t>Инициализация </a:t>
            </a:r>
            <a:r>
              <a:rPr lang="en-US" sz="1400" i="1" dirty="0"/>
              <a:t>N(0,0.4)</a:t>
            </a:r>
            <a:endParaRPr lang="ru-RU" sz="1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6156176" y="3867894"/>
            <a:ext cx="2592288" cy="39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i="1" dirty="0"/>
              <a:t> </a:t>
            </a:r>
            <a:r>
              <a:rPr lang="ru-RU" sz="1400" i="1" dirty="0"/>
              <a:t>Инициализация методом </a:t>
            </a:r>
            <a:r>
              <a:rPr lang="en-US" sz="1400" i="1" dirty="0"/>
              <a:t>He</a:t>
            </a:r>
            <a:endParaRPr lang="ru-RU" sz="14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2699792" y="4443958"/>
            <a:ext cx="4203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/>
              <a:t>Источник: </a:t>
            </a:r>
            <a:r>
              <a:rPr lang="en-US" sz="1200" i="1" dirty="0"/>
              <a:t>https://intoli.com/blog/neural-network-initialization/</a:t>
            </a:r>
            <a:endParaRPr lang="ru-RU" sz="1200" i="1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Методы инициализации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520" y="915566"/>
            <a:ext cx="86409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Инициализировать нулями нельзя. 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Небольшими случайными числами.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endParaRPr lang="ru-RU" dirty="0"/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                                                                      ;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endParaRPr lang="ru-RU" dirty="0"/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                                         (</a:t>
            </a:r>
            <a:r>
              <a:rPr lang="en-US" sz="1200" dirty="0" err="1"/>
              <a:t>Glorot</a:t>
            </a:r>
            <a:r>
              <a:rPr lang="en-US" sz="1200" dirty="0"/>
              <a:t> et al., Understanding the difficulty of training deep </a:t>
            </a:r>
            <a:r>
              <a:rPr lang="en-US" sz="1200" dirty="0" err="1"/>
              <a:t>feedforward</a:t>
            </a:r>
            <a:r>
              <a:rPr lang="en-US" sz="1200" dirty="0"/>
              <a:t> neural networks</a:t>
            </a:r>
            <a:r>
              <a:rPr lang="en-US" dirty="0"/>
              <a:t>)</a:t>
            </a:r>
            <a:r>
              <a:rPr lang="ru-RU" dirty="0"/>
              <a:t>;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endParaRPr lang="ru-RU" dirty="0"/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/>
              <a:t>                                для </a:t>
            </a:r>
            <a:r>
              <a:rPr lang="en-US" dirty="0" err="1"/>
              <a:t>ReLU</a:t>
            </a:r>
            <a:r>
              <a:rPr lang="en-US" dirty="0"/>
              <a:t> (</a:t>
            </a:r>
            <a:r>
              <a:rPr lang="en-US" sz="1200" dirty="0"/>
              <a:t>He et al., Delving Deep into Rectifiers: Surpassing Human-Level Performance on </a:t>
            </a:r>
            <a:r>
              <a:rPr lang="en-US" sz="1200" dirty="0" err="1"/>
              <a:t>ImageNet</a:t>
            </a:r>
            <a:r>
              <a:rPr lang="en-US" sz="1200" dirty="0"/>
              <a:t> Classification </a:t>
            </a:r>
            <a:r>
              <a:rPr lang="en-US" dirty="0"/>
              <a:t>)</a:t>
            </a:r>
            <a:r>
              <a:rPr lang="ru-RU" dirty="0"/>
              <a:t>;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ru-RU" dirty="0"/>
              <a:t>Разреженная (</a:t>
            </a:r>
            <a:r>
              <a:rPr lang="en-US" dirty="0"/>
              <a:t>sparse) </a:t>
            </a:r>
            <a:r>
              <a:rPr lang="ru-RU" dirty="0"/>
              <a:t>инициализация ;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ru-RU" dirty="0"/>
              <a:t>Инициализация смещений – нулевые значения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11560" y="1931996"/>
          <a:ext cx="3649663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98600" imgH="431640" progId="Equation.3">
                  <p:embed/>
                </p:oleObj>
              </mc:Choice>
              <mc:Fallback>
                <p:oleObj name="Equation" r:id="rId2" imgW="229860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931996"/>
                        <a:ext cx="3649663" cy="598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58400" y="2666735"/>
          <a:ext cx="207645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07880" imgH="457200" progId="Equation.3">
                  <p:embed/>
                </p:oleObj>
              </mc:Choice>
              <mc:Fallback>
                <p:oleObj name="Equation" r:id="rId4" imgW="130788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400" y="2666735"/>
                        <a:ext cx="2076450" cy="633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60823" y="3313122"/>
          <a:ext cx="139065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76240" imgH="444240" progId="Equation.3">
                  <p:embed/>
                </p:oleObj>
              </mc:Choice>
              <mc:Fallback>
                <p:oleObj name="Equation" r:id="rId6" imgW="876240" imgH="444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823" y="3313122"/>
                        <a:ext cx="1390650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712968" cy="857250"/>
          </a:xfrm>
        </p:spPr>
        <p:txBody>
          <a:bodyPr>
            <a:normAutofit/>
          </a:bodyPr>
          <a:lstStyle/>
          <a:p>
            <a:r>
              <a:rPr lang="ru-RU" dirty="0"/>
              <a:t>Инициализация весов. Обосновние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95361" y="915566"/>
            <a:ext cx="7993063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 Входы: нулевое среднее, единичная дисперсия, некоррелированы:</a:t>
            </a:r>
          </a:p>
          <a:p>
            <a:pPr>
              <a:buFont typeface="Wingdings" pitchFamily="2" charset="2"/>
              <a:buChar char="§"/>
            </a:pPr>
            <a:endParaRPr lang="ru-RU" sz="2000" dirty="0"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 Начальные синаптические веса: равномерно распределены, нулевое среднее. Определить дисперсию.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 Среднее и дисперсия линейной комбинации нейронов</a:t>
            </a:r>
          </a:p>
          <a:p>
            <a:pPr>
              <a:buFont typeface="Wingdings" pitchFamily="2" charset="2"/>
              <a:buChar char="§"/>
            </a:pPr>
            <a:endParaRPr lang="ru-RU" sz="2000" dirty="0"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endParaRPr lang="ru-RU" sz="2000" dirty="0"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 Если                       то </a:t>
            </a: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285503"/>
            <a:ext cx="21907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3419" y="2787774"/>
            <a:ext cx="4318901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3808" y="4652739"/>
            <a:ext cx="6000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00324" y="4566766"/>
            <a:ext cx="11334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>
                <a:ea typeface="Tahoma" pitchFamily="34" charset="0"/>
                <a:cs typeface="Tahoma" pitchFamily="34" charset="0"/>
              </a:rPr>
              <a:t>Проблема переобучения НС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19113" y="3579862"/>
            <a:ext cx="80851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Необходимо контролировать процесс обучения. </a:t>
            </a:r>
          </a:p>
        </p:txBody>
      </p:sp>
      <p:pic>
        <p:nvPicPr>
          <p:cNvPr id="13" name="Picture 8" descr="Overfitt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059582"/>
            <a:ext cx="7100666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2314</TotalTime>
  <Words>2241</Words>
  <Application>Microsoft Office PowerPoint</Application>
  <PresentationFormat>On-screen Show (16:9)</PresentationFormat>
  <Paragraphs>287</Paragraphs>
  <Slides>23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Arial Narrow</vt:lpstr>
      <vt:lpstr>Calibri</vt:lpstr>
      <vt:lpstr>Tahoma</vt:lpstr>
      <vt:lpstr>Wingdings</vt:lpstr>
      <vt:lpstr>Тема Office</vt:lpstr>
      <vt:lpstr>Equation</vt:lpstr>
      <vt:lpstr>PowerPoint Presentation</vt:lpstr>
      <vt:lpstr>Формирование обучающей выборки</vt:lpstr>
      <vt:lpstr>Формирование пакетов при обучении</vt:lpstr>
      <vt:lpstr>Предобработка входных данных</vt:lpstr>
      <vt:lpstr>Инициализация весов</vt:lpstr>
      <vt:lpstr>Влияние на эффективность обучения</vt:lpstr>
      <vt:lpstr>Методы инициализации</vt:lpstr>
      <vt:lpstr>Инициализация весов. Обосновние</vt:lpstr>
      <vt:lpstr>Проблема переобучения НС</vt:lpstr>
      <vt:lpstr>Обучающая и подтверждающая выборки</vt:lpstr>
      <vt:lpstr>Переобучение. Обучение с ранним остановом</vt:lpstr>
      <vt:lpstr>Переобучение. Регуляризация</vt:lpstr>
      <vt:lpstr>Регуляризация → снижение переобучения </vt:lpstr>
      <vt:lpstr>Многократная перекрестная проверка</vt:lpstr>
      <vt:lpstr>Основные причины низкой эффективности НС</vt:lpstr>
      <vt:lpstr>Обозначения</vt:lpstr>
      <vt:lpstr>Анализ ошибки на обучающей выборке</vt:lpstr>
      <vt:lpstr>Анализ ошибки на тестовой выборке</vt:lpstr>
      <vt:lpstr>Классификация данных при помощи MLP (1)</vt:lpstr>
      <vt:lpstr>Классификация данных при помощи MLP (2)</vt:lpstr>
      <vt:lpstr>Классификация данных при помощи MLP (3)</vt:lpstr>
      <vt:lpstr>Классификация данных при помощи MLP (4)</vt:lpstr>
      <vt:lpstr>Вопросы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1. Введение.</dc:title>
  <dc:creator>Dmitry</dc:creator>
  <cp:lastModifiedBy>Dmitry</cp:lastModifiedBy>
  <cp:revision>143</cp:revision>
  <dcterms:created xsi:type="dcterms:W3CDTF">2019-10-07T19:23:40Z</dcterms:created>
  <dcterms:modified xsi:type="dcterms:W3CDTF">2024-11-15T17:10:11Z</dcterms:modified>
</cp:coreProperties>
</file>