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70" r:id="rId10"/>
    <p:sldId id="271" r:id="rId11"/>
    <p:sldId id="266" r:id="rId12"/>
    <p:sldId id="267" r:id="rId13"/>
    <p:sldId id="268" r:id="rId14"/>
    <p:sldId id="269" r:id="rId15"/>
    <p:sldId id="272" r:id="rId16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6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509E2-5332-4166-BD56-3FBFD005CBE1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0-6FE1-48B2-87B5-E344F8ABA9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F7E0-26A1-42D3-BE82-2C0DCE2D5B4B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A163-BF9E-49E1-B7DD-091E2732B245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BD0-98CE-48F8-BE5E-311BFB3492E8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3174-79C8-48FB-8B0B-09FED53FA508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C3AF-E6AA-4D67-A906-69AFF298C88B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E7E6-CD2C-4AF2-B13D-648683C6CAD9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C45-FB17-406A-A2C1-BBA10E5231D0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699E-0D07-43B0-BF95-AB9D64E0B10D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3E430-7D04-4BA4-B16B-0468300F9094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A15A-B84B-48B1-9FBF-D5A32DD803D6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7EC6-214D-4123-8376-4A33D5F4EBD4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09FE-4B33-4D0C-8C33-B494D7A76ED2}" type="datetime1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vimeo.com/171493634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46698"/>
            <a:ext cx="6400800" cy="10252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Дмитрий Буряк</a:t>
            </a:r>
          </a:p>
          <a:p>
            <a:pPr>
              <a:lnSpc>
                <a:spcPct val="80000"/>
              </a:lnSpc>
            </a:pPr>
            <a:r>
              <a:rPr lang="ru-RU" sz="2000" dirty="0" err="1"/>
              <a:t>к</a:t>
            </a:r>
            <a:r>
              <a:rPr lang="ru-RU" sz="2000" dirty="0" err="1" smtClean="0"/>
              <a:t>.ф.-м.н</a:t>
            </a: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dyb04@yandex.ru</a:t>
            </a:r>
            <a:endParaRPr lang="ru-RU" sz="2000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685800" y="714968"/>
            <a:ext cx="7772400" cy="22168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Нейронные сети и их практическое применение.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Лекция 7. Сеть </a:t>
            </a:r>
            <a:r>
              <a:rPr lang="ru-RU" sz="3100" dirty="0" err="1" smtClean="0"/>
              <a:t>Кохонена</a:t>
            </a:r>
            <a:r>
              <a:rPr lang="en-US" sz="3100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Аппроксимация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563638"/>
            <a:ext cx="776367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71600" y="4083918"/>
            <a:ext cx="44039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Пример: </a:t>
            </a:r>
            <a:r>
              <a:rPr lang="en-US" sz="2000" dirty="0" smtClean="0">
                <a:ea typeface="Tahoma" pitchFamily="34" charset="0"/>
                <a:cs typeface="Tahoma" pitchFamily="34" charset="0"/>
                <a:hlinkClick r:id="rId4"/>
              </a:rPr>
              <a:t>https://vimeo.com/171493634</a:t>
            </a:r>
            <a:endParaRPr lang="ru-RU" sz="2000" dirty="0" smtClean="0">
              <a:ea typeface="Tahoma" pitchFamily="34" charset="0"/>
              <a:cs typeface="Tahoma" pitchFamily="34" charset="0"/>
            </a:endParaRPr>
          </a:p>
          <a:p>
            <a:endParaRPr lang="ru-RU" sz="2000" dirty="0" smtClean="0"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Визуализация многомерной информации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9" name="Picture 3" descr="нейро сети нейро компьютинг в областях : финансы, недвижимость, биржи, риск.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059582"/>
            <a:ext cx="1314872" cy="1304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590800" y="1094422"/>
            <a:ext cx="6324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Двумерная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топографическая карта набора трехмерных данных. 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Каждая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точка в трехмерном пространстве попадает в свою ячейку сетки имеющую координату ближайшего к ней нейрона из двумерной карты. </a:t>
            </a:r>
          </a:p>
        </p:txBody>
      </p:sp>
      <p:pic>
        <p:nvPicPr>
          <p:cNvPr id="14" name="Picture 5" descr="нейро сети нейро компьютинг в областях : финансы, недвижимость, биржи, риск.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427734"/>
            <a:ext cx="1184852" cy="1048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627312" y="2636207"/>
            <a:ext cx="6553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b="1" dirty="0" smtClean="0">
                <a:ea typeface="Tahoma" pitchFamily="34" charset="0"/>
                <a:cs typeface="Tahoma" pitchFamily="34" charset="0"/>
              </a:rPr>
              <a:t>Свойство </a:t>
            </a:r>
            <a:r>
              <a:rPr lang="ru-RU" sz="2000" b="1" dirty="0">
                <a:ea typeface="Tahoma" pitchFamily="34" charset="0"/>
                <a:cs typeface="Tahoma" pitchFamily="34" charset="0"/>
              </a:rPr>
              <a:t>локальной близости: близкие на карте области близки в исходном пространстве. Наоборот в общем случае не верно. </a:t>
            </a:r>
          </a:p>
        </p:txBody>
      </p:sp>
      <p:pic>
        <p:nvPicPr>
          <p:cNvPr id="16" name="Picture 7" descr="нейро сети нейро компьютинг в областях : финансы, недвижимость, биржи, риск. 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436416"/>
            <a:ext cx="1629163" cy="1707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2627784" y="3651870"/>
            <a:ext cx="6324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Раскраска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по </a:t>
            </a:r>
            <a:r>
              <a:rPr lang="en-US" sz="2000" i="1" dirty="0" err="1">
                <a:ea typeface="Tahoma" pitchFamily="34" charset="0"/>
                <a:cs typeface="Tahoma" pitchFamily="34" charset="0"/>
              </a:rPr>
              <a:t>i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-</a:t>
            </a:r>
            <a:r>
              <a:rPr lang="ru-RU" sz="2000" i="1" dirty="0" err="1">
                <a:ea typeface="Tahoma" pitchFamily="34" charset="0"/>
                <a:cs typeface="Tahoma" pitchFamily="34" charset="0"/>
              </a:rPr>
              <a:t>му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признаку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.</a:t>
            </a:r>
          </a:p>
          <a:p>
            <a:endParaRPr lang="en-US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Карты всех признаков образуют топографический атлас.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Анализ сортов вин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152400" y="1476529"/>
            <a:ext cx="477964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i="1" dirty="0">
                <a:ea typeface="Tahoma" pitchFamily="34" charset="0"/>
                <a:cs typeface="Tahoma" pitchFamily="34" charset="0"/>
              </a:rPr>
              <a:t>Исходные данные.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177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наименований вин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13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параметров (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алкоголь,</a:t>
            </a:r>
            <a:r>
              <a:rPr lang="en-US" sz="20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яблочная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кислота, магний и т.п.).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b="1" i="1" dirty="0">
                <a:ea typeface="Tahoma" pitchFamily="34" charset="0"/>
                <a:cs typeface="Tahoma" pitchFamily="34" charset="0"/>
              </a:rPr>
              <a:t>Задача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Выделить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кластеры </a:t>
            </a:r>
          </a:p>
        </p:txBody>
      </p:sp>
      <p:pic>
        <p:nvPicPr>
          <p:cNvPr id="21" name="Picture 5" descr="File:Plot wine dat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227435"/>
            <a:ext cx="4207123" cy="3510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Анализ экономических показателей стран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2400" y="1260505"/>
            <a:ext cx="377152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i="1" dirty="0">
                <a:ea typeface="Tahoma" pitchFamily="34" charset="0"/>
                <a:cs typeface="Tahoma" pitchFamily="34" charset="0"/>
              </a:rPr>
              <a:t>Исходные данные.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200+ стран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Каждая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страна описывается 39 индикаторами (здоровье, уровень образования и т.п.)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b="1" i="1" dirty="0">
                <a:ea typeface="Tahoma" pitchFamily="34" charset="0"/>
                <a:cs typeface="Tahoma" pitchFamily="34" charset="0"/>
              </a:rPr>
              <a:t>Задача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Выделить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кластеры. </a:t>
            </a:r>
          </a:p>
        </p:txBody>
      </p:sp>
      <p:pic>
        <p:nvPicPr>
          <p:cNvPr id="7" name="Picture 5" descr="poverty 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7986" y="1275606"/>
            <a:ext cx="5266014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724128" y="4371950"/>
            <a:ext cx="1985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i="1"/>
              <a:t>Уровень бедности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Достоинства и недостатки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1043608" y="1131590"/>
            <a:ext cx="6858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Достоинства:</a:t>
            </a:r>
          </a:p>
          <a:p>
            <a:pPr>
              <a:lnSpc>
                <a:spcPct val="130000"/>
              </a:lnSpc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1. Быстрое обучение;</a:t>
            </a:r>
          </a:p>
          <a:p>
            <a:pPr>
              <a:lnSpc>
                <a:spcPct val="130000"/>
              </a:lnSpc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2. Устойчивость к помехам.</a:t>
            </a:r>
          </a:p>
          <a:p>
            <a:pPr>
              <a:lnSpc>
                <a:spcPct val="130000"/>
              </a:lnSpc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pPr>
              <a:lnSpc>
                <a:spcPct val="130000"/>
              </a:lnSpc>
            </a:pPr>
            <a:r>
              <a:rPr lang="ru-RU" sz="2000" dirty="0">
                <a:ea typeface="Tahoma" pitchFamily="34" charset="0"/>
                <a:cs typeface="Tahoma" pitchFamily="34" charset="0"/>
              </a:rPr>
              <a:t>Недостатки:</a:t>
            </a:r>
          </a:p>
          <a:p>
            <a:pPr>
              <a:lnSpc>
                <a:spcPct val="130000"/>
              </a:lnSpc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Решение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задач кластеризации только при известном числе кластеров.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347614"/>
            <a:ext cx="874008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Какая архитектура у сети </a:t>
            </a:r>
            <a:r>
              <a:rPr lang="ru-RU" sz="2000" dirty="0" err="1" smtClean="0">
                <a:ea typeface="Tahoma" pitchFamily="34" charset="0"/>
                <a:cs typeface="Tahoma" pitchFamily="34" charset="0"/>
              </a:rPr>
              <a:t>Кохонена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?</a:t>
            </a:r>
            <a:endParaRPr kumimoji="0" lang="ru-RU" sz="2000" dirty="0" smtClean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Основной принцип обучения сети </a:t>
            </a:r>
            <a:r>
              <a:rPr lang="ru-RU" sz="2000" dirty="0" err="1" smtClean="0">
                <a:ea typeface="Tahoma" pitchFamily="34" charset="0"/>
                <a:cs typeface="Tahoma" pitchFamily="34" charset="0"/>
              </a:rPr>
              <a:t>Кохонена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Какую базовую задачу решает сеть </a:t>
            </a:r>
            <a:r>
              <a:rPr lang="ru-RU" sz="2000" dirty="0" err="1" smtClean="0">
                <a:ea typeface="Tahoma" pitchFamily="34" charset="0"/>
                <a:cs typeface="Tahoma" pitchFamily="34" charset="0"/>
              </a:rPr>
              <a:t>Кохонена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?</a:t>
            </a: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Сеть с самоорганизацией на основе конкуренции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238349"/>
            <a:ext cx="4002088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5652120" y="1131590"/>
          <a:ext cx="3085406" cy="528512"/>
        </p:xfrm>
        <a:graphic>
          <a:graphicData uri="http://schemas.openxmlformats.org/presentationml/2006/ole">
            <p:oleObj spid="_x0000_s39937" name="Equation" r:id="rId4" imgW="1688760" imgH="29196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5652120" y="1707654"/>
          <a:ext cx="2952626" cy="585792"/>
        </p:xfrm>
        <a:graphic>
          <a:graphicData uri="http://schemas.openxmlformats.org/presentationml/2006/ole">
            <p:oleObj spid="_x0000_s39938" name="Equation" r:id="rId5" imgW="1587240" imgH="31716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4423047" y="2355727"/>
          <a:ext cx="4149776" cy="432048"/>
        </p:xfrm>
        <a:graphic>
          <a:graphicData uri="http://schemas.openxmlformats.org/presentationml/2006/ole">
            <p:oleObj spid="_x0000_s39939" name="Equation" r:id="rId6" imgW="2184120" imgH="228600" progId="Equation.3">
              <p:embed/>
            </p:oleObj>
          </a:graphicData>
        </a:graphic>
      </p:graphicFrame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987824" y="3509595"/>
            <a:ext cx="61561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Адаптируются только веса, лежащие в некоторой окрестности нейрона-победителя.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622104" y="2859782"/>
            <a:ext cx="5486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Модификация весов по правилу </a:t>
            </a:r>
            <a:r>
              <a:rPr lang="ru-RU" sz="2000" dirty="0" err="1">
                <a:ea typeface="Tahoma" pitchFamily="34" charset="0"/>
                <a:cs typeface="Tahoma" pitchFamily="34" charset="0"/>
              </a:rPr>
              <a:t>Кохонена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Меры расстояния между векторами</a:t>
            </a:r>
            <a:endParaRPr lang="ru-RU" sz="40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667000" y="1066800"/>
          <a:ext cx="4511675" cy="957263"/>
        </p:xfrm>
        <a:graphic>
          <a:graphicData uri="http://schemas.openxmlformats.org/presentationml/2006/ole">
            <p:oleObj spid="_x0000_s38913" name="Equation" r:id="rId3" imgW="2260440" imgH="482400" progId="Equation.3">
              <p:embed/>
            </p:oleObj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1000" y="1219200"/>
            <a:ext cx="236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евклидова мера:</a:t>
            </a: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381000" y="2209800"/>
            <a:ext cx="7104063" cy="503238"/>
            <a:chOff x="240" y="1440"/>
            <a:chExt cx="4475" cy="317"/>
          </a:xfrm>
        </p:grpSpPr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2352" y="1440"/>
            <a:ext cx="2363" cy="317"/>
          </p:xfrm>
          <a:graphic>
            <a:graphicData uri="http://schemas.openxmlformats.org/presentationml/2006/ole">
              <p:oleObj spid="_x0000_s38914" name="Equation" r:id="rId4" imgW="1879560" imgH="253800" progId="Equation.3">
                <p:embed/>
              </p:oleObj>
            </a:graphicData>
          </a:graphic>
        </p:graphicFrame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240" y="1440"/>
              <a:ext cx="225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2000" dirty="0" smtClean="0">
                  <a:ea typeface="Tahoma" pitchFamily="34" charset="0"/>
                  <a:cs typeface="Tahoma" pitchFamily="34" charset="0"/>
                </a:rPr>
                <a:t>скалярное  </a:t>
              </a:r>
              <a:r>
                <a:rPr lang="ru-RU" sz="2000" dirty="0">
                  <a:ea typeface="Tahoma" pitchFamily="34" charset="0"/>
                  <a:cs typeface="Tahoma" pitchFamily="34" charset="0"/>
                </a:rPr>
                <a:t>произведение:</a:t>
              </a:r>
            </a:p>
          </p:txBody>
        </p:sp>
      </p:grp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381000" y="3124200"/>
            <a:ext cx="1828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Манхэттен:</a:t>
            </a:r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/>
        </p:nvGraphicFramePr>
        <p:xfrm>
          <a:off x="2051720" y="3048000"/>
          <a:ext cx="3117850" cy="909638"/>
        </p:xfrm>
        <a:graphic>
          <a:graphicData uri="http://schemas.openxmlformats.org/presentationml/2006/ole">
            <p:oleObj spid="_x0000_s38915" name="Equation" r:id="rId5" imgW="1562040" imgH="457200" progId="Equation.3">
              <p:embed/>
            </p:oleObj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/>
        </p:nvGraphicFramePr>
        <p:xfrm>
          <a:off x="3995936" y="4114800"/>
          <a:ext cx="3143250" cy="681038"/>
        </p:xfrm>
        <a:graphic>
          <a:graphicData uri="http://schemas.openxmlformats.org/presentationml/2006/ole">
            <p:oleObj spid="_x0000_s38916" name="Equation" r:id="rId6" imgW="1574640" imgH="342720" progId="Equation.3">
              <p:embed/>
            </p:oleObj>
          </a:graphicData>
        </a:graphic>
      </p:graphicFrame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381000" y="4114800"/>
            <a:ext cx="4038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мера относительно нормы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L</a:t>
            </a:r>
            <a:r>
              <a:rPr lang="en-US" sz="2000" baseline="-25000" dirty="0">
                <a:ea typeface="Tahoma" pitchFamily="34" charset="0"/>
                <a:cs typeface="Tahoma" pitchFamily="34" charset="0"/>
                <a:sym typeface="Symbol" pitchFamily="18" charset="2"/>
              </a:rPr>
              <a:t>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1059581"/>
            <a:ext cx="4536504" cy="377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Общий смысл обучения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/>
        </p:nvGraphicFramePr>
        <p:xfrm>
          <a:off x="467544" y="1275606"/>
          <a:ext cx="2560637" cy="454025"/>
        </p:xfrm>
        <a:graphic>
          <a:graphicData uri="http://schemas.openxmlformats.org/presentationml/2006/ole">
            <p:oleObj spid="_x0000_s55298" name="Equation" r:id="rId5" imgW="1282680" imgH="228600" progId="Equation.3">
              <p:embed/>
            </p:oleObj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467544" y="1779662"/>
            <a:ext cx="388843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 В результате обучения веса нейронов определяют центры кластеров, выделенных в обучающих данных.</a:t>
            </a:r>
          </a:p>
          <a:p>
            <a:pPr>
              <a:buFont typeface="Wingdings" pitchFamily="2" charset="2"/>
              <a:buChar char="§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 После обучения кластер, к которому  будет отнесен входной вектор определяется вектором весов нейрона, до которого расстояние от входного вектора минимально.</a:t>
            </a:r>
            <a:endParaRPr lang="ru-RU" sz="2000" dirty="0"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987574"/>
            <a:ext cx="3062288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a typeface="Tahoma" pitchFamily="34" charset="0"/>
                <a:cs typeface="Tahoma" pitchFamily="34" charset="0"/>
              </a:rPr>
              <a:t>Инициализация весов</a:t>
            </a:r>
            <a:endParaRPr lang="ru-RU" dirty="0"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419872" y="1131590"/>
            <a:ext cx="554461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Инициализация случайным образом (с нормализацией).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Метод выпуклой комбинации: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3. Добавление шума к входным векторам. </a:t>
            </a:r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6081291" y="2222128"/>
          <a:ext cx="1239838" cy="628650"/>
        </p:xfrm>
        <a:graphic>
          <a:graphicData uri="http://schemas.openxmlformats.org/presentationml/2006/ole">
            <p:oleObj spid="_x0000_s56322" name="Equation" r:id="rId5" imgW="622080" imgH="317160" progId="Equation.3">
              <p:embed/>
            </p:oleObj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5652120" y="2807196"/>
          <a:ext cx="1800225" cy="628650"/>
        </p:xfrm>
        <a:graphic>
          <a:graphicData uri="http://schemas.openxmlformats.org/presentationml/2006/ole">
            <p:oleObj spid="_x0000_s56323" name="Equation" r:id="rId6" imgW="901440" imgH="31716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Проблема мертвых нейронов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981075"/>
            <a:ext cx="7620000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Начальная адаптация всех весов.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Учет активности нейрона («чувство справедливости»)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- контролирование частоты выигрыша каждого нейрона;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- вычисление потенциала нейронов: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</a:t>
            </a:r>
            <a:endParaRPr lang="en-US" sz="2000" dirty="0" smtClean="0">
              <a:ea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ea typeface="Tahoma" pitchFamily="34" charset="0"/>
                <a:cs typeface="Tahoma" pitchFamily="34" charset="0"/>
              </a:rPr>
              <a:t>  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- модификация расстояния между входным вектором и вектором весов: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71600" y="2422022"/>
          <a:ext cx="3599309" cy="1015073"/>
        </p:xfrm>
        <a:graphic>
          <a:graphicData uri="http://schemas.openxmlformats.org/presentationml/2006/ole">
            <p:oleObj spid="_x0000_s57346" name="Equation" r:id="rId4" imgW="1981080" imgH="55872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763688" y="3430134"/>
          <a:ext cx="1295847" cy="365752"/>
        </p:xfrm>
        <a:graphic>
          <a:graphicData uri="http://schemas.openxmlformats.org/presentationml/2006/ole">
            <p:oleObj spid="_x0000_s57347" name="Equation" r:id="rId5" imgW="761760" imgH="215640" progId="Equation.3">
              <p:embed/>
            </p:oleObj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/>
        </p:nvGraphicFramePr>
        <p:xfrm>
          <a:off x="2843808" y="4417560"/>
          <a:ext cx="2808164" cy="458446"/>
        </p:xfrm>
        <a:graphic>
          <a:graphicData uri="http://schemas.openxmlformats.org/presentationml/2006/ole">
            <p:oleObj spid="_x0000_s57348" name="Equation" r:id="rId6" imgW="1396800" imgH="2286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0" y="2537842"/>
            <a:ext cx="4424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проигрыше потенциал нейрона растет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644008" y="2994506"/>
            <a:ext cx="4376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 выигрыше потенциал нейрона падает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Алгоритмы обучения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3400" y="1359803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ea typeface="Tahoma" pitchFamily="34" charset="0"/>
                <a:cs typeface="Tahoma" pitchFamily="34" charset="0"/>
              </a:rPr>
              <a:t>WTA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с учетом активности нейронов (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CWTA)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</a:t>
            </a:r>
          </a:p>
          <a:p>
            <a:pPr marL="342900" indent="-342900">
              <a:buAutoNum type="arabicPeriod"/>
            </a:pPr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WTM (Winner takes most)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   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а) классический алгоритм </a:t>
            </a:r>
            <a:r>
              <a:rPr lang="ru-RU" sz="2000" dirty="0" err="1">
                <a:ea typeface="Tahoma" pitchFamily="34" charset="0"/>
                <a:cs typeface="Tahoma" pitchFamily="34" charset="0"/>
              </a:rPr>
              <a:t>Кохонена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- функция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G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определяет прямоугольную окрестность;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- соседство </a:t>
            </a:r>
            <a:r>
              <a:rPr lang="ru-RU" sz="2000" dirty="0" err="1">
                <a:ea typeface="Tahoma" pitchFamily="34" charset="0"/>
                <a:cs typeface="Tahoma" pitchFamily="34" charset="0"/>
              </a:rPr>
              <a:t>гауссовского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типа: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        б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) алгоритм нейронного газа: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 Сортировка векторов весов по расстояниям до входного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 вектора;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                                , где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m(</a:t>
            </a:r>
            <a:r>
              <a:rPr lang="en-US" sz="2000" dirty="0" err="1"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) -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номер нейрона </a:t>
            </a:r>
            <a:r>
              <a:rPr lang="en-US" sz="2000" dirty="0" err="1">
                <a:ea typeface="Tahoma" pitchFamily="34" charset="0"/>
                <a:cs typeface="Tahoma" pitchFamily="34" charset="0"/>
              </a:rPr>
              <a:t>i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в полученной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                                     перестановке по расстояниям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.        </a:t>
            </a:r>
            <a:endParaRPr lang="ru-RU" sz="2000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5796136" y="1347615"/>
          <a:ext cx="2416621" cy="428490"/>
        </p:xfrm>
        <a:graphic>
          <a:graphicData uri="http://schemas.openxmlformats.org/presentationml/2006/ole">
            <p:oleObj spid="_x0000_s58370" name="Equation" r:id="rId4" imgW="1282680" imgH="228600" progId="Equation.3">
              <p:embed/>
            </p:oleObj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851920" y="1923678"/>
          <a:ext cx="3028826" cy="423799"/>
        </p:xfrm>
        <a:graphic>
          <a:graphicData uri="http://schemas.openxmlformats.org/presentationml/2006/ole">
            <p:oleObj spid="_x0000_s58371" name="Equation" r:id="rId5" imgW="1625400" imgH="228600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4788024" y="2859782"/>
          <a:ext cx="1924777" cy="720080"/>
        </p:xfrm>
        <a:graphic>
          <a:graphicData uri="http://schemas.openxmlformats.org/presentationml/2006/ole">
            <p:oleObj spid="_x0000_s58372" name="Equation" r:id="rId6" imgW="1117440" imgH="419040" progId="Equation.3">
              <p:embed/>
            </p:oleObj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259632" y="4227934"/>
          <a:ext cx="1639193" cy="560351"/>
        </p:xfrm>
        <a:graphic>
          <a:graphicData uri="http://schemas.openxmlformats.org/presentationml/2006/ole">
            <p:oleObj spid="_x0000_s58373" name="Equation" r:id="rId7" imgW="965160" imgH="330120" progId="Equation.3">
              <p:embed/>
            </p:oleObj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3563888" y="843558"/>
          <a:ext cx="1943026" cy="629256"/>
        </p:xfrm>
        <a:graphic>
          <a:graphicData uri="http://schemas.openxmlformats.org/presentationml/2006/ole">
            <p:oleObj spid="_x0000_s58374" name="Equation" r:id="rId8" imgW="13334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Применение сети </a:t>
            </a:r>
            <a:r>
              <a:rPr lang="ru-RU" dirty="0" err="1" smtClean="0"/>
              <a:t>Кохонена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71600" y="1074266"/>
            <a:ext cx="6858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Компрессия данных.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Кадр разбивается на части (входные вектора).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Каждой части сопоставляется нейрон-победитель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.</a:t>
            </a:r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Диагностирование неисправностей</a:t>
            </a:r>
            <a:r>
              <a:rPr lang="ru-RU" sz="2000" dirty="0" smtClean="0">
                <a:ea typeface="Tahoma" pitchFamily="34" charset="0"/>
                <a:cs typeface="Tahoma" pitchFamily="34" charset="0"/>
              </a:rPr>
              <a:t>.</a:t>
            </a:r>
            <a:endParaRPr lang="en-US" sz="2000" dirty="0" smtClean="0">
              <a:ea typeface="Tahoma" pitchFamily="34" charset="0"/>
              <a:cs typeface="Tahoma" pitchFamily="34" charset="0"/>
            </a:endParaRPr>
          </a:p>
          <a:p>
            <a:endParaRPr lang="en-US" sz="2000" dirty="0" smtClean="0">
              <a:ea typeface="Tahoma" pitchFamily="34" charset="0"/>
              <a:cs typeface="Tahoma" pitchFamily="34" charset="0"/>
            </a:endParaRPr>
          </a:p>
          <a:p>
            <a:endParaRPr lang="ru-RU" sz="2000" dirty="0" smtClean="0">
              <a:ea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ea typeface="Tahoma" pitchFamily="34" charset="0"/>
                <a:cs typeface="Tahoma" pitchFamily="34" charset="0"/>
              </a:rPr>
              <a:t>3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.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Визуализация многомерной информации.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712968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Цветное квантование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74754" name="Picture 2" descr="Image for po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203598"/>
            <a:ext cx="2880320" cy="1533770"/>
          </a:xfrm>
          <a:prstGeom prst="rect">
            <a:avLst/>
          </a:prstGeom>
          <a:noFill/>
        </p:spPr>
      </p:pic>
      <p:pic>
        <p:nvPicPr>
          <p:cNvPr id="74756" name="Picture 4" descr="Image for po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1280" y="2931790"/>
            <a:ext cx="3758712" cy="1794785"/>
          </a:xfrm>
          <a:prstGeom prst="rect">
            <a:avLst/>
          </a:prstGeom>
          <a:noFill/>
        </p:spPr>
      </p:pic>
      <p:pic>
        <p:nvPicPr>
          <p:cNvPr id="74758" name="Picture 6" descr="Image for pos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1491630"/>
            <a:ext cx="2892946" cy="2849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485</Words>
  <Application>Microsoft Office PowerPoint</Application>
  <PresentationFormat>Экран (16:9)</PresentationFormat>
  <Paragraphs>122</Paragraphs>
  <Slides>15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Equation</vt:lpstr>
      <vt:lpstr>Нейронные сети и их практическое применение.  Лекция 7. Сеть Кохонена.</vt:lpstr>
      <vt:lpstr>Сеть с самоорганизацией на основе конкуренции</vt:lpstr>
      <vt:lpstr>Меры расстояния между векторами</vt:lpstr>
      <vt:lpstr>Общий смысл обучения</vt:lpstr>
      <vt:lpstr>Инициализация весов</vt:lpstr>
      <vt:lpstr>Проблема мертвых нейронов</vt:lpstr>
      <vt:lpstr>Алгоритмы обучения</vt:lpstr>
      <vt:lpstr>Применение сети Кохонена</vt:lpstr>
      <vt:lpstr>Цветное квантование </vt:lpstr>
      <vt:lpstr>Аппроксимация </vt:lpstr>
      <vt:lpstr>Визуализация многомерной информации</vt:lpstr>
      <vt:lpstr>Анализ сортов вин</vt:lpstr>
      <vt:lpstr>Анализ экономических показателей стран</vt:lpstr>
      <vt:lpstr>Достоинства и недостатки</vt:lpstr>
      <vt:lpstr>Вопросы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Введение.</dc:title>
  <dc:creator>Dmitry</dc:creator>
  <cp:lastModifiedBy>Dmitry</cp:lastModifiedBy>
  <cp:revision>114</cp:revision>
  <dcterms:created xsi:type="dcterms:W3CDTF">2019-10-07T19:23:40Z</dcterms:created>
  <dcterms:modified xsi:type="dcterms:W3CDTF">2024-12-01T20:47:39Z</dcterms:modified>
</cp:coreProperties>
</file>