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76" r:id="rId23"/>
    <p:sldId id="280" r:id="rId2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09E2-5332-4166-BD56-3FBFD005CBE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2990-6FE1-48B2-87B5-E344F8AB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61F15-46CB-B57F-FCCA-D625849F0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55A90-157C-F717-6471-BEF872886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E75C6-1ABD-F96A-FE01-A24F9BABD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F5729-256E-B63B-F720-4F1B7A2BC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7E0-26A1-42D3-BE82-2C0DCE2D5B4B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A163-BF9E-49E1-B7DD-091E2732B245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EBD0-98CE-48F8-BE5E-311BFB3492E8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174-79C8-48FB-8B0B-09FED53FA508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C3AF-E6AA-4D67-A906-69AFF298C88B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7E6-CD2C-4AF2-B13D-648683C6CAD9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FC45-FB17-406A-A2C1-BBA10E5231D0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99E-0D07-43B0-BF95-AB9D64E0B10D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430-7D04-4BA4-B16B-0468300F9094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15A-B84B-48B1-9FBF-D5A32DD803D6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7EC6-214D-4123-8376-4A33D5F4EBD4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9FE-4B33-4D0C-8C33-B494D7A76ED2}" type="datetime1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46698"/>
            <a:ext cx="6400800" cy="10252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Дмитрий Буряк</a:t>
            </a:r>
          </a:p>
          <a:p>
            <a:pPr>
              <a:lnSpc>
                <a:spcPct val="80000"/>
              </a:lnSpc>
            </a:pPr>
            <a:r>
              <a:rPr lang="ru-RU" sz="2000" dirty="0" err="1"/>
              <a:t>к.ф.-м.н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dyb04@yandex.ru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5800" y="714968"/>
            <a:ext cx="7772400" cy="2216822"/>
          </a:xfrm>
        </p:spPr>
        <p:txBody>
          <a:bodyPr>
            <a:normAutofit fontScale="90000"/>
          </a:bodyPr>
          <a:lstStyle/>
          <a:p>
            <a:r>
              <a:rPr lang="ru-RU" dirty="0"/>
              <a:t>Нейронные сети и их практическое применение.</a:t>
            </a:r>
            <a:br>
              <a:rPr lang="en-US" dirty="0"/>
            </a:br>
            <a:br>
              <a:rPr lang="en-US" dirty="0"/>
            </a:br>
            <a:r>
              <a:rPr lang="ru-RU" sz="3100" dirty="0"/>
              <a:t>Лекция </a:t>
            </a:r>
            <a:r>
              <a:rPr lang="en-US" sz="3100" dirty="0"/>
              <a:t>8</a:t>
            </a:r>
            <a:r>
              <a:rPr lang="ru-RU" sz="3100" dirty="0"/>
              <a:t>. Рекуррентные сети</a:t>
            </a:r>
            <a:r>
              <a:rPr lang="en-US" sz="3100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/>
              <a:t>Сеть Хемминга. Особенности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762000" y="946338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Емкость сети: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P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(количество нейронов первого слоя).</a:t>
            </a: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Достоинства: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1. Простой алгоритм работы.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2. Простой алгоритм обучения.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3. Емкость не зависит от размерности входного сигнала.</a:t>
            </a: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Недостатки: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1. Неопределенность результата, при одинаковом расстоянии до двух и более векторов.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2. Способность распознавать только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слабозашумленные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образы.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3. Бинарные (биполярные) входные вектора.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сетей </a:t>
            </a:r>
            <a:r>
              <a:rPr lang="ru-RU" dirty="0" err="1"/>
              <a:t>Хопфилда</a:t>
            </a:r>
            <a:r>
              <a:rPr lang="ru-RU" dirty="0"/>
              <a:t> и Хемминга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Задача кластеризации. 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Вход: 100.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Количество кластеров: 10.</a:t>
            </a: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Количество связей: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Хопфилд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 100*100=10000;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Хемминг: 1000+100=1100.</a:t>
            </a: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74" y="1419622"/>
            <a:ext cx="31378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err="1"/>
              <a:t>Персептронная</a:t>
            </a:r>
            <a:r>
              <a:rPr lang="ru-RU" dirty="0"/>
              <a:t> сеть </a:t>
            </a:r>
            <a:r>
              <a:rPr lang="en-US" dirty="0"/>
              <a:t>RMLP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843558"/>
            <a:ext cx="63701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a typeface="Tahoma" pitchFamily="34" charset="0"/>
                <a:cs typeface="Tahoma" pitchFamily="34" charset="0"/>
              </a:rPr>
              <a:t>RMLP – Recurrent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MultiLayer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Perceptron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ea typeface="Tahoma" pitchFamily="34" charset="0"/>
                <a:cs typeface="Tahoma" pitchFamily="34" charset="0"/>
              </a:rPr>
              <a:t>NARX - Non-linear Auto-Regressive with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eXogeneous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inputs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19872" y="2714626"/>
            <a:ext cx="51010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 dirty="0">
                <a:ea typeface="Tahoma" pitchFamily="34" charset="0"/>
                <a:cs typeface="Tahoma" pitchFamily="34" charset="0"/>
              </a:rPr>
              <a:t>Один входной нейрон, К скрытых и</a:t>
            </a:r>
          </a:p>
          <a:p>
            <a:r>
              <a:rPr lang="ru-RU" sz="2000" u="sng" dirty="0">
                <a:ea typeface="Tahoma" pitchFamily="34" charset="0"/>
                <a:cs typeface="Tahoma" pitchFamily="34" charset="0"/>
              </a:rPr>
              <a:t> 1 выходной нейрон</a:t>
            </a:r>
          </a:p>
          <a:p>
            <a:r>
              <a:rPr lang="en-US" sz="2000" b="1" i="1" dirty="0">
                <a:ea typeface="Tahoma" pitchFamily="34" charset="0"/>
                <a:cs typeface="Tahoma" pitchFamily="34" charset="0"/>
              </a:rPr>
              <a:t>X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(k)</a:t>
            </a:r>
            <a:r>
              <a:rPr lang="ru-RU" sz="2000" i="1" dirty="0">
                <a:ea typeface="Tahoma" pitchFamily="34" charset="0"/>
                <a:cs typeface="Tahoma" pitchFamily="34" charset="0"/>
              </a:rPr>
              <a:t>=(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x(k),x(k-1),…,x(k-(N-1)),y(k-1),…,y(k-P))</a:t>
            </a:r>
          </a:p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N-1 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количество задержек входного сигнала</a:t>
            </a:r>
          </a:p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P 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количество задержек выходного сигнала</a:t>
            </a:r>
            <a:endParaRPr lang="ru-RU" sz="2000" i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635646"/>
            <a:ext cx="1524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83718"/>
            <a:ext cx="990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652587"/>
            <a:ext cx="16764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9488" y="4299942"/>
            <a:ext cx="6019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 dirty="0">
                <a:ea typeface="Tahoma" pitchFamily="34" charset="0"/>
                <a:cs typeface="Tahoma" pitchFamily="34" charset="0"/>
              </a:rPr>
              <a:t>Применение.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Моделирование динамических систем.</a:t>
            </a:r>
          </a:p>
          <a:p>
            <a:r>
              <a:rPr lang="ru-RU" sz="2000" i="1" dirty="0">
                <a:ea typeface="Tahoma" pitchFamily="34" charset="0"/>
                <a:cs typeface="Tahoma" pitchFamily="34" charset="0"/>
              </a:rPr>
              <a:t>                          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Прогнозирование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70164"/>
            <a:ext cx="2590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08450"/>
            <a:ext cx="25908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RMLP: </a:t>
            </a:r>
            <a:r>
              <a:rPr lang="ru-RU" dirty="0"/>
              <a:t>алгоритм обучения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001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dirty="0">
                <a:ea typeface="Tahoma" pitchFamily="34" charset="0"/>
                <a:cs typeface="Tahoma" pitchFamily="34" charset="0"/>
              </a:rPr>
              <a:t>BPTT –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Backpropagation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Through Time</a:t>
            </a: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ru-RU" sz="2000" dirty="0">
                <a:ea typeface="Tahoma" pitchFamily="34" charset="0"/>
                <a:cs typeface="Tahoma" pitchFamily="34" charset="0"/>
              </a:rPr>
              <a:t>Метод наискорейшего спуска,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online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режим</a:t>
            </a:r>
          </a:p>
          <a:p>
            <a:pPr marL="457200" indent="-457200"/>
            <a:r>
              <a:rPr lang="ru-RU" sz="2000" dirty="0">
                <a:ea typeface="Tahoma" pitchFamily="34" charset="0"/>
                <a:cs typeface="Tahoma" pitchFamily="34" charset="0"/>
              </a:rPr>
              <a:t>Функция ошибки (один выход):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Случайная инициализация весов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Для момента времени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t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и 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>
                <a:ea typeface="Tahoma" pitchFamily="34" charset="0"/>
                <a:cs typeface="Tahoma" pitchFamily="34" charset="0"/>
              </a:rPr>
              <a:t>входного вектора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x(t)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вычислить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>
                <a:ea typeface="Tahoma" pitchFamily="34" charset="0"/>
                <a:cs typeface="Tahoma" pitchFamily="34" charset="0"/>
              </a:rPr>
              <a:t>состояния всех нейронов сети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Вычислить значения производных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br>
              <a:rPr lang="ru-RU" sz="2000" dirty="0">
                <a:ea typeface="Tahoma" pitchFamily="34" charset="0"/>
                <a:cs typeface="Tahoma" pitchFamily="34" charset="0"/>
              </a:rPr>
            </a:br>
            <a:br>
              <a:rPr lang="ru-RU" sz="2000" dirty="0">
                <a:ea typeface="Tahoma" pitchFamily="34" charset="0"/>
                <a:cs typeface="Tahoma" pitchFamily="34" charset="0"/>
              </a:rPr>
            </a:br>
            <a:br>
              <a:rPr lang="ru-RU" sz="2000" dirty="0">
                <a:ea typeface="Tahoma" pitchFamily="34" charset="0"/>
                <a:cs typeface="Tahoma" pitchFamily="34" charset="0"/>
              </a:rPr>
            </a:b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Изменить веса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Перейти на шаг 2.</a:t>
            </a:r>
          </a:p>
          <a:p>
            <a:pPr marL="457200" indent="-457200">
              <a:buFontTx/>
              <a:buAutoNum type="arabicPeriod"/>
            </a:pP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95686"/>
            <a:ext cx="1524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571750"/>
            <a:ext cx="990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995686"/>
            <a:ext cx="16764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311" y="1283863"/>
            <a:ext cx="2016001" cy="56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3795886"/>
            <a:ext cx="525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3219822"/>
            <a:ext cx="5791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Рекуррентная сеть </a:t>
            </a:r>
            <a:r>
              <a:rPr lang="ru-RU" dirty="0" err="1"/>
              <a:t>Эльмана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49"/>
            <a:ext cx="3743514" cy="32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63638"/>
            <a:ext cx="1917576" cy="49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491630"/>
            <a:ext cx="1760984" cy="4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995687"/>
            <a:ext cx="1913384" cy="5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067694"/>
            <a:ext cx="1837184" cy="3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059582"/>
            <a:ext cx="5774060" cy="4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995937" y="2643758"/>
            <a:ext cx="48965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u="sng" dirty="0">
                <a:ea typeface="Tahoma" pitchFamily="34" charset="0"/>
                <a:cs typeface="Tahoma" pitchFamily="34" charset="0"/>
              </a:rPr>
              <a:t>Применение.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Анализ естественного языка: классификация слов в тексте с учетом контекста.</a:t>
            </a:r>
          </a:p>
          <a:p>
            <a:pPr>
              <a:buFontTx/>
              <a:buChar char="-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Прогнозирование: предсказание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траффика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57200" y="4578682"/>
            <a:ext cx="7534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a typeface="Tahoma" pitchFamily="34" charset="0"/>
                <a:cs typeface="Tahoma" pitchFamily="34" charset="0"/>
              </a:rPr>
              <a:t>RTRN – Real Time Recurrent Network 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частный случай сети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Эльмана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Сеть </a:t>
            </a:r>
            <a:r>
              <a:rPr lang="ru-RU" dirty="0" err="1"/>
              <a:t>Эльмана</a:t>
            </a:r>
            <a:r>
              <a:rPr lang="ru-RU" dirty="0"/>
              <a:t>. Обучение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001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 dirty="0">
                <a:ea typeface="Tahoma" pitchFamily="34" charset="0"/>
                <a:cs typeface="Tahoma" pitchFamily="34" charset="0"/>
              </a:rPr>
              <a:t>Метод наискорейшего спуска,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online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режим</a:t>
            </a:r>
          </a:p>
          <a:p>
            <a:pPr marL="457200" indent="-457200"/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ru-RU" sz="2000" dirty="0">
                <a:ea typeface="Tahoma" pitchFamily="34" charset="0"/>
                <a:cs typeface="Tahoma" pitchFamily="34" charset="0"/>
              </a:rPr>
              <a:t>Функция ошибки:</a:t>
            </a:r>
          </a:p>
          <a:p>
            <a:pPr marL="457200" indent="-457200"/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Случайная инициализация весов, равномерное из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[-1,1]</a:t>
            </a: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Для момента времени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t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сформировать входной вектор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x(t)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Вычислить вектор градиента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Изменить веса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br>
              <a:rPr lang="ru-RU" sz="2000" dirty="0">
                <a:ea typeface="Tahoma" pitchFamily="34" charset="0"/>
                <a:cs typeface="Tahoma" pitchFamily="34" charset="0"/>
              </a:rPr>
            </a:b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Перейти на шаг 2.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7598"/>
            <a:ext cx="3801418" cy="58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47008"/>
            <a:ext cx="36195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89933"/>
            <a:ext cx="3581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Современные рекуррентные НС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78282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Обратная связь → «запоминание» информации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9622"/>
            <a:ext cx="4424139" cy="12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15766"/>
            <a:ext cx="40933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https://miro.medium.com/max/178/1*wsFbWhkWzHM0o83hBKYkH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43958"/>
            <a:ext cx="2373597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Краткосрочная память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78282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Короткий интервал «запоминания» информации</a:t>
            </a:r>
          </a:p>
        </p:txBody>
      </p:sp>
      <p:pic>
        <p:nvPicPr>
          <p:cNvPr id="83970" name="Picture 2" descr="https://miro.medium.com/max/417/1*aWlpNjVtcwpGSrmqWJz7W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9622"/>
            <a:ext cx="3971925" cy="1581151"/>
          </a:xfrm>
          <a:prstGeom prst="rect">
            <a:avLst/>
          </a:prstGeom>
          <a:noFill/>
        </p:spPr>
      </p:pic>
      <p:pic>
        <p:nvPicPr>
          <p:cNvPr id="83972" name="Picture 4" descr="https://miro.medium.com/max/474/1*YYb4Zg-NQv_qNEcgPGwXi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075806"/>
            <a:ext cx="528492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LSTM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15566"/>
            <a:ext cx="850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Long Short Term Memory 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«запоминание» долгосрочных зависимостей.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162" y="1275606"/>
            <a:ext cx="53911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840" y="3507854"/>
            <a:ext cx="4028413" cy="14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78282"/>
            <a:ext cx="85072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Cell state -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Состояние сети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Forget gate 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контроль «забывания»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8610" name="Picture 2" descr="https://miro.medium.com/max/922/1*XXqcsppVIK9xOyEilbyV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7614"/>
            <a:ext cx="2929032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LSTM. </a:t>
            </a:r>
            <a:r>
              <a:rPr lang="ru-RU" dirty="0"/>
              <a:t>Компоненты (1)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8612" name="Picture 4" descr="https://miro.medium.com/max/1478/1*GrrF4ETk_RP6EJOJAxie4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808" y="3219822"/>
            <a:ext cx="464750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Содержание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91680" y="987574"/>
            <a:ext cx="65730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Ассоциативная память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Ассоциативная память: сеть </a:t>
            </a:r>
            <a:r>
              <a:rPr lang="ru-RU" sz="2400" dirty="0" err="1">
                <a:ea typeface="Tahoma" pitchFamily="34" charset="0"/>
                <a:cs typeface="Tahoma" pitchFamily="34" charset="0"/>
              </a:rPr>
              <a:t>Хопфилда</a:t>
            </a:r>
            <a:r>
              <a:rPr lang="ru-RU" sz="2400" dirty="0"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ea typeface="Tahoma" pitchFamily="34" charset="0"/>
                <a:cs typeface="Tahoma" pitchFamily="34" charset="0"/>
              </a:rPr>
              <a:t>Гетероассоциативная</a:t>
            </a:r>
            <a:r>
              <a:rPr lang="ru-RU" sz="2400" dirty="0">
                <a:ea typeface="Tahoma" pitchFamily="34" charset="0"/>
                <a:cs typeface="Tahoma" pitchFamily="34" charset="0"/>
              </a:rPr>
              <a:t> память: сеть Хемминга.</a:t>
            </a:r>
          </a:p>
          <a:p>
            <a:pPr>
              <a:buFont typeface="Wingdings" pitchFamily="2" charset="2"/>
              <a:buChar char="q"/>
            </a:pPr>
            <a:endParaRPr lang="ru-RU" sz="2400" dirty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Рекуррентные сети на базе персептрона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Recurrent </a:t>
            </a:r>
            <a:r>
              <a:rPr lang="en-US" sz="2400" dirty="0" err="1">
                <a:ea typeface="Tahoma" pitchFamily="34" charset="0"/>
                <a:cs typeface="Tahoma" pitchFamily="34" charset="0"/>
              </a:rPr>
              <a:t>MultiLayer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ea typeface="Tahoma" pitchFamily="34" charset="0"/>
                <a:cs typeface="Tahoma" pitchFamily="34" charset="0"/>
              </a:rPr>
              <a:t>Perceptron</a:t>
            </a:r>
            <a:endParaRPr lang="ru-RU" sz="2400" dirty="0"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Рекуррентная сеть </a:t>
            </a:r>
            <a:r>
              <a:rPr lang="ru-RU" sz="2400" dirty="0" err="1">
                <a:ea typeface="Tahoma" pitchFamily="34" charset="0"/>
                <a:cs typeface="Tahoma" pitchFamily="34" charset="0"/>
              </a:rPr>
              <a:t>Эльмана</a:t>
            </a:r>
            <a:endParaRPr lang="ru-RU" sz="2400" dirty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400" dirty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Рекуррентные сети 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LSTM, GRU.</a:t>
            </a:r>
            <a:endParaRPr lang="ru-RU" sz="24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s://miro.medium.com/max/1294/1*69dAoqBohZwgDQVwZGd9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31791"/>
            <a:ext cx="5199684" cy="1800200"/>
          </a:xfrm>
          <a:prstGeom prst="rect">
            <a:avLst/>
          </a:prstGeom>
          <a:noFill/>
        </p:spPr>
      </p:pic>
      <p:pic>
        <p:nvPicPr>
          <p:cNvPr id="92162" name="Picture 2" descr="https://miro.medium.com/max/1528/1*CVZrSG9UZi1eAdjAEQ9fZ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9582"/>
            <a:ext cx="5832648" cy="18704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LSTM. </a:t>
            </a:r>
            <a:r>
              <a:rPr lang="ru-RU" dirty="0"/>
              <a:t>Компоненты (2)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833680"/>
            <a:ext cx="850728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Новая информация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Input gate 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добавление информации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Изменение состояния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LSTM. </a:t>
            </a:r>
            <a:r>
              <a:rPr lang="ru-RU" dirty="0"/>
              <a:t>Компоненты (3)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1050290"/>
            <a:ext cx="850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Выход сети</a:t>
            </a:r>
          </a:p>
        </p:txBody>
      </p:sp>
      <p:pic>
        <p:nvPicPr>
          <p:cNvPr id="94212" name="Picture 4" descr="https://miro.medium.com/max/1408/1*lqxlSCwqeB_Bq_FaQajNd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23678"/>
            <a:ext cx="699953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GRU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78282"/>
            <a:ext cx="850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Gated Recurrent Unit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88066" name="Picture 2" descr="https://miro.medium.com/max/482/1*1HJUlwKMWmAkHhUkwy9g3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51670"/>
            <a:ext cx="656635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0DAAA-3131-585E-B010-75AEEA74A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99453-C2B4-5D1C-2E95-206FAE4E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Вопросы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AA8E6C-2151-B7A6-72D6-413E0517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90346C3-A788-8DB7-5A21-9881D118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78282"/>
            <a:ext cx="8507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Достаточное условие устойчивости сети Хопфилда.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Принцип, лежащий в основе алгоритмов обучения рекуррентных сетей.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Основные элементы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LSTM </a:t>
            </a:r>
            <a:r>
              <a:rPr lang="ru-RU" sz="2000">
                <a:ea typeface="Tahoma" pitchFamily="34" charset="0"/>
                <a:cs typeface="Tahoma" pitchFamily="34" charset="0"/>
              </a:rPr>
              <a:t>нейрона.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Сеть </a:t>
            </a:r>
            <a:r>
              <a:rPr lang="ru-RU" dirty="0" err="1"/>
              <a:t>Хопфилда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fld id="{EC1F835F-9AB0-42BE-8AF5-99DA7248C29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03598"/>
            <a:ext cx="39417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228809"/>
              </p:ext>
            </p:extLst>
          </p:nvPr>
        </p:nvGraphicFramePr>
        <p:xfrm>
          <a:off x="5117479" y="1538389"/>
          <a:ext cx="2406849" cy="60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765080" imgH="444240" progId="Equation.3">
                  <p:embed/>
                </p:oleObj>
              </mc:Choice>
              <mc:Fallback>
                <p:oleObj name="Формула" r:id="rId4" imgW="176508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479" y="1538389"/>
                        <a:ext cx="2406849" cy="600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861567"/>
              </p:ext>
            </p:extLst>
          </p:nvPr>
        </p:nvGraphicFramePr>
        <p:xfrm>
          <a:off x="5189488" y="2087740"/>
          <a:ext cx="720080" cy="33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28600" progId="Equation.3">
                  <p:embed/>
                </p:oleObj>
              </mc:Choice>
              <mc:Fallback>
                <p:oleObj name="Equation" r:id="rId6" imgW="6346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488" y="2087740"/>
                        <a:ext cx="720080" cy="339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572000" y="2427734"/>
            <a:ext cx="4248151" cy="431800"/>
            <a:chOff x="1008" y="3826"/>
            <a:chExt cx="2676" cy="272"/>
          </a:xfrm>
        </p:grpSpPr>
        <p:graphicFrame>
          <p:nvGraphicFramePr>
            <p:cNvPr id="18" name="Object 15"/>
            <p:cNvGraphicFramePr>
              <a:graphicFrameLocks noChangeAspect="1"/>
            </p:cNvGraphicFramePr>
            <p:nvPr/>
          </p:nvGraphicFramePr>
          <p:xfrm>
            <a:off x="2489" y="3826"/>
            <a:ext cx="1195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002960" imgH="228600" progId="Equation.3">
                    <p:embed/>
                  </p:oleObj>
                </mc:Choice>
                <mc:Fallback>
                  <p:oleObj name="Формула" r:id="rId8" imgW="100296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" y="3826"/>
                          <a:ext cx="1195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008" y="3840"/>
              <a:ext cx="1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Условие окончания:</a:t>
              </a:r>
            </a:p>
          </p:txBody>
        </p:sp>
      </p:grpSp>
      <p:sp>
        <p:nvSpPr>
          <p:cNvPr id="20" name="Text Box 1039"/>
          <p:cNvSpPr txBox="1">
            <a:spLocks noChangeArrowheads="1"/>
          </p:cNvSpPr>
          <p:nvPr/>
        </p:nvSpPr>
        <p:spPr bwMode="auto">
          <a:xfrm>
            <a:off x="4572000" y="3291830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Достаточное условие устойчивости:</a:t>
            </a:r>
            <a:endParaRPr lang="ru-RU" sz="2000" i="1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Object 1040"/>
          <p:cNvGraphicFramePr>
            <a:graphicFrameLocks noChangeAspect="1"/>
          </p:cNvGraphicFramePr>
          <p:nvPr/>
        </p:nvGraphicFramePr>
        <p:xfrm>
          <a:off x="7308304" y="3219822"/>
          <a:ext cx="1166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482400" progId="Equation.3">
                  <p:embed/>
                </p:oleObj>
              </mc:Choice>
              <mc:Fallback>
                <p:oleObj name="Equation" r:id="rId10" imgW="583920" imgH="482400" progId="Equation.3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219822"/>
                        <a:ext cx="1166813" cy="965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2E30C105-08AE-A727-A060-4990CAD8B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20395"/>
              </p:ext>
            </p:extLst>
          </p:nvPr>
        </p:nvGraphicFramePr>
        <p:xfrm>
          <a:off x="5141913" y="1276350"/>
          <a:ext cx="7334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647640" imgH="228600" progId="Equation.3">
                  <p:embed/>
                </p:oleObj>
              </mc:Choice>
              <mc:Fallback>
                <p:oleObj name="Формула" r:id="rId12" imgW="647640" imgH="228600" progId="Equation.3">
                  <p:embed/>
                  <p:pic>
                    <p:nvPicPr>
                      <p:cNvPr id="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1276350"/>
                        <a:ext cx="7334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Бинарные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Object 1035"/>
          <p:cNvGraphicFramePr>
            <a:graphicFrameLocks noChangeAspect="1"/>
          </p:cNvGraphicFramePr>
          <p:nvPr/>
        </p:nvGraphicFramePr>
        <p:xfrm>
          <a:off x="395536" y="1131590"/>
          <a:ext cx="2178968" cy="70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482400" progId="Equation.3">
                  <p:embed/>
                </p:oleObj>
              </mc:Choice>
              <mc:Fallback>
                <p:oleObj name="Equation" r:id="rId3" imgW="1485720" imgH="48240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31590"/>
                        <a:ext cx="2178968" cy="704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36"/>
          <p:cNvGraphicFramePr>
            <a:graphicFrameLocks noChangeAspect="1"/>
          </p:cNvGraphicFramePr>
          <p:nvPr/>
        </p:nvGraphicFramePr>
        <p:xfrm>
          <a:off x="3059832" y="1131590"/>
          <a:ext cx="1152128" cy="70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533160" progId="Equation.3">
                  <p:embed/>
                </p:oleObj>
              </mc:Choice>
              <mc:Fallback>
                <p:oleObj name="Equation" r:id="rId5" imgW="863280" imgH="53316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131590"/>
                        <a:ext cx="1152128" cy="709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067694"/>
            <a:ext cx="311943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987574"/>
            <a:ext cx="36449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Обучение методом проекций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 Box 1035"/>
          <p:cNvSpPr txBox="1">
            <a:spLocks noChangeArrowheads="1"/>
          </p:cNvSpPr>
          <p:nvPr/>
        </p:nvSpPr>
        <p:spPr bwMode="auto">
          <a:xfrm>
            <a:off x="1763688" y="91556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W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- матрица весов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K*K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X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- матрица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K*P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, составленная из обучающих векторов. </a:t>
            </a:r>
          </a:p>
        </p:txBody>
      </p:sp>
      <p:graphicFrame>
        <p:nvGraphicFramePr>
          <p:cNvPr id="12" name="Object 1036"/>
          <p:cNvGraphicFramePr>
            <a:graphicFrameLocks noChangeAspect="1"/>
          </p:cNvGraphicFramePr>
          <p:nvPr/>
        </p:nvGraphicFramePr>
        <p:xfrm>
          <a:off x="608890" y="1131591"/>
          <a:ext cx="100324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164880" progId="Equation.3">
                  <p:embed/>
                </p:oleObj>
              </mc:Choice>
              <mc:Fallback>
                <p:oleObj name="Equation" r:id="rId3" imgW="571320" imgH="16488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90" y="1131591"/>
                        <a:ext cx="1003241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37"/>
          <p:cNvGraphicFramePr>
            <a:graphicFrameLocks noChangeAspect="1"/>
          </p:cNvGraphicFramePr>
          <p:nvPr/>
        </p:nvGraphicFramePr>
        <p:xfrm>
          <a:off x="611560" y="1779662"/>
          <a:ext cx="1080964" cy="38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28600" progId="Equation.3">
                  <p:embed/>
                </p:oleObj>
              </mc:Choice>
              <mc:Fallback>
                <p:oleObj name="Equation" r:id="rId5" imgW="647640" imgH="22860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9662"/>
                        <a:ext cx="1080964" cy="382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38"/>
          <p:cNvGraphicFramePr>
            <a:graphicFrameLocks noChangeAspect="1"/>
          </p:cNvGraphicFramePr>
          <p:nvPr/>
        </p:nvGraphicFramePr>
        <p:xfrm>
          <a:off x="1907704" y="1779662"/>
          <a:ext cx="2377951" cy="464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280" imgH="253800" progId="Equation.3">
                  <p:embed/>
                </p:oleObj>
              </mc:Choice>
              <mc:Fallback>
                <p:oleObj name="Equation" r:id="rId7" imgW="1295280" imgH="25380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9662"/>
                        <a:ext cx="2377951" cy="46423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39"/>
          <p:cNvGraphicFramePr>
            <a:graphicFrameLocks noChangeAspect="1"/>
          </p:cNvGraphicFramePr>
          <p:nvPr/>
        </p:nvGraphicFramePr>
        <p:xfrm>
          <a:off x="1938635" y="2355726"/>
          <a:ext cx="6593805" cy="10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98800" imgH="634680" progId="Equation.3">
                  <p:embed/>
                </p:oleObj>
              </mc:Choice>
              <mc:Fallback>
                <p:oleObj name="Equation" r:id="rId9" imgW="3898800" imgH="63468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635" y="2355726"/>
                        <a:ext cx="6593805" cy="107125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40"/>
          <p:cNvSpPr txBox="1">
            <a:spLocks noChangeArrowheads="1"/>
          </p:cNvSpPr>
          <p:nvPr/>
        </p:nvSpPr>
        <p:spPr bwMode="auto">
          <a:xfrm>
            <a:off x="1814264" y="3507854"/>
            <a:ext cx="3477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x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(</a:t>
            </a:r>
            <a:r>
              <a:rPr lang="en-US" sz="2000" i="1" baseline="30000" dirty="0" err="1">
                <a:ea typeface="Tahoma" pitchFamily="34" charset="0"/>
                <a:cs typeface="Tahoma" pitchFamily="34" charset="0"/>
              </a:rPr>
              <a:t>i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)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- обучающий вектор;</a:t>
            </a:r>
          </a:p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W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(0)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=0;</a:t>
            </a:r>
          </a:p>
          <a:p>
            <a:endParaRPr lang="en-US" sz="2000" dirty="0"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Емкость сети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Хопфилда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K-1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sz="4000" dirty="0"/>
              <a:t>Сеть </a:t>
            </a:r>
            <a:r>
              <a:rPr lang="ru-RU" sz="4000" dirty="0" err="1"/>
              <a:t>Хопфилда</a:t>
            </a:r>
            <a:r>
              <a:rPr lang="ru-RU" sz="4000" dirty="0"/>
              <a:t>. Области применения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57400" y="1131590"/>
            <a:ext cx="5486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Ассоциативная память.</a:t>
            </a:r>
          </a:p>
          <a:p>
            <a:pPr marL="457200" indent="-457200"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Распознавание образов.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3.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Задачи оптимизации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ea typeface="Tahoma" pitchFamily="34" charset="0"/>
                <a:cs typeface="Tahoma" pitchFamily="34" charset="0"/>
              </a:rPr>
              <a:t>	-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Задача коммивояжера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Составление расписания 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Аналого-цифровое преобразование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другие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NP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-полные проблемы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4.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 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Математика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инвертирование матрицы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решение систем линейных и 	нелинейных уравнений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43558"/>
            <a:ext cx="513227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/>
              <a:t>Сеть Хемминга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762000" y="3651870"/>
            <a:ext cx="5694363" cy="744538"/>
            <a:chOff x="144" y="1435"/>
            <a:chExt cx="3587" cy="469"/>
          </a:xfrm>
        </p:grpSpPr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1591" y="1435"/>
            <a:ext cx="2140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311200" imgH="507960" progId="Equation.3">
                    <p:embed/>
                  </p:oleObj>
                </mc:Choice>
                <mc:Fallback>
                  <p:oleObj name="Equation" r:id="rId4" imgW="2311200" imgH="50796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1" y="1435"/>
                          <a:ext cx="2140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44" y="1536"/>
              <a:ext cx="15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Двоичные вектора: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9512" y="3507854"/>
            <a:ext cx="2628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Расстояние Хемминга:</a:t>
            </a: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762000" y="4349080"/>
            <a:ext cx="4889501" cy="742950"/>
            <a:chOff x="240" y="2155"/>
            <a:chExt cx="3080" cy="468"/>
          </a:xfrm>
        </p:grpSpPr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1863" y="2155"/>
            <a:ext cx="1457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50960" imgH="533160" progId="Equation.3">
                    <p:embed/>
                  </p:oleObj>
                </mc:Choice>
                <mc:Fallback>
                  <p:oleObj name="Equation" r:id="rId6" imgW="1650960" imgH="53316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3" y="2155"/>
                          <a:ext cx="1457" cy="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240" y="2256"/>
              <a:ext cx="17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Биполярные вектора: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/>
              <a:t>Сеть Хемминга. Вычисление.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57200" y="908050"/>
            <a:ext cx="8153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Обрабатываемые данные: биполярные вектора.</a:t>
            </a:r>
          </a:p>
          <a:p>
            <a:pPr>
              <a:lnSpc>
                <a:spcPct val="130000"/>
              </a:lnSpc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Входной вектор: 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</a:t>
            </a:r>
            <a:endParaRPr lang="ru-RU" sz="2000" i="1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1. Вычисление расстояния Хемминга между входным вектором и образцами, закодированными в весах первого слоя.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2. Выбор образца с наименьшим расстоянием (сеть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MAXNET).</a:t>
            </a:r>
          </a:p>
          <a:p>
            <a:pPr>
              <a:lnSpc>
                <a:spcPct val="130000"/>
              </a:lnSpc>
            </a:pP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. Формирование выходного вектора, соответствующего входному вектору.</a:t>
            </a:r>
          </a:p>
        </p:txBody>
      </p:sp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6443736" y="1923678"/>
          <a:ext cx="19446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355320" progId="Equation.3">
                  <p:embed/>
                </p:oleObj>
              </mc:Choice>
              <mc:Fallback>
                <p:oleObj name="Equation" r:id="rId3" imgW="1143000" imgH="35532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736" y="1923678"/>
                        <a:ext cx="194468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2"/>
          <p:cNvGraphicFramePr>
            <a:graphicFrameLocks noChangeAspect="1"/>
          </p:cNvGraphicFramePr>
          <p:nvPr/>
        </p:nvGraphicFramePr>
        <p:xfrm>
          <a:off x="2195736" y="2859782"/>
          <a:ext cx="54737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93880" imgH="406080" progId="Equation.3">
                  <p:embed/>
                </p:oleObj>
              </mc:Choice>
              <mc:Fallback>
                <p:oleObj name="Equation" r:id="rId5" imgW="3593880" imgH="4060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59782"/>
                        <a:ext cx="54737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4"/>
          <p:cNvGraphicFramePr>
            <a:graphicFrameLocks noChangeAspect="1"/>
          </p:cNvGraphicFramePr>
          <p:nvPr/>
        </p:nvGraphicFramePr>
        <p:xfrm>
          <a:off x="2195736" y="3291830"/>
          <a:ext cx="10810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317160" progId="Equation.3">
                  <p:embed/>
                </p:oleObj>
              </mc:Choice>
              <mc:Fallback>
                <p:oleObj name="Equation" r:id="rId7" imgW="736560" imgH="3171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291830"/>
                        <a:ext cx="10810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5"/>
          <p:cNvGraphicFramePr>
            <a:graphicFrameLocks noChangeAspect="1"/>
          </p:cNvGraphicFramePr>
          <p:nvPr/>
        </p:nvGraphicFramePr>
        <p:xfrm>
          <a:off x="1691407" y="4155926"/>
          <a:ext cx="166857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54080" imgH="457200" progId="Equation.3">
                  <p:embed/>
                </p:oleObj>
              </mc:Choice>
              <mc:Fallback>
                <p:oleObj name="Equation" r:id="rId9" imgW="1054080" imgH="4572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407" y="4155926"/>
                        <a:ext cx="1668572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>
                <a:ea typeface="Tahoma" pitchFamily="34" charset="0"/>
                <a:cs typeface="Tahoma" pitchFamily="34" charset="0"/>
              </a:rPr>
              <a:t>Сеть Хемминга.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685800" y="109152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Обучающая выборка: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{(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(j)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,y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(j)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)}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j=1,2,…,p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/>
        </p:nvGraphicFramePr>
        <p:xfrm>
          <a:off x="3419872" y="1995686"/>
          <a:ext cx="740966" cy="48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291960" progId="Equation.3">
                  <p:embed/>
                </p:oleObj>
              </mc:Choice>
              <mc:Fallback>
                <p:oleObj name="Equation" r:id="rId3" imgW="444240" imgH="2919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995686"/>
                        <a:ext cx="740966" cy="484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762000" y="1515249"/>
            <a:ext cx="2154238" cy="412751"/>
            <a:chOff x="528" y="1296"/>
            <a:chExt cx="1357" cy="260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1250" y="1298"/>
            <a:ext cx="635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622080" imgH="253800" progId="Equation.3">
                    <p:embed/>
                  </p:oleObj>
                </mc:Choice>
                <mc:Fallback>
                  <p:oleObj name="Формула" r:id="rId5" imgW="622080" imgH="253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0" y="1298"/>
                          <a:ext cx="635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528" y="1296"/>
              <a:ext cx="7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Слой 1:</a:t>
              </a:r>
            </a:p>
          </p:txBody>
        </p:sp>
      </p:grp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762000" y="2072704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Слой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MAXNET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762000" y="3833986"/>
            <a:ext cx="3175000" cy="498475"/>
            <a:chOff x="480" y="3192"/>
            <a:chExt cx="2000" cy="314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1746" y="3192"/>
            <a:ext cx="734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36560" imgH="317160" progId="Equation.3">
                    <p:embed/>
                  </p:oleObj>
                </mc:Choice>
                <mc:Fallback>
                  <p:oleObj name="Equation" r:id="rId7" imgW="736560" imgH="31716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3192"/>
                          <a:ext cx="734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480" y="3216"/>
              <a:ext cx="13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Выходной слой:</a:t>
              </a:r>
            </a:p>
          </p:txBody>
        </p:sp>
      </p:grp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3203848" y="2499742"/>
          <a:ext cx="1597769" cy="55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330120" progId="Equation.3">
                  <p:embed/>
                </p:oleObj>
              </mc:Choice>
              <mc:Fallback>
                <p:oleObj name="Equation" r:id="rId9" imgW="952200" imgH="3301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99742"/>
                        <a:ext cx="1597769" cy="550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275856" y="3147814"/>
          <a:ext cx="1464286" cy="5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330120" progId="Equation.3">
                  <p:embed/>
                </p:oleObj>
              </mc:Choice>
              <mc:Fallback>
                <p:oleObj name="Equation" r:id="rId11" imgW="952200" imgH="3301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147814"/>
                        <a:ext cx="1464286" cy="5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720</Words>
  <Application>Microsoft Office PowerPoint</Application>
  <PresentationFormat>On-screen Show (16:9)</PresentationFormat>
  <Paragraphs>184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Tahoma</vt:lpstr>
      <vt:lpstr>Wingdings</vt:lpstr>
      <vt:lpstr>Тема Office</vt:lpstr>
      <vt:lpstr>Формула</vt:lpstr>
      <vt:lpstr>Equation</vt:lpstr>
      <vt:lpstr>Нейронные сети и их практическое применение.  Лекция 8. Рекуррентные сети.</vt:lpstr>
      <vt:lpstr>Содержание</vt:lpstr>
      <vt:lpstr>Сеть Хопфилда</vt:lpstr>
      <vt:lpstr>Бинарные системы</vt:lpstr>
      <vt:lpstr>Обучение методом проекций</vt:lpstr>
      <vt:lpstr>Сеть Хопфилда. Области применения</vt:lpstr>
      <vt:lpstr>Сеть Хемминга</vt:lpstr>
      <vt:lpstr>Сеть Хемминга. Вычисление.</vt:lpstr>
      <vt:lpstr>Сеть Хемминга. Обучение</vt:lpstr>
      <vt:lpstr>Сеть Хемминга. Особенности</vt:lpstr>
      <vt:lpstr>Сравнение сетей Хопфилда и Хемминга</vt:lpstr>
      <vt:lpstr>Персептронная сеть RMLP</vt:lpstr>
      <vt:lpstr>RMLP: алгоритм обучения </vt:lpstr>
      <vt:lpstr>Рекуррентная сеть Эльмана</vt:lpstr>
      <vt:lpstr>Сеть Эльмана. Обучение </vt:lpstr>
      <vt:lpstr>Современные рекуррентные НС </vt:lpstr>
      <vt:lpstr>Краткосрочная память </vt:lpstr>
      <vt:lpstr>LSTM </vt:lpstr>
      <vt:lpstr>LSTM. Компоненты (1) </vt:lpstr>
      <vt:lpstr>LSTM. Компоненты (2) </vt:lpstr>
      <vt:lpstr>LSTM. Компоненты (3) </vt:lpstr>
      <vt:lpstr>GRU </vt:lpstr>
      <vt:lpstr>Вопросы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</dc:title>
  <dc:creator>Dmitry</dc:creator>
  <cp:lastModifiedBy>Dmitry</cp:lastModifiedBy>
  <cp:revision>149</cp:revision>
  <dcterms:created xsi:type="dcterms:W3CDTF">2019-10-07T19:23:40Z</dcterms:created>
  <dcterms:modified xsi:type="dcterms:W3CDTF">2024-12-09T08:02:44Z</dcterms:modified>
</cp:coreProperties>
</file>