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5"/>
  </p:notesMasterIdLst>
  <p:sldIdLst>
    <p:sldId id="256" r:id="rId2"/>
    <p:sldId id="257" r:id="rId3"/>
    <p:sldId id="272" r:id="rId4"/>
    <p:sldId id="273" r:id="rId5"/>
    <p:sldId id="279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71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1" autoAdjust="0"/>
  </p:normalViewPr>
  <p:slideViewPr>
    <p:cSldViewPr>
      <p:cViewPr varScale="1">
        <p:scale>
          <a:sx n="109" d="100"/>
          <a:sy n="109" d="100"/>
        </p:scale>
        <p:origin x="-682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35985-20DE-402B-91C1-0CA4EC319BE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F8D24-D1F0-454A-8B3B-59FF8CC96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0436A-2577-4C50-9D8B-D4847C56E78D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0DEA9-A7FE-4E85-9654-D4AF0A8F2A37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DA30-2B1D-4532-A9DF-4E58E9FA17CB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DE4A-9BAD-44D1-ABDE-B8E29AA731CB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9335-5BAA-4F54-BD19-5578833AD8F9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483C-E25D-484B-B53F-BB58DFC6C002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3D74-5C7E-42F6-897C-CCDC57AB67F6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48AF-BEE4-4E11-AA03-C2C0B0ABE492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F741-48CE-48A6-B64E-C0003C3E9069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8B90-396A-49E0-BA7A-78B45E180F26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F591-49FF-427B-90E5-BB8777A298D0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618E7-F804-41C9-A1B6-6F5155157CAF}" type="datetime1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62722"/>
            <a:ext cx="6400800" cy="10252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/>
              <a:t>Дмитрий Буряк</a:t>
            </a:r>
          </a:p>
          <a:p>
            <a:pPr>
              <a:lnSpc>
                <a:spcPct val="80000"/>
              </a:lnSpc>
            </a:pPr>
            <a:r>
              <a:rPr lang="ru-RU" sz="2000" dirty="0" err="1"/>
              <a:t>к</a:t>
            </a:r>
            <a:r>
              <a:rPr lang="ru-RU" sz="2000" dirty="0" err="1" smtClean="0"/>
              <a:t>.ф.-м.н</a:t>
            </a: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dyb04@yandex.ru</a:t>
            </a:r>
            <a:endParaRPr lang="ru-RU" sz="2000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85800" y="714968"/>
            <a:ext cx="7772400" cy="22168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Нейронные сети и их практическое применение.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sz="3100" dirty="0" smtClean="0"/>
              <a:t>Лекция </a:t>
            </a:r>
            <a:r>
              <a:rPr lang="en-US" sz="3100" dirty="0" smtClean="0"/>
              <a:t>10</a:t>
            </a:r>
            <a:r>
              <a:rPr lang="ru-RU" sz="3100" dirty="0" smtClean="0"/>
              <a:t>. Вычислительные платформы для реализации НС</a:t>
            </a:r>
            <a:r>
              <a:rPr lang="en-US" sz="3100" dirty="0" smtClean="0"/>
              <a:t>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Чипы для центров обработки данных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1131590"/>
            <a:ext cx="88569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dirty="0" smtClean="0"/>
              <a:t> Применение различных технологий: на основе </a:t>
            </a:r>
            <a:r>
              <a:rPr lang="en-US" sz="1600" dirty="0" smtClean="0"/>
              <a:t>CPU, </a:t>
            </a:r>
            <a:r>
              <a:rPr lang="ru-RU" sz="1600" dirty="0" smtClean="0"/>
              <a:t>программируемые </a:t>
            </a:r>
            <a:r>
              <a:rPr lang="en-US" sz="1600" dirty="0" smtClean="0"/>
              <a:t>FPGA</a:t>
            </a:r>
            <a:r>
              <a:rPr lang="ru-RU" sz="1600" dirty="0" smtClean="0"/>
              <a:t>.  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</a:t>
            </a:r>
            <a:r>
              <a:rPr lang="en-US" sz="1600" dirty="0" smtClean="0"/>
              <a:t>NVIDIA (</a:t>
            </a:r>
            <a:r>
              <a:rPr lang="en-US" sz="1600" dirty="0" err="1" smtClean="0"/>
              <a:t>Blackwell,Hopper</a:t>
            </a:r>
            <a:r>
              <a:rPr lang="en-US" sz="1600" dirty="0" smtClean="0"/>
              <a:t>)</a:t>
            </a:r>
            <a:endParaRPr lang="ru-RU" sz="1600" dirty="0" smtClean="0"/>
          </a:p>
          <a:p>
            <a:pPr lvl="1">
              <a:buFont typeface="Wingdings" pitchFamily="2" charset="2"/>
              <a:buChar char="§"/>
            </a:pPr>
            <a:r>
              <a:rPr lang="ru-RU" sz="1600" dirty="0" smtClean="0"/>
              <a:t> Тензорные ядра</a:t>
            </a:r>
            <a:br>
              <a:rPr lang="ru-RU" sz="1600" dirty="0" smtClean="0"/>
            </a:br>
            <a:r>
              <a:rPr lang="ru-RU" sz="1600" dirty="0" smtClean="0"/>
              <a:t>    . Умножения матриц за такт;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. </a:t>
            </a:r>
            <a:r>
              <a:rPr lang="ru-RU" sz="1600" dirty="0" smtClean="0"/>
              <a:t>Ускорение операций с разреженными </a:t>
            </a:r>
            <a:br>
              <a:rPr lang="ru-RU" sz="1600" dirty="0" smtClean="0"/>
            </a:br>
            <a:r>
              <a:rPr lang="ru-RU" sz="1600" dirty="0" smtClean="0"/>
              <a:t>       матрицами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Специализированные для НС: </a:t>
            </a:r>
            <a:r>
              <a:rPr lang="en-US" sz="1600" dirty="0" smtClean="0"/>
              <a:t>Google TPU </a:t>
            </a:r>
            <a:endParaRPr lang="ru-RU" sz="1600" dirty="0" smtClean="0"/>
          </a:p>
          <a:p>
            <a:pPr lvl="1">
              <a:buFont typeface="Wingdings" pitchFamily="2" charset="2"/>
              <a:buChar char="§"/>
            </a:pPr>
            <a:r>
              <a:rPr lang="ru-RU" sz="1600" dirty="0" smtClean="0"/>
              <a:t> Последовательность вычислений в </a:t>
            </a:r>
            <a:br>
              <a:rPr lang="ru-RU" sz="1600" dirty="0" smtClean="0"/>
            </a:br>
            <a:r>
              <a:rPr lang="ru-RU" sz="1600" dirty="0" smtClean="0"/>
              <a:t>   НС детерминирована;</a:t>
            </a:r>
          </a:p>
          <a:p>
            <a:pPr lvl="1">
              <a:buFont typeface="Wingdings" pitchFamily="2" charset="2"/>
              <a:buChar char="§"/>
            </a:pPr>
            <a:r>
              <a:rPr lang="ru-RU" sz="1600" dirty="0" smtClean="0"/>
              <a:t> Проектирование </a:t>
            </a:r>
            <a:r>
              <a:rPr lang="en-US" sz="1600" dirty="0" smtClean="0"/>
              <a:t>HW </a:t>
            </a:r>
            <a:r>
              <a:rPr lang="ru-RU" sz="1600" dirty="0" smtClean="0"/>
              <a:t> с учетом </a:t>
            </a:r>
            <a:br>
              <a:rPr lang="ru-RU" sz="1600" dirty="0" smtClean="0"/>
            </a:br>
            <a:r>
              <a:rPr lang="ru-RU" sz="1600" dirty="0" smtClean="0"/>
              <a:t>   вычислений и обращений к памяти в НС: </a:t>
            </a:r>
            <a:br>
              <a:rPr lang="ru-RU" sz="1600" dirty="0" smtClean="0"/>
            </a:br>
            <a:r>
              <a:rPr lang="ru-RU" sz="1600" dirty="0" smtClean="0"/>
              <a:t>   уменьшить обращение  к памяти при </a:t>
            </a:r>
            <a:br>
              <a:rPr lang="ru-RU" sz="1600" dirty="0" smtClean="0"/>
            </a:br>
            <a:r>
              <a:rPr lang="ru-RU" sz="1600" dirty="0" smtClean="0"/>
              <a:t>    умножении матриц</a:t>
            </a:r>
          </a:p>
          <a:p>
            <a:pPr lvl="1">
              <a:buFont typeface="Wingdings" pitchFamily="2" charset="2"/>
              <a:buChar char="§"/>
            </a:pPr>
            <a:r>
              <a:rPr lang="ru-RU" sz="1600" dirty="0" smtClean="0"/>
              <a:t> </a:t>
            </a:r>
            <a:r>
              <a:rPr lang="en-US" sz="1600" dirty="0" smtClean="0"/>
              <a:t>GPU (</a:t>
            </a:r>
            <a:r>
              <a:rPr lang="ru-RU" sz="1600" dirty="0" smtClean="0"/>
              <a:t>общее назначение)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Google TPU (tensor processing unit)</a:t>
            </a:r>
            <a:r>
              <a:rPr lang="ru-RU" sz="1600" dirty="0" smtClean="0"/>
              <a:t> – матричный процессор</a:t>
            </a:r>
            <a:endParaRPr lang="en-US" sz="1600" dirty="0" smtClean="0"/>
          </a:p>
          <a:p>
            <a:pPr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ru-RU" sz="1600" dirty="0" smtClean="0"/>
              <a:t>Сравнение производительности на </a:t>
            </a:r>
            <a:r>
              <a:rPr lang="en-US" sz="1600" dirty="0" smtClean="0"/>
              <a:t>LLM</a:t>
            </a:r>
          </a:p>
          <a:p>
            <a:pPr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ru-RU" sz="1600" dirty="0" smtClean="0"/>
              <a:t>Потребление – сотни ватт.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8" name="Picture 2" descr="https://habrastorage.org/getpro/habr/post_images/04a/ef8/b31/04aef8b31b8eb550ba093df4eb811d5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211710"/>
            <a:ext cx="4707824" cy="19787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76167" y="4228514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 smtClean="0"/>
              <a:t>https://habr.com/ru/post/422317/</a:t>
            </a:r>
            <a:endParaRPr lang="ru-RU" sz="8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HPC </a:t>
            </a:r>
            <a:r>
              <a:rPr lang="ru-RU" dirty="0" smtClean="0"/>
              <a:t>системы для центров </a:t>
            </a:r>
            <a:br>
              <a:rPr lang="ru-RU" dirty="0" smtClean="0"/>
            </a:br>
            <a:r>
              <a:rPr lang="ru-RU" dirty="0" smtClean="0"/>
              <a:t>обработки данных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13159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Объединение нескольких </a:t>
            </a:r>
            <a:r>
              <a:rPr lang="en-US" dirty="0" smtClean="0"/>
              <a:t>GPU </a:t>
            </a:r>
            <a:r>
              <a:rPr lang="ru-RU" dirty="0" smtClean="0"/>
              <a:t>на базе серверного решения.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Набор узлов: </a:t>
            </a:r>
            <a:r>
              <a:rPr lang="en-US" dirty="0" smtClean="0"/>
              <a:t>CPU, </a:t>
            </a:r>
            <a:r>
              <a:rPr lang="ru-RU" dirty="0" smtClean="0"/>
              <a:t>несколько </a:t>
            </a:r>
            <a:r>
              <a:rPr lang="en-US" dirty="0" smtClean="0"/>
              <a:t>GPU, </a:t>
            </a:r>
            <a:r>
              <a:rPr lang="ru-RU" dirty="0" smtClean="0"/>
              <a:t>высокоскоростной интерфейс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ПО для реализации распределенных вычислений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1995686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NVIDIA DGX </a:t>
            </a:r>
            <a:r>
              <a:rPr lang="en-US" dirty="0" err="1" smtClean="0"/>
              <a:t>SuperPod</a:t>
            </a:r>
            <a:r>
              <a:rPr lang="en-US" dirty="0" smtClean="0"/>
              <a:t> - </a:t>
            </a:r>
            <a:r>
              <a:rPr lang="ru-RU" dirty="0" smtClean="0"/>
              <a:t>масштабируемая архитектура ЦОД </a:t>
            </a:r>
            <a:r>
              <a:rPr lang="en-US" dirty="0" smtClean="0"/>
              <a:t> </a:t>
            </a:r>
            <a:r>
              <a:rPr lang="ru-RU" dirty="0" smtClean="0"/>
              <a:t>для задач ИИ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Стойки серверов </a:t>
            </a:r>
            <a:r>
              <a:rPr lang="en-US" dirty="0" smtClean="0"/>
              <a:t>DGX: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 36 </a:t>
            </a:r>
            <a:r>
              <a:rPr lang="ru-RU" dirty="0" smtClean="0"/>
              <a:t>узлов (</a:t>
            </a:r>
            <a:r>
              <a:rPr lang="en-US" dirty="0" smtClean="0"/>
              <a:t>Grace CPU+2xBlackwell GPU)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Сетевое оборудование</a:t>
            </a:r>
            <a:r>
              <a:rPr lang="en-US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Устройства хранения данных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Электропитание, охлаждение</a:t>
            </a:r>
            <a:r>
              <a:rPr lang="en-US" dirty="0" smtClean="0"/>
              <a:t>;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Полный программный стек для ИИ.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SATURNV – </a:t>
            </a:r>
            <a:r>
              <a:rPr lang="ru-RU" dirty="0" smtClean="0"/>
              <a:t>пример реализации на основе</a:t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en-US" dirty="0" smtClean="0"/>
              <a:t>DGX Pod </a:t>
            </a:r>
            <a:r>
              <a:rPr lang="ru-RU" dirty="0" smtClean="0"/>
              <a:t>(116  в </a:t>
            </a:r>
            <a:r>
              <a:rPr lang="en-US" dirty="0" smtClean="0"/>
              <a:t>Top500, 11.2021)</a:t>
            </a:r>
          </a:p>
        </p:txBody>
      </p:sp>
      <p:pic>
        <p:nvPicPr>
          <p:cNvPr id="8" name="Picture 2" descr="https://www.tadviser.ru/images/b/be/Saturnv-sc17-dgx-social-press-4k-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355726"/>
            <a:ext cx="3635896" cy="205168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44159" y="4443958"/>
            <a:ext cx="20842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Вычислительный центр </a:t>
            </a:r>
            <a:r>
              <a:rPr lang="en-US" sz="800" b="1" i="1" dirty="0" smtClean="0"/>
              <a:t>NVIDIA SATURNV</a:t>
            </a:r>
            <a:endParaRPr lang="ru-RU" sz="8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Вычислительный кластер МГУ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915566"/>
            <a:ext cx="47525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400" dirty="0" smtClean="0"/>
              <a:t> </a:t>
            </a:r>
            <a:r>
              <a:rPr lang="ru-RU" sz="1400" dirty="0" smtClean="0"/>
              <a:t>МГУ-270. Характеристики узла:</a:t>
            </a:r>
          </a:p>
          <a:p>
            <a:pPr lvl="1"/>
            <a:r>
              <a:rPr lang="ru-RU" sz="1400" dirty="0" smtClean="0"/>
              <a:t>- Процессор: </a:t>
            </a:r>
            <a:r>
              <a:rPr lang="en-US" sz="1400" dirty="0" smtClean="0"/>
              <a:t>AMD EPYC 7742 64-Core Processor</a:t>
            </a:r>
          </a:p>
          <a:p>
            <a:pPr lvl="1"/>
            <a:r>
              <a:rPr lang="ru-RU" sz="1400" dirty="0" smtClean="0"/>
              <a:t>- Оперативная память: 2 </a:t>
            </a:r>
            <a:r>
              <a:rPr lang="en-US" sz="1400" dirty="0" smtClean="0"/>
              <a:t>TB</a:t>
            </a:r>
          </a:p>
          <a:p>
            <a:pPr lvl="1"/>
            <a:r>
              <a:rPr lang="ru-RU" sz="1400" dirty="0" smtClean="0"/>
              <a:t>- Видеокарты: 8</a:t>
            </a:r>
            <a:r>
              <a:rPr lang="en-US" sz="1400" dirty="0" err="1" smtClean="0"/>
              <a:t>xNvidia</a:t>
            </a:r>
            <a:r>
              <a:rPr lang="en-US" sz="1400" dirty="0" smtClean="0"/>
              <a:t> A100 80GB</a:t>
            </a:r>
          </a:p>
          <a:p>
            <a:pPr lvl="1"/>
            <a:r>
              <a:rPr lang="ru-RU" sz="1400" dirty="0" smtClean="0"/>
              <a:t>- Память (ПЗУ): 28 </a:t>
            </a:r>
            <a:r>
              <a:rPr lang="en-US" sz="1400" dirty="0" smtClean="0"/>
              <a:t>TB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Спроектирован для ИИ вычислений</a:t>
            </a:r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 </a:t>
            </a:r>
            <a:r>
              <a:rPr lang="ru-RU" sz="1400" dirty="0" smtClean="0"/>
              <a:t>Пиковая производительность: 400 </a:t>
            </a:r>
            <a:r>
              <a:rPr lang="ru-RU" sz="1400" dirty="0" err="1" smtClean="0"/>
              <a:t>ПФлопс</a:t>
            </a:r>
            <a:endParaRPr lang="ru-RU" sz="1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55576" y="4803998"/>
            <a:ext cx="19062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Обработка изображений  на МГУ-270</a:t>
            </a:r>
            <a:endParaRPr lang="ru-RU" sz="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55976" y="970731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400" dirty="0" smtClean="0"/>
              <a:t> </a:t>
            </a:r>
            <a:r>
              <a:rPr lang="ru-RU" sz="1400" dirty="0" smtClean="0"/>
              <a:t>Ломоносов-2. Характеристики узла:</a:t>
            </a:r>
          </a:p>
          <a:p>
            <a:pPr lvl="1"/>
            <a:r>
              <a:rPr lang="ru-RU" sz="1400" dirty="0" smtClean="0"/>
              <a:t>- Процессор: </a:t>
            </a:r>
            <a:r>
              <a:rPr lang="en-US" sz="1400" dirty="0" smtClean="0"/>
              <a:t>Intel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-EP E5-2697v3,  14 cores</a:t>
            </a:r>
          </a:p>
          <a:p>
            <a:pPr lvl="1"/>
            <a:r>
              <a:rPr lang="ru-RU" sz="1400" dirty="0" smtClean="0"/>
              <a:t>- Оперативная память: 64 </a:t>
            </a:r>
            <a:r>
              <a:rPr lang="en-US" sz="1400" dirty="0" smtClean="0"/>
              <a:t>GB</a:t>
            </a:r>
          </a:p>
          <a:p>
            <a:pPr lvl="1"/>
            <a:r>
              <a:rPr lang="ru-RU" sz="1400" dirty="0" smtClean="0"/>
              <a:t>- Видеокарты: </a:t>
            </a:r>
            <a:r>
              <a:rPr lang="en-US" sz="1400" dirty="0" err="1" smtClean="0"/>
              <a:t>NVidia</a:t>
            </a:r>
            <a:r>
              <a:rPr lang="en-US" sz="1400" dirty="0" smtClean="0"/>
              <a:t> Tesla K40M</a:t>
            </a:r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 </a:t>
            </a:r>
            <a:r>
              <a:rPr lang="ru-RU" sz="1400" dirty="0" smtClean="0"/>
              <a:t>Общее количество узлов: 1730</a:t>
            </a:r>
            <a:endParaRPr lang="en-US" sz="1400" dirty="0" smtClean="0"/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 </a:t>
            </a:r>
            <a:r>
              <a:rPr lang="ru-RU" sz="1400" dirty="0" smtClean="0"/>
              <a:t>Пиковая производительность: 5.5 </a:t>
            </a:r>
            <a:r>
              <a:rPr lang="ru-RU" sz="1400" dirty="0" err="1" smtClean="0"/>
              <a:t>ПФлопс</a:t>
            </a:r>
            <a:endParaRPr lang="ru-RU" sz="1400" dirty="0" smtClean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504709"/>
            <a:ext cx="2306826" cy="222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355726"/>
            <a:ext cx="26289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481910" y="4803998"/>
            <a:ext cx="20345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Обработка изображений  на Ломоносов</a:t>
            </a:r>
            <a:endParaRPr lang="ru-RU" sz="8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</a:t>
            </a:r>
            <a:r>
              <a:rPr lang="en-US" dirty="0" smtClean="0"/>
              <a:t>HPC </a:t>
            </a:r>
            <a:r>
              <a:rPr lang="ru-RU" dirty="0" smtClean="0"/>
              <a:t>для НС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915566"/>
            <a:ext cx="5184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Уменьшение времени на обучение НС.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Возможность построения больших моделей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увеличенный размер пакета;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увеличенная размерность входных данных;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больше параметров</a:t>
            </a:r>
            <a:r>
              <a:rPr lang="en-US" dirty="0" smtClean="0"/>
              <a:t> </a:t>
            </a:r>
            <a:r>
              <a:rPr lang="ru-RU" dirty="0" smtClean="0"/>
              <a:t>в модели.</a:t>
            </a:r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Победитель </a:t>
            </a:r>
            <a:r>
              <a:rPr lang="en-US" dirty="0" smtClean="0"/>
              <a:t>ILSVRC -2017 </a:t>
            </a:r>
            <a:r>
              <a:rPr lang="ru-RU" dirty="0" smtClean="0"/>
              <a:t>– </a:t>
            </a:r>
            <a:r>
              <a:rPr lang="en-US" dirty="0" err="1" smtClean="0"/>
              <a:t>SENet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Реализация распределенного обучения на 64 </a:t>
            </a:r>
            <a:r>
              <a:rPr lang="en-US" dirty="0" smtClean="0"/>
              <a:t>GPU</a:t>
            </a:r>
            <a:r>
              <a:rPr lang="ru-RU" dirty="0" smtClean="0"/>
              <a:t>: размер пакета 2048 изображений.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Обучение сети для обработки гравитационных волн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HAL </a:t>
            </a:r>
            <a:r>
              <a:rPr lang="ru-RU" dirty="0" smtClean="0"/>
              <a:t>кластер (64</a:t>
            </a:r>
            <a:r>
              <a:rPr lang="en-US" dirty="0" smtClean="0"/>
              <a:t> GPU NVIDIA V100): </a:t>
            </a:r>
            <a:r>
              <a:rPr lang="ru-RU" dirty="0" smtClean="0"/>
              <a:t>сокращение времени обучения с 1 месяца до 12.4ч.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68144" y="4414341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Время обучения сети для анализа гравитационных волн</a:t>
            </a:r>
          </a:p>
          <a:p>
            <a:pPr algn="ctr"/>
            <a:r>
              <a:rPr lang="ru-RU" sz="800" b="1" i="1" dirty="0" smtClean="0"/>
              <a:t>(</a:t>
            </a:r>
            <a:r>
              <a:rPr lang="en-US" sz="800" b="1" i="1" dirty="0" smtClean="0"/>
              <a:t>E.A. Huerta, et al., Convergence of artificial intelligence and high </a:t>
            </a:r>
          </a:p>
          <a:p>
            <a:pPr algn="ctr"/>
            <a:r>
              <a:rPr lang="en-US" sz="800" b="1" i="1" dirty="0" smtClean="0"/>
              <a:t>Performance computing on NSF-supported </a:t>
            </a:r>
            <a:r>
              <a:rPr lang="en-US" sz="800" b="1" i="1" dirty="0" err="1" smtClean="0"/>
              <a:t>cyberinfrastructure</a:t>
            </a:r>
            <a:r>
              <a:rPr lang="en-US" sz="800" b="1" i="1" dirty="0" smtClean="0"/>
              <a:t>, 2020) </a:t>
            </a:r>
            <a:endParaRPr lang="ru-RU" sz="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99742"/>
            <a:ext cx="3096344" cy="192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Параметры вычислителей для НС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275606"/>
            <a:ext cx="7848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Обучение и применение НС требует большой объем вычислений.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Многие достижения в применении НС связаны с появлением новых вычислителей.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Основные параметры для сравнения: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производительность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энергопотребление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Факторы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разрядность: аналоговая, 1бит, …, </a:t>
            </a:r>
            <a:r>
              <a:rPr lang="en-US" sz="2000" dirty="0" smtClean="0"/>
              <a:t>64</a:t>
            </a:r>
            <a:r>
              <a:rPr lang="ru-RU" sz="2000" dirty="0" smtClean="0"/>
              <a:t>бит.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форм-фактор – важна производительность одного чипа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обучение – вычисление (</a:t>
            </a:r>
            <a:r>
              <a:rPr lang="en-US" sz="2000" dirty="0" smtClean="0"/>
              <a:t>inference)</a:t>
            </a:r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Ускорители для НС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2332" y="4443958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Зависимость пиковой производительности  от потребляемой мощности НС ускорителей</a:t>
            </a:r>
          </a:p>
          <a:p>
            <a:pPr algn="ctr"/>
            <a:r>
              <a:rPr lang="ru-RU" sz="800" b="1" i="1" dirty="0" smtClean="0"/>
              <a:t>(</a:t>
            </a:r>
            <a:r>
              <a:rPr lang="en-US" sz="800" b="1" i="1" dirty="0" err="1" smtClean="0"/>
              <a:t>A.Reuther</a:t>
            </a:r>
            <a:r>
              <a:rPr lang="en-US" sz="800" b="1" i="1" dirty="0" smtClean="0"/>
              <a:t>, et al., Survey of Machine Learning Accelerators, 2020) </a:t>
            </a:r>
            <a:endParaRPr lang="ru-RU" sz="8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10" y="915566"/>
            <a:ext cx="6429722" cy="345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60232" y="1275606"/>
            <a:ext cx="24837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/>
              <a:t> </a:t>
            </a:r>
            <a:r>
              <a:rPr lang="en-US" sz="1400" dirty="0" smtClean="0"/>
              <a:t>5 </a:t>
            </a:r>
            <a:r>
              <a:rPr lang="ru-RU" sz="1400" dirty="0" smtClean="0"/>
              <a:t>категория по типу применения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низкое энергопотребление (обработка речи, маленькие сенсоры)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встроенные (камеры, роботы)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автономные (автопилоты в автомобилях)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Чипы и карты для центров обработки данных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Системы в центрах обработки данных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Тенденции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059582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Высокая плотность решений для всех областей применения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Разнообразие архитектур и технологий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Многие вычислители имеют эффективность </a:t>
            </a:r>
            <a:r>
              <a:rPr lang="en-US" sz="2000" dirty="0" smtClean="0"/>
              <a:t>&gt;</a:t>
            </a:r>
            <a:r>
              <a:rPr lang="ru-RU" sz="2000" dirty="0" smtClean="0"/>
              <a:t> 1</a:t>
            </a:r>
            <a:r>
              <a:rPr lang="en-US" sz="2000" dirty="0" err="1" smtClean="0"/>
              <a:t>TeraOps</a:t>
            </a:r>
            <a:r>
              <a:rPr lang="en-US" sz="2000" dirty="0" smtClean="0"/>
              <a:t>/W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 smtClean="0"/>
              <a:t> </a:t>
            </a:r>
            <a:r>
              <a:rPr lang="ru-RU" sz="2000" dirty="0" smtClean="0"/>
              <a:t>Для реализации обучения требуется как минимум 100Вт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Разнообразие решений по разрядности выполняемых вычислений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сложность сравнения вычислителей между собой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какая достаточная точность для выполнения вычислений в НС?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Processor-in-memory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716016" y="843558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dirty="0" smtClean="0"/>
              <a:t> Затраты времени и энергии на передачу данных из памяти в процессор. 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Реализация вычислений в памяти.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Веса кодируются в запоминающих устройствах: </a:t>
            </a:r>
            <a:r>
              <a:rPr lang="en-US" sz="1600" dirty="0" smtClean="0"/>
              <a:t>SRAM, Flash, RRAM </a:t>
            </a:r>
            <a:r>
              <a:rPr lang="ru-RU" sz="1600" dirty="0" smtClean="0"/>
              <a:t> и т.д.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Умножение матриц реализовано через прохождение аналогового сигнала  (тока) через запоминающие устройства.</a:t>
            </a: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320FC-84CE-4569-A36F-4E6108BC40B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87574"/>
            <a:ext cx="436477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522"/>
            <a:ext cx="2448272" cy="1819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80" y="2925886"/>
            <a:ext cx="1790700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67944" y="4748540"/>
            <a:ext cx="2736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dirty="0" smtClean="0"/>
              <a:t>Пример реализации логических функций в ячейках памяти на основе заряда</a:t>
            </a:r>
            <a:r>
              <a:rPr lang="en-US" sz="1050" b="1" i="1" dirty="0" smtClean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0232" y="4731990"/>
            <a:ext cx="2448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dirty="0" smtClean="0"/>
              <a:t>Реализация умножения матрицы</a:t>
            </a:r>
          </a:p>
          <a:p>
            <a:pPr algn="ctr"/>
            <a:r>
              <a:rPr lang="ru-RU" sz="1050" b="1" i="1" dirty="0" smtClean="0"/>
              <a:t> на вектор в резистивных ячейках</a:t>
            </a:r>
            <a:endParaRPr lang="en-US" sz="1050" b="1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dge AI Chips for Voice-Activated Devices Save Power, Protect Privacy - Ne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79662"/>
            <a:ext cx="3096344" cy="17971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Чипы с низким энергопотреблением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059582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dirty="0" smtClean="0"/>
              <a:t> Предназначены только для применения НС.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</a:t>
            </a:r>
            <a:r>
              <a:rPr lang="en-US" sz="1600" dirty="0" err="1" smtClean="0"/>
              <a:t>Syntiant</a:t>
            </a:r>
            <a:r>
              <a:rPr lang="en-US" sz="1600" dirty="0" smtClean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 Processor-in-memory</a:t>
            </a:r>
            <a:endParaRPr lang="ru-RU" sz="1600" dirty="0" smtClean="0"/>
          </a:p>
          <a:p>
            <a:pPr lvl="1">
              <a:buFont typeface="Wingdings" pitchFamily="2" charset="2"/>
              <a:buChar char="§"/>
            </a:pPr>
            <a:r>
              <a:rPr lang="ru-RU" sz="1600" dirty="0" smtClean="0"/>
              <a:t> </a:t>
            </a:r>
            <a:r>
              <a:rPr lang="en-US" sz="1600" dirty="0" smtClean="0"/>
              <a:t>NDP101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ru-RU" sz="1600" dirty="0" smtClean="0"/>
              <a:t>НС с 4 слоями</a:t>
            </a:r>
            <a:endParaRPr lang="en-US" sz="1600" dirty="0" smtClean="0"/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ru-RU" sz="1600" dirty="0" smtClean="0"/>
              <a:t>веса (</a:t>
            </a:r>
            <a:r>
              <a:rPr lang="en-US" sz="1600" dirty="0" smtClean="0"/>
              <a:t>int4), </a:t>
            </a:r>
            <a:r>
              <a:rPr lang="ru-RU" sz="1600" dirty="0" smtClean="0"/>
              <a:t>активации (</a:t>
            </a:r>
            <a:r>
              <a:rPr lang="en-US" sz="1600" dirty="0" smtClean="0"/>
              <a:t>int8)</a:t>
            </a:r>
            <a:endParaRPr lang="ru-RU" sz="1600" dirty="0" smtClean="0"/>
          </a:p>
          <a:p>
            <a:pPr lvl="2">
              <a:buFont typeface="Arial" pitchFamily="34" charset="0"/>
              <a:buChar char="•"/>
            </a:pPr>
            <a:r>
              <a:rPr lang="ru-RU" sz="1600" dirty="0" smtClean="0"/>
              <a:t> энергопотребление </a:t>
            </a:r>
            <a:r>
              <a:rPr lang="en-US" sz="1600" dirty="0" smtClean="0"/>
              <a:t>&lt;200</a:t>
            </a:r>
            <a:r>
              <a:rPr lang="ru-RU" sz="1600" dirty="0" smtClean="0"/>
              <a:t>мкВт</a:t>
            </a:r>
            <a:endParaRPr lang="en-US" sz="1600" dirty="0" smtClean="0"/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ru-RU" sz="1600" dirty="0" smtClean="0"/>
              <a:t>Задачи обработки 1</a:t>
            </a:r>
            <a:r>
              <a:rPr lang="en-US" sz="1600" dirty="0" smtClean="0"/>
              <a:t>D </a:t>
            </a:r>
            <a:r>
              <a:rPr lang="ru-RU" sz="1600" dirty="0" smtClean="0"/>
              <a:t>сигналов</a:t>
            </a:r>
          </a:p>
          <a:p>
            <a:pPr lvl="2">
              <a:buFont typeface="Arial" pitchFamily="34" charset="0"/>
              <a:buChar char="•"/>
            </a:pPr>
            <a:r>
              <a:rPr lang="ru-RU" sz="1600" dirty="0" smtClean="0"/>
              <a:t> </a:t>
            </a:r>
            <a:r>
              <a:rPr lang="en-US" sz="1600" dirty="0" smtClean="0"/>
              <a:t>Amazon </a:t>
            </a:r>
            <a:r>
              <a:rPr lang="en-US" sz="1600" dirty="0" err="1" smtClean="0"/>
              <a:t>Alexa</a:t>
            </a:r>
            <a:r>
              <a:rPr lang="en-US" sz="1600" dirty="0" smtClean="0"/>
              <a:t> </a:t>
            </a:r>
            <a:r>
              <a:rPr lang="ru-RU" sz="1600" dirty="0" smtClean="0"/>
              <a:t>– распознавание ключевой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 фразы.</a:t>
            </a:r>
            <a:endParaRPr lang="en-US" sz="1600" dirty="0" smtClean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 NDP200</a:t>
            </a:r>
            <a:endParaRPr lang="ru-RU" sz="1600" dirty="0" smtClean="0"/>
          </a:p>
          <a:p>
            <a:pPr lvl="2">
              <a:buFont typeface="Arial" pitchFamily="34" charset="0"/>
              <a:buChar char="•"/>
            </a:pPr>
            <a:r>
              <a:rPr lang="ru-RU" sz="1600" dirty="0" smtClean="0"/>
              <a:t> «Любые» НС</a:t>
            </a:r>
          </a:p>
          <a:p>
            <a:pPr lvl="2">
              <a:buFont typeface="Arial" pitchFamily="34" charset="0"/>
              <a:buChar char="•"/>
            </a:pPr>
            <a:r>
              <a:rPr lang="ru-RU" sz="1600" dirty="0" smtClean="0"/>
              <a:t> Добавление </a:t>
            </a:r>
            <a:r>
              <a:rPr lang="en-US" sz="1600" dirty="0" smtClean="0"/>
              <a:t>DSP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ru-RU" sz="1600" dirty="0" smtClean="0"/>
              <a:t>Задачи анализа изображений.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Чипы для встроенных решений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911498"/>
            <a:ext cx="78488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dirty="0" smtClean="0"/>
              <a:t> Встроенные приложения с высокой производительностью при небольшом энергопотреблении и малом форм-факторе: обработка видео, небольшие БЛА и роботы.</a:t>
            </a:r>
          </a:p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</a:t>
            </a:r>
            <a:r>
              <a:rPr lang="en-US" sz="1600" dirty="0" smtClean="0"/>
              <a:t>Mythic Intelligent Processing Unit</a:t>
            </a:r>
            <a:r>
              <a:rPr lang="ru-RU" sz="1600" dirty="0" smtClean="0"/>
              <a:t> </a:t>
            </a:r>
            <a:r>
              <a:rPr lang="en-US" sz="1600" dirty="0" smtClean="0"/>
              <a:t>(25 TOPs)</a:t>
            </a:r>
            <a:r>
              <a:rPr lang="ru-RU" sz="1600" dirty="0" smtClean="0"/>
              <a:t>- встроенные системы и </a:t>
            </a:r>
            <a:br>
              <a:rPr lang="ru-RU" sz="1600" dirty="0" smtClean="0"/>
            </a:br>
            <a:r>
              <a:rPr lang="ru-RU" sz="1600" dirty="0" smtClean="0"/>
              <a:t>     центры обработки данных.</a:t>
            </a:r>
            <a:endParaRPr lang="en-US" sz="1600" dirty="0" smtClean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 </a:t>
            </a:r>
            <a:r>
              <a:rPr lang="ru-RU" sz="1600" dirty="0" smtClean="0"/>
              <a:t>Распараллеливание вычисления графа НС</a:t>
            </a:r>
            <a:endParaRPr lang="en-US" sz="1600" dirty="0" smtClean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 </a:t>
            </a:r>
            <a:r>
              <a:rPr lang="ru-RU" sz="1600" dirty="0" smtClean="0"/>
              <a:t>Архитектура потоков данных</a:t>
            </a:r>
            <a:endParaRPr lang="en-US" sz="1600" dirty="0" smtClean="0"/>
          </a:p>
          <a:p>
            <a:pPr lvl="1">
              <a:buFont typeface="Wingdings" pitchFamily="2" charset="2"/>
              <a:buChar char="§"/>
            </a:pPr>
            <a:r>
              <a:rPr lang="en-US" sz="1600" dirty="0" smtClean="0"/>
              <a:t> </a:t>
            </a:r>
            <a:r>
              <a:rPr lang="ru-RU" sz="1600" dirty="0" smtClean="0"/>
              <a:t>аналоговая схема для реализации</a:t>
            </a:r>
            <a:br>
              <a:rPr lang="ru-RU" sz="1600" dirty="0" smtClean="0"/>
            </a:br>
            <a:r>
              <a:rPr lang="ru-RU" sz="1600" dirty="0" smtClean="0"/>
              <a:t>   матричного умножения</a:t>
            </a:r>
          </a:p>
          <a:p>
            <a:pPr lvl="1">
              <a:buFont typeface="Wingdings" pitchFamily="2" charset="2"/>
              <a:buChar char="§"/>
            </a:pPr>
            <a:r>
              <a:rPr lang="ru-RU" sz="1600" dirty="0" smtClean="0"/>
              <a:t> цифровой управляющий процессор </a:t>
            </a:r>
            <a:r>
              <a:rPr lang="en-US" sz="1600" dirty="0" smtClean="0"/>
              <a:t>RISK-V</a:t>
            </a:r>
            <a:endParaRPr lang="ru-RU" sz="1600" dirty="0" smtClean="0"/>
          </a:p>
          <a:p>
            <a:pPr lvl="1">
              <a:buFont typeface="Wingdings" pitchFamily="2" charset="2"/>
              <a:buChar char="§"/>
            </a:pPr>
            <a:r>
              <a:rPr lang="ru-RU" sz="1600" dirty="0" smtClean="0"/>
              <a:t> декомпозиция исходных данных для </a:t>
            </a:r>
            <a:br>
              <a:rPr lang="ru-RU" sz="1600" dirty="0" smtClean="0"/>
            </a:br>
            <a:r>
              <a:rPr lang="ru-RU" sz="1600" dirty="0" smtClean="0"/>
              <a:t>   параллельной обработки отдельными модулями (</a:t>
            </a:r>
            <a:r>
              <a:rPr lang="en-US" sz="1600" dirty="0" smtClean="0"/>
              <a:t>tiles)</a:t>
            </a:r>
            <a:endParaRPr 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6626" name="Picture 2" descr="D013618f9e5b9625fb24d026c5b810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602116"/>
            <a:ext cx="1972527" cy="1761722"/>
          </a:xfrm>
          <a:prstGeom prst="rect">
            <a:avLst/>
          </a:prstGeom>
          <a:noFill/>
        </p:spPr>
      </p:pic>
      <p:pic>
        <p:nvPicPr>
          <p:cNvPr id="26628" name="Picture 4" descr="C85fe15ae5941f7f2dee73e986327f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520983"/>
            <a:ext cx="1944216" cy="157104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9"/>
            <a:ext cx="8640960" cy="85725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Разработка НС для </a:t>
            </a:r>
            <a:r>
              <a:rPr lang="ru-RU" sz="3200" dirty="0" err="1" smtClean="0"/>
              <a:t>энергоэффектиных</a:t>
            </a:r>
            <a:r>
              <a:rPr lang="ru-RU" sz="3200" dirty="0" smtClean="0"/>
              <a:t> чипов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3282538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Разработка исходной НС (</a:t>
            </a:r>
            <a:r>
              <a:rPr lang="en-US" dirty="0" err="1" smtClean="0"/>
              <a:t>PyTorch</a:t>
            </a:r>
            <a:r>
              <a:rPr lang="en-US" dirty="0" smtClean="0"/>
              <a:t>, </a:t>
            </a:r>
            <a:r>
              <a:rPr lang="en-US" dirty="0" err="1" smtClean="0"/>
              <a:t>TensorFlow</a:t>
            </a:r>
            <a:r>
              <a:rPr lang="en-US" dirty="0" smtClean="0"/>
              <a:t>)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Оптимизация, квантизация (</a:t>
            </a:r>
            <a:r>
              <a:rPr lang="en-US" dirty="0" smtClean="0"/>
              <a:t>Int8)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err="1" smtClean="0"/>
              <a:t>Дообучение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Генерация кода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4578" name="Picture 2" descr="Mythic AI Workf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87574"/>
            <a:ext cx="5472608" cy="20294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843558"/>
            <a:ext cx="756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Системы помощи водителю, автопилот, роботы.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Совместная обработка видео и сигналов других сенсоров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err="1" smtClean="0"/>
              <a:t>aiMotive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программируемые </a:t>
            </a:r>
            <a:r>
              <a:rPr lang="en-US" dirty="0" smtClean="0"/>
              <a:t>FPGA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err="1" smtClean="0"/>
              <a:t>масштабируемость</a:t>
            </a:r>
            <a:r>
              <a:rPr lang="ru-RU" dirty="0" smtClean="0"/>
              <a:t> до 1024</a:t>
            </a:r>
            <a:r>
              <a:rPr lang="en-US" dirty="0" smtClean="0"/>
              <a:t> TOPS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Tesla Full Self-Driving (FSD) Computer chip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3 </a:t>
            </a:r>
            <a:r>
              <a:rPr lang="en-US" dirty="0" err="1" smtClean="0"/>
              <a:t>quard</a:t>
            </a:r>
            <a:r>
              <a:rPr lang="en-US" dirty="0" smtClean="0"/>
              <a:t> Cortex-A72 + Mali G71 + 2 Neural Processing Unit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применение в беспилотных </a:t>
            </a:r>
            <a:br>
              <a:rPr lang="ru-RU" dirty="0" smtClean="0"/>
            </a:br>
            <a:r>
              <a:rPr lang="ru-RU" dirty="0" smtClean="0"/>
              <a:t>   системах (уровни автономности 4 и 5)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Пиковая производительность 73</a:t>
            </a:r>
            <a:r>
              <a:rPr lang="en-US" dirty="0" smtClean="0"/>
              <a:t>TOPS @72w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Модули </a:t>
            </a:r>
            <a:r>
              <a:rPr lang="en-US" dirty="0" smtClean="0"/>
              <a:t>NVIDIA Xavier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GPU: 256 </a:t>
            </a:r>
            <a:r>
              <a:rPr lang="ru-RU" dirty="0" smtClean="0"/>
              <a:t>ядер </a:t>
            </a:r>
            <a:r>
              <a:rPr lang="en-US" dirty="0" smtClean="0"/>
              <a:t>CUDA</a:t>
            </a:r>
            <a:r>
              <a:rPr lang="ru-RU" dirty="0" smtClean="0"/>
              <a:t> (</a:t>
            </a:r>
            <a:r>
              <a:rPr lang="en-US" dirty="0" smtClean="0"/>
              <a:t>Volta)</a:t>
            </a:r>
            <a:r>
              <a:rPr lang="ru-RU" dirty="0" smtClean="0"/>
              <a:t> +</a:t>
            </a:r>
            <a:r>
              <a:rPr lang="en-US" dirty="0" smtClean="0"/>
              <a:t> 64 tensor cores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CPU</a:t>
            </a:r>
            <a:r>
              <a:rPr lang="ru-RU" dirty="0" smtClean="0"/>
              <a:t>: </a:t>
            </a:r>
            <a:r>
              <a:rPr lang="en-US" dirty="0" smtClean="0"/>
              <a:t>ARM 8 </a:t>
            </a:r>
            <a:r>
              <a:rPr lang="ru-RU" dirty="0" smtClean="0"/>
              <a:t>ядер;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Память: 32Гб;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32 </a:t>
            </a:r>
            <a:r>
              <a:rPr lang="en-US" dirty="0" smtClean="0"/>
              <a:t>TOPs, 10</a:t>
            </a:r>
            <a:r>
              <a:rPr lang="ru-RU" dirty="0" smtClean="0"/>
              <a:t>Вт.</a:t>
            </a:r>
            <a:endParaRPr lang="en-US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Автономные 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Picture 4" descr="NVIDIA-TX2 Cam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915566"/>
            <a:ext cx="2100233" cy="1512168"/>
          </a:xfrm>
          <a:prstGeom prst="rect">
            <a:avLst/>
          </a:prstGeom>
          <a:noFill/>
        </p:spPr>
      </p:pic>
      <p:sp>
        <p:nvSpPr>
          <p:cNvPr id="23554" name="AutoShape 2" descr="File:tesla fsd block diagram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File:tesla fsd block diagram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499742"/>
            <a:ext cx="2736304" cy="18293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19984</TotalTime>
  <Words>765</Words>
  <Application>Microsoft Office PowerPoint</Application>
  <PresentationFormat>Экран (16:9)</PresentationFormat>
  <Paragraphs>149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Нейронные сети и их практическое применение.  Лекция 10. Вычислительные платформы для реализации НС.</vt:lpstr>
      <vt:lpstr>Параметры вычислителей для НС</vt:lpstr>
      <vt:lpstr>Ускорители для НС</vt:lpstr>
      <vt:lpstr>Тенденции</vt:lpstr>
      <vt:lpstr>Processor-in-memory</vt:lpstr>
      <vt:lpstr>Чипы с низким энергопотреблением</vt:lpstr>
      <vt:lpstr>Чипы для встроенных решений</vt:lpstr>
      <vt:lpstr>Разработка НС для энергоэффектиных чипов</vt:lpstr>
      <vt:lpstr>Автономные системы</vt:lpstr>
      <vt:lpstr>Чипы для центров обработки данных.</vt:lpstr>
      <vt:lpstr>HPC системы для центров  обработки данных</vt:lpstr>
      <vt:lpstr>Вычислительный кластер МГУ</vt:lpstr>
      <vt:lpstr>Зачем HPC для НС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практического использования нейронных сетей.</dc:title>
  <dc:creator>Lenovo</dc:creator>
  <cp:lastModifiedBy>Dmitry</cp:lastModifiedBy>
  <cp:revision>231</cp:revision>
  <dcterms:created xsi:type="dcterms:W3CDTF">2018-02-12T03:07:42Z</dcterms:created>
  <dcterms:modified xsi:type="dcterms:W3CDTF">2024-12-16T12:45:56Z</dcterms:modified>
</cp:coreProperties>
</file>