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9" r:id="rId24"/>
    <p:sldId id="268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" TargetMode="External"/><Relationship Id="rId2" Type="http://schemas.openxmlformats.org/officeDocument/2006/relationships/hyperlink" Target="http://www.deeplearningbook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euralnetworksanddeeplearning.com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2168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1. Средства работы с </a:t>
            </a:r>
            <a:r>
              <a:rPr lang="ru-RU" sz="3100" dirty="0" smtClean="0"/>
              <a:t>НС</a:t>
            </a:r>
            <a:r>
              <a:rPr lang="en-US" sz="3100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\Dub\Univer\Teaching\2018_2019_SpecCoarse_Part2_PracticalNN\Lecture01\Lecture02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\Dub\Univer\Teaching\2018_2019_SpecCoarse_Part2_PracticalNN\Lecture01\Lecture02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\Dub\Univer\Teaching\2018_2019_SpecCoarse_Part2_PracticalNN\Lecture01\Lecture02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\Dub\Univer\Teaching\2018_2019_SpecCoarse_Part2_PracticalNN\Lecture01\Lecture02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\Dub\Univer\Teaching\2018_2019_SpecCoarse_Part2_PracticalNN\Lecture01\Lecture02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НС в среде </a:t>
            </a:r>
            <a:r>
              <a:rPr lang="en-US" dirty="0" err="1" smtClean="0"/>
              <a:t>Matlab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059582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Neural Network toolbox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Поддержка глубоких сетей с 2016г.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Встроенные средства распараллеливания (требуется установка </a:t>
            </a:r>
            <a:r>
              <a:rPr lang="en-US" dirty="0" smtClean="0"/>
              <a:t>Parallel Computing Toolbox)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Высокий уровень абстракции</a:t>
            </a:r>
            <a:r>
              <a:rPr lang="en-US" dirty="0" smtClean="0"/>
              <a:t> </a:t>
            </a:r>
            <a:r>
              <a:rPr lang="ru-RU" dirty="0" smtClean="0"/>
              <a:t>при обработке данных.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Наличие различных средств обработки данных разной природы в той же среде.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Ограниченный набор архитектур и алгоритмов обучения.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Сложность внесения изменений в существующие архитектуры и алгоритмы обучения.</a:t>
            </a:r>
          </a:p>
        </p:txBody>
      </p:sp>
      <p:pic>
        <p:nvPicPr>
          <p:cNvPr id="17410" name="Picture 2" descr="http://2.bp.blogspot.com/-X7HxsjlQ3yM/VSUsoBQUdzI/AAAAAAAABqc/vE_OS62yI6I/s1600/splash@2.50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275606"/>
            <a:ext cx="3008712" cy="309634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ru-RU" dirty="0" smtClean="0"/>
              <a:t>. Создание НС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30963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Загрузка данных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x,t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]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bodyfat_dataset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Создание НС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net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fitnet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(15);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view(net)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Разделение выборок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net.divideFcn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='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dividerand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';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net.divideParam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131590"/>
            <a:ext cx="199858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9662"/>
            <a:ext cx="4122018" cy="139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435846"/>
            <a:ext cx="35558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ru-RU" dirty="0" smtClean="0"/>
              <a:t>. Предобработка данных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Предобработка данных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net.inputs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{1}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net.inputs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{1}.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processFcns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{2}='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mapstd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';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net.outputs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{2}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571750"/>
            <a:ext cx="3780284" cy="236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9582"/>
            <a:ext cx="3672408" cy="195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Matlab</a:t>
            </a:r>
            <a:r>
              <a:rPr lang="ru-RU" dirty="0" smtClean="0"/>
              <a:t>. Параметры обучения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7574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%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Выбор алгоритма обучения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net.trainFcn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='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trainrp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';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net.trainParam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net.trainParam.max_fail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=30;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net.initFcn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net.performFcn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Регуляризация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net.performParam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43558"/>
            <a:ext cx="28530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83918"/>
            <a:ext cx="2448272" cy="83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Matlab</a:t>
            </a:r>
            <a:r>
              <a:rPr lang="ru-RU" dirty="0" smtClean="0"/>
              <a:t>. Проведение обучения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12426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net,tr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] = train(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net,x,t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% Многоядерная система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pool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gcp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pool.NumWorkers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net2 =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train(net1,x,t,'useParallel','yes');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GPU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gpuDeviceCount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gpuDevice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gpuDevice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(1)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net2 = train(net1,x,t,'useGPU','yes');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843558"/>
            <a:ext cx="2592288" cy="40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9622"/>
            <a:ext cx="3252589" cy="277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</a:t>
            </a:r>
            <a:r>
              <a:rPr lang="ru-RU" dirty="0" smtClean="0"/>
              <a:t>темы спецкурса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98757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Программные  средства проектирования и реализации НС (</a:t>
            </a:r>
            <a:r>
              <a:rPr lang="en-US" dirty="0" smtClean="0"/>
              <a:t>Python, </a:t>
            </a:r>
            <a:r>
              <a:rPr lang="en-US" dirty="0" err="1" smtClean="0"/>
              <a:t>Matlab</a:t>
            </a:r>
            <a:r>
              <a:rPr lang="en-US" dirty="0" smtClean="0"/>
              <a:t>, </a:t>
            </a:r>
            <a:r>
              <a:rPr lang="ru-RU" dirty="0" smtClean="0"/>
              <a:t>библиотеки).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Построение и обучение НС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Предобработка данных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Оптимизация </a:t>
            </a:r>
            <a:r>
              <a:rPr lang="ru-RU" dirty="0" err="1" smtClean="0"/>
              <a:t>гиперпараметров</a:t>
            </a:r>
            <a:r>
              <a:rPr lang="ru-RU" dirty="0" smtClean="0"/>
              <a:t> НС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Инициализация весов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Функция ошибки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Анализ обученной сети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Особенности построения глубоких НС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Алгоритмы обучения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Проблемы при обучении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dirty="0" smtClean="0"/>
              <a:t>Методы регуляризации </a:t>
            </a:r>
            <a:endParaRPr lang="ru-RU" dirty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Обзор современных архитектур глубоких нейронных сетей.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Практическое </a:t>
            </a:r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Matlab</a:t>
            </a:r>
            <a:r>
              <a:rPr lang="ru-RU" dirty="0" smtClean="0"/>
              <a:t>. Применение НС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328450"/>
            <a:ext cx="3096344" cy="1363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Вычисление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NN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r=net(x(:,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tr.testInd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));</a:t>
            </a:r>
          </a:p>
          <a:p>
            <a:pPr>
              <a:lnSpc>
                <a:spcPct val="130000"/>
              </a:lnSpc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perf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mse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net,t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tr.testInd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),r)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55726"/>
            <a:ext cx="1224136" cy="73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Matlab</a:t>
            </a:r>
            <a:r>
              <a:rPr lang="ru-RU" dirty="0" smtClean="0"/>
              <a:t>. Глубокие НС. </a:t>
            </a:r>
            <a:br>
              <a:rPr lang="ru-RU" dirty="0" smtClean="0"/>
            </a:br>
            <a:r>
              <a:rPr lang="ru-RU" dirty="0" smtClean="0"/>
              <a:t>Распознавание цифр.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6" name="Picture 5" descr="C:\Program Files\MATLAB\R2017a\help\examples\nnet\win64\TrainABasicConvolutionalNeuralNetworkForClassificationExample_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9622"/>
            <a:ext cx="4248472" cy="32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1691392"/>
            <a:ext cx="48245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Задать путь к базе изображений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digitDatasetPath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fullfile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matlabroot,'toolbox','nnet','nndemos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', ...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'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nndatasets','DigitDataset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');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% Загрузить изображения вместе с метками классов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digitData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imageDatastore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digitDatasetPath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...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‘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IncludeSubfolders',true,'LabelSource','foldernames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');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% Сформировать обучающую выборку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trainingNumFiles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750;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trainDigitData,testDigitData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]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splitEachLabel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digitData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...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	                   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trainingNumFiles,'randomize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');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Matlab</a:t>
            </a:r>
            <a:r>
              <a:rPr lang="ru-RU" dirty="0" smtClean="0"/>
              <a:t>. Глубокие НС. </a:t>
            </a:r>
            <a:br>
              <a:rPr lang="ru-RU" dirty="0" smtClean="0"/>
            </a:br>
            <a:r>
              <a:rPr lang="ru-RU" dirty="0" smtClean="0"/>
              <a:t>Построние сети.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1" y="1476529"/>
            <a:ext cx="4032448" cy="248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% Формирование параметров слоев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layers = [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imageInputLayer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([28 28 1])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convolution2dLayer(5,20)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reluLayer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maxPooling2dLayer(2,'Stride',2)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fullyConnectedLayer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(10)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softmaxLayer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classificationLayer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];</a:t>
            </a:r>
          </a:p>
          <a:p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91880" y="185167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0072" y="168790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Входной слой 28х28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91880" y="2159447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0072" y="1995686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Сверточный слой 20 фильтров 5х5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91880" y="2447479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2" y="228371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Слой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ReLU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07904" y="2716347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0072" y="255258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лой понижения размерности, 2х2, шаг 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491880" y="3004379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20072" y="2803554"/>
            <a:ext cx="3816424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Полносвязанный слой, 10 линейных нейронов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91880" y="3291830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0072" y="312806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Слой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SoftMax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91880" y="3527599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220072" y="336383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Выходной слой. Определяет целевую функцию при обучении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cross entropy)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Matlab</a:t>
            </a:r>
            <a:r>
              <a:rPr lang="ru-RU" dirty="0" smtClean="0"/>
              <a:t>. Глубокие НС. </a:t>
            </a:r>
            <a:br>
              <a:rPr lang="ru-RU" dirty="0" smtClean="0"/>
            </a:br>
            <a:r>
              <a:rPr lang="ru-RU" dirty="0" smtClean="0"/>
              <a:t>Обучение.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1" y="1476529"/>
            <a:ext cx="4032448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% Задание параметров алгоритма обучения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&gt;&gt; options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trainingOptions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('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sgdm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',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...   		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'MaxEpochs',15, ...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'InitialLearnRate',0.0001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...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‘L2Regularization’, 0.0001, …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   ‘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MiniBatchSize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’, 128, …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   ‘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ExecutionEnvironment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’, ‘auto’);</a:t>
            </a:r>
          </a:p>
          <a:p>
            <a:pPr>
              <a:lnSpc>
                <a:spcPct val="130000"/>
              </a:lnSpc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&gt;&gt;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convnet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trainNetwork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trainDigitData,layers,options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91880" y="187496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20072" y="1722853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Алгоритм обучения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SGD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 моментом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91880" y="2165271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20072" y="200733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Количество итераций обучения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91880" y="2447479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20072" y="2289542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Начальный коэффициент обучения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2552586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Коэффициент регуляризации по норме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91880" y="271576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491880" y="3003798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23928" y="329183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20072" y="284003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Размер пакета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0072" y="3128069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Определение типа вычислителя (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cpu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’ , ‘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gpu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’, ‘multi-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gpu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’);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Matlab</a:t>
            </a:r>
            <a:r>
              <a:rPr lang="ru-RU" dirty="0" smtClean="0"/>
              <a:t>. Глубокие НС. </a:t>
            </a:r>
            <a:br>
              <a:rPr lang="ru-RU" dirty="0" smtClean="0"/>
            </a:br>
            <a:r>
              <a:rPr lang="ru-RU" dirty="0" smtClean="0"/>
              <a:t>Обучение. Тестирование.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476529"/>
            <a:ext cx="4968552" cy="328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% Проведение обучения</a:t>
            </a:r>
          </a:p>
          <a:p>
            <a:pPr>
              <a:lnSpc>
                <a:spcPct val="130000"/>
              </a:lnSpc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convnet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trainNetwork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trainDigitData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layers,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options);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Тестирование НС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YTest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classify(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convnet,testDigitData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TTest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testDigitData.Labels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&gt;&gt; accuracy =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sum(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YTest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==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TTest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)/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numel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TTest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347614"/>
            <a:ext cx="488932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\Dub\Univer\Teaching\2018_2019_SpecCoarse_Part2_PracticalNN\Lecture01\Lecture02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25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\Dub\Univer\Teaching\2018_2019_SpecCoarse_Part2_PracticalNN\Lecture01\Lecture02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26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\Dub\Univer\Teaching\2018_2019_SpecCoarse_Part2_PracticalNN\Lecture01\Lecture02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\Dub\Univer\Teaching\2018_2019_SpecCoarse_Part2_PracticalNN\Lecture01\Lecture02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311398"/>
            <a:ext cx="41892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(формат на предыдущем слайде)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8191" y="1347614"/>
            <a:ext cx="57400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http://www.deeplearningbook.org/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http://cs231n.github.io/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http://neuralnetworksanddeeplearning.com/index.html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/>
              <a:t>Ш. Франсуа. Глубокое обучение на </a:t>
            </a:r>
            <a:r>
              <a:rPr lang="en-US" dirty="0" smtClean="0"/>
              <a:t>Python, 2018.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разработки НС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275606"/>
            <a:ext cx="34424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Подготовка данных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предобработка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разделение на выборки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Проектирование архитектуры.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Выбор алгоритма обучения.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Инициализация весов.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Выбор функции ошибки.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Проведение обучения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Тестирование полученной НС</a:t>
            </a:r>
            <a:endParaRPr lang="ru-RU" dirty="0"/>
          </a:p>
        </p:txBody>
      </p:sp>
      <p:pic>
        <p:nvPicPr>
          <p:cNvPr id="1026" name="Picture 2" descr="http://www.robotblog.ru/_nw/17/17739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91630"/>
            <a:ext cx="3927708" cy="230425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\Dub\Univer\Teaching\2018_2019_SpecCoarse_Part2_PracticalNN\Lecture01\Lecture0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-20538"/>
            <a:ext cx="9141291" cy="516403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\Dub\Univer\Teaching\2018_2019_SpecCoarse_Part2_PracticalNN\Lecture01\Lecture0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\Dub\Univer\Teaching\2018_2019_SpecCoarse_Part2_PracticalNN\Lecture01\Lecture02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\Dub\Univer\Teaching\2018_2019_SpecCoarse_Part2_PracticalNN\Lecture01\Lecture02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\Dub\Univer\Teaching\2018_2019_SpecCoarse_Part2_PracticalNN\Lecture01\Lecture02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" y="0"/>
            <a:ext cx="9141291" cy="51435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4936" y="4890194"/>
            <a:ext cx="683568" cy="273844"/>
          </a:xfrm>
          <a:solidFill>
            <a:schemeClr val="accent1"/>
          </a:solidFill>
        </p:spPr>
        <p:txBody>
          <a:bodyPr/>
          <a:lstStyle/>
          <a:p>
            <a:fld id="{572320FC-84CE-4569-A36F-4E6108BC40B4}" type="slidenum">
              <a:rPr lang="ru-RU" smtClean="0">
                <a:solidFill>
                  <a:schemeClr val="bg1"/>
                </a:solidFill>
              </a:rPr>
              <a:pPr/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603</Words>
  <Application>Microsoft Office PowerPoint</Application>
  <PresentationFormat>Экран (16:9)</PresentationFormat>
  <Paragraphs>180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Основы практического использования нейронных сетей.  Лекция 1. Средства работы с НС.</vt:lpstr>
      <vt:lpstr>Основные темы спецкурса</vt:lpstr>
      <vt:lpstr>Литература</vt:lpstr>
      <vt:lpstr>Основные этапы разработки НС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НС в среде Matlab</vt:lpstr>
      <vt:lpstr>Matlab. Создание НС</vt:lpstr>
      <vt:lpstr>Matlab. Предобработка данных</vt:lpstr>
      <vt:lpstr>Matlab. Параметры обучения</vt:lpstr>
      <vt:lpstr>Matlab. Проведение обучения</vt:lpstr>
      <vt:lpstr>Matlab. Применение НС</vt:lpstr>
      <vt:lpstr>Matlab. Глубокие НС.  Распознавание цифр.</vt:lpstr>
      <vt:lpstr>Matlab. Глубокие НС.  Построние сети.</vt:lpstr>
      <vt:lpstr>Matlab. Глубокие НС.  Обучение.</vt:lpstr>
      <vt:lpstr>Matlab. Глубокие НС.  Обучение. Тестирование.</vt:lpstr>
      <vt:lpstr>Слайд 25</vt:lpstr>
      <vt:lpstr>Слайд 26</vt:lpstr>
      <vt:lpstr>Слайд 27</vt:lpstr>
      <vt:lpstr>Слайд 28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44</cp:revision>
  <dcterms:created xsi:type="dcterms:W3CDTF">2018-02-12T03:07:42Z</dcterms:created>
  <dcterms:modified xsi:type="dcterms:W3CDTF">2019-02-27T21:01:28Z</dcterms:modified>
</cp:coreProperties>
</file>