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sldIdLst>
    <p:sldId id="256" r:id="rId2"/>
    <p:sldId id="272" r:id="rId3"/>
    <p:sldId id="276" r:id="rId4"/>
    <p:sldId id="262" r:id="rId5"/>
    <p:sldId id="258" r:id="rId6"/>
    <p:sldId id="268" r:id="rId7"/>
    <p:sldId id="267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5</a:t>
            </a:r>
            <a:r>
              <a:rPr lang="ru-RU" sz="3100" dirty="0" smtClean="0"/>
              <a:t>. Эффективность НС.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Эффективность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42990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Эффективность обученной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Размер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Латентность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Число </a:t>
            </a:r>
            <a:r>
              <a:rPr lang="en-US" dirty="0" smtClean="0"/>
              <a:t>MAC/FLOP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Эффективность проведения</a:t>
            </a:r>
            <a:br>
              <a:rPr lang="ru-RU" sz="2000" dirty="0" smtClean="0"/>
            </a:br>
            <a:r>
              <a:rPr lang="ru-RU" sz="2000" dirty="0" smtClean="0"/>
              <a:t>     обучения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Размер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Точность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70"/>
            <a:ext cx="34290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237456"/>
            <a:ext cx="74580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повышения эффективности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Прореживание (</a:t>
            </a:r>
            <a:r>
              <a:rPr lang="en-US" dirty="0" smtClean="0"/>
              <a:t>pruning)</a:t>
            </a:r>
            <a:r>
              <a:rPr lang="ru-RU" dirty="0" smtClean="0"/>
              <a:t>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Удаление элементов архитектуры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Связи, нейроны, фильтры,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76174"/>
            <a:ext cx="38107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2300540"/>
            <a:ext cx="7056783" cy="250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95736" y="4671015"/>
            <a:ext cx="394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Стандартный алгоритм прореживания обученной НС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алгоритмов прореживания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Критерий выбора элементов для прореживания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оценка влияния на функцию потерь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абсолютная величина, вторая производная …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Элементы НС для удаления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Распределение доли удаляемых элементов по НС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Расписание проведения прореживания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Возможность восстановления связей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«Гипотеза о лотерейном билете»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 любой большой НС существует подсеть, которая может быть обучена с такой </a:t>
            </a:r>
            <a:r>
              <a:rPr lang="ru-RU" smtClean="0"/>
              <a:t>же эффективностью</a:t>
            </a:r>
            <a:endParaRPr 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Уменьшение разрядности представления весов, значений функции активации.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Сокращение размера занимаемой памяти.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Возможность реализации на специальных вычислительных платформах с сохранением высокой производительности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Квантизация весов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946" y="2252961"/>
            <a:ext cx="317136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9546" y="4429138"/>
            <a:ext cx="266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Квантизация вещественных весов </a:t>
            </a:r>
          </a:p>
          <a:p>
            <a:pPr algn="ctr"/>
            <a:r>
              <a:rPr lang="ru-RU" sz="1200" b="1" i="1" dirty="0" smtClean="0"/>
              <a:t>в значения с фиксированной точкой</a:t>
            </a:r>
            <a:endParaRPr lang="ru-RU" sz="12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395837"/>
            <a:ext cx="4686295" cy="204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474388" y="4429138"/>
            <a:ext cx="318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Алгоритмы квантизации и деквантизации</a:t>
            </a:r>
            <a:endParaRPr lang="ru-RU" sz="1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857238"/>
            <a:ext cx="8064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Квантизация весов обученной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Деквантизации при проведении вычислений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Сохранение точности при 8 битном представлении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Эксперименты с 4, 3, 2 и 1 битными сетями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Вычислительные затраты на деквантизацию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5771" y="1500180"/>
            <a:ext cx="33139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Квантизация весов во время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041620"/>
            <a:ext cx="589154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Недостатки статической квантизации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Единичные вылеты в значениях весов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Разные распределения весов в интервале квантизации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en-US" sz="2000" dirty="0" smtClean="0"/>
              <a:t>Quantization-Aware-Training (QAT)</a:t>
            </a:r>
            <a:endParaRPr lang="ru-RU" sz="2000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Симулирование квантизации во время обучения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Вычисление значении функции потерь после проведения квантизации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4885" y="3529024"/>
            <a:ext cx="6431825" cy="97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928926" y="4500576"/>
            <a:ext cx="3302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Сравенение </a:t>
            </a:r>
            <a:r>
              <a:rPr lang="ru-RU" sz="1200" b="1" i="1" smtClean="0"/>
              <a:t>статической квантизации и </a:t>
            </a:r>
            <a:r>
              <a:rPr lang="en-US" sz="1200" b="1" i="1" dirty="0" smtClean="0"/>
              <a:t>QAT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Квантизация активаций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1135083"/>
            <a:ext cx="80648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Реализация на специальных вычислительных платформах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Поддержка вычислений с фиксированной точностью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Увеличение скорости вычислений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Требуется реализация вычислений с фиксированной точностью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783934"/>
            <a:ext cx="810270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Что может быть причиной, когда ошибка на обучающей выборке превосходит целевое значение ошибки </a:t>
            </a:r>
            <a:r>
              <a:rPr lang="ru-RU" dirty="0" smtClean="0"/>
              <a:t>?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Какие действия следует предпринимать, чтобы добиться уменьшения ошибки на тестовой выборке?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Что такое </a:t>
            </a:r>
            <a:r>
              <a:rPr lang="ru-RU" dirty="0" err="1" smtClean="0"/>
              <a:t>прунинг</a:t>
            </a:r>
            <a:r>
              <a:rPr lang="ru-RU" dirty="0" smtClean="0"/>
              <a:t>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Какие бывают </a:t>
            </a:r>
            <a:r>
              <a:rPr lang="ru-RU" smtClean="0"/>
              <a:t>виды квантизации?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6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Эффективность обучения НС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низкой эффективности обучения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Низкая эффективность = большая ошибка на тестовых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Проблемы с данными;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Несоответствие архитектуры НС сложности задачи;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Неоптимальные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Переобучение;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Ошибки в 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Обозначения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–</a:t>
            </a:r>
            <a:r>
              <a:rPr lang="ru-RU" dirty="0" smtClean="0"/>
              <a:t> обучающая выборка</a:t>
            </a:r>
            <a:r>
              <a:rPr lang="en-US" dirty="0" smtClean="0"/>
              <a:t>;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</a:t>
            </a:r>
            <a:r>
              <a:rPr lang="ru-RU" dirty="0" smtClean="0"/>
              <a:t> тестовая выборка;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train</a:t>
            </a:r>
            <a:r>
              <a:rPr lang="en-US" dirty="0" smtClean="0"/>
              <a:t> – </a:t>
            </a:r>
            <a:r>
              <a:rPr lang="ru-RU" dirty="0" smtClean="0"/>
              <a:t>ошибка на обучающей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 </a:t>
            </a:r>
            <a:r>
              <a:rPr lang="ru-RU" dirty="0" smtClean="0"/>
              <a:t>ошибка на тестовой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goal</a:t>
            </a:r>
            <a:r>
              <a:rPr lang="en-US" dirty="0" smtClean="0"/>
              <a:t> – </a:t>
            </a:r>
            <a:r>
              <a:rPr lang="ru-RU" dirty="0" smtClean="0"/>
              <a:t>целевое значение ошибки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обучающей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Улучшить алгоритм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алгоритма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качества исходных данных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низкое значение сигнал-шум;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ошибки алгоритма предобработки;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недостоверные референсные значения;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несбалансированная выборка.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тестовой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Уменьшить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НС (регуляризация);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Подбор алгоритма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Несоответствие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вычислений в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3159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Визуализация результатов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согласованность статистических показателей и практики применения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Визуализация, анализ результатов с наибольшими ошибками;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9458" name="Picture 2" descr="ÐÐ°ÑÑÐ¸Ð½ÐºÐ¸ Ð¿Ð¾ Ð·Ð°Ð¿ÑÐ¾ÑÑ face det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2643758"/>
            <a:ext cx="3647947" cy="2067170"/>
          </a:xfrm>
          <a:prstGeom prst="rect">
            <a:avLst/>
          </a:prstGeom>
          <a:noFill/>
        </p:spPr>
      </p:pic>
      <p:pic>
        <p:nvPicPr>
          <p:cNvPr id="1946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63594"/>
            <a:ext cx="3276364" cy="36404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вычислений в НС (2)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7155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Обучение на подвыборке меньшего размера;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внутренних состояний сети: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матрица весов</a:t>
            </a:r>
            <a:r>
              <a:rPr lang="en-US" dirty="0" smtClean="0"/>
              <a:t>/</a:t>
            </a:r>
            <a:r>
              <a:rPr lang="ru-RU" dirty="0" smtClean="0"/>
              <a:t>фильтры </a:t>
            </a:r>
            <a:r>
              <a:rPr lang="ru-RU" dirty="0" err="1" smtClean="0"/>
              <a:t>сверточного</a:t>
            </a:r>
            <a:r>
              <a:rPr lang="ru-RU" dirty="0" smtClean="0"/>
              <a:t> слоя;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карты признаков;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гистограмма выходов нейронов;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smtClean="0"/>
              <a:t>Deconvnet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778" y="771550"/>
            <a:ext cx="713083" cy="19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236" y="771550"/>
            <a:ext cx="63403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2922" y="771550"/>
            <a:ext cx="6159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11560" y="4876006"/>
            <a:ext cx="8046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Источник: </a:t>
            </a:r>
            <a:r>
              <a:rPr lang="en-US" sz="1200" i="1" dirty="0" smtClean="0"/>
              <a:t>https://machinelearningmastery.com/how-to-visualize-filters-and-feature-maps-in-convolutional-neural-networks/</a:t>
            </a:r>
            <a:endParaRPr lang="ru-RU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79024" y="2643758"/>
            <a:ext cx="154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Фильтры </a:t>
            </a:r>
          </a:p>
          <a:p>
            <a:pPr algn="ctr"/>
            <a:r>
              <a:rPr lang="ru-RU" sz="1200" b="1" i="1" dirty="0" smtClean="0"/>
              <a:t>первого слоя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38" name="Picture 6" descr="Robin, by Chris Hea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30165"/>
            <a:ext cx="1406353" cy="93610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3766269"/>
            <a:ext cx="1693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Входное изображение</a:t>
            </a:r>
          </a:p>
          <a:p>
            <a:pPr algn="ctr"/>
            <a:r>
              <a:rPr lang="ru-RU" sz="1200" b="1" i="1" dirty="0" smtClean="0"/>
              <a:t>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499742"/>
            <a:ext cx="231518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трелка вправо 15"/>
          <p:cNvSpPr/>
          <p:nvPr/>
        </p:nvSpPr>
        <p:spPr>
          <a:xfrm>
            <a:off x="1721156" y="314781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80766" y="4371950"/>
            <a:ext cx="19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Примеры карт признаков</a:t>
            </a:r>
          </a:p>
          <a:p>
            <a:pPr algn="ctr"/>
            <a:r>
              <a:rPr lang="ru-RU" sz="1200" b="1" i="1" dirty="0" smtClean="0"/>
              <a:t> 1-го слоя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0378" y="2499742"/>
            <a:ext cx="233190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право 18"/>
          <p:cNvSpPr/>
          <p:nvPr/>
        </p:nvSpPr>
        <p:spPr>
          <a:xfrm>
            <a:off x="4427984" y="314781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848456" y="4371950"/>
            <a:ext cx="19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Примеры карт признаков</a:t>
            </a:r>
          </a:p>
          <a:p>
            <a:pPr algn="ctr"/>
            <a:r>
              <a:rPr lang="ru-RU" sz="1200" b="1" i="1" dirty="0" smtClean="0"/>
              <a:t> внутренних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Стратегии повышения эффективности НС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</TotalTime>
  <Words>651</Words>
  <Application>Microsoft Office PowerPoint</Application>
  <PresentationFormat>Экран (16:9)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Основы практического использования нейронных сетей.  Лекция 5. Эффективность НС. </vt:lpstr>
      <vt:lpstr>Эффективность обучения НС</vt:lpstr>
      <vt:lpstr>Основные причины низкой эффективности обучения НС</vt:lpstr>
      <vt:lpstr>Обозначения</vt:lpstr>
      <vt:lpstr>Анализ ошибки на обучающей выборке</vt:lpstr>
      <vt:lpstr>Анализ ошибки на тестовой выборке</vt:lpstr>
      <vt:lpstr>Анализ вычислений в НС</vt:lpstr>
      <vt:lpstr>Анализ вычислений в НС (2)</vt:lpstr>
      <vt:lpstr>Стратегии повышения эффективности НС</vt:lpstr>
      <vt:lpstr>Эффективность НС</vt:lpstr>
      <vt:lpstr>Технологии повышения эффективности НС</vt:lpstr>
      <vt:lpstr>Прореживание (pruning) НС</vt:lpstr>
      <vt:lpstr>Особенности алгоритмов прореживания НС</vt:lpstr>
      <vt:lpstr>Квантизация</vt:lpstr>
      <vt:lpstr>Квантизация весов</vt:lpstr>
      <vt:lpstr>Квантизация весов во время обучения</vt:lpstr>
      <vt:lpstr>Квантизация активаций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235</cp:revision>
  <dcterms:created xsi:type="dcterms:W3CDTF">2018-02-12T03:07:42Z</dcterms:created>
  <dcterms:modified xsi:type="dcterms:W3CDTF">2022-03-23T19:47:53Z</dcterms:modified>
</cp:coreProperties>
</file>