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9"/>
  </p:notesMasterIdLst>
  <p:sldIdLst>
    <p:sldId id="256" r:id="rId2"/>
    <p:sldId id="257" r:id="rId3"/>
    <p:sldId id="276" r:id="rId4"/>
    <p:sldId id="290" r:id="rId5"/>
    <p:sldId id="270" r:id="rId6"/>
    <p:sldId id="269" r:id="rId7"/>
    <p:sldId id="271" r:id="rId8"/>
    <p:sldId id="273" r:id="rId9"/>
    <p:sldId id="262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8" r:id="rId21"/>
    <p:sldId id="289" r:id="rId22"/>
    <p:sldId id="291" r:id="rId23"/>
    <p:sldId id="292" r:id="rId24"/>
    <p:sldId id="293" r:id="rId25"/>
    <p:sldId id="294" r:id="rId26"/>
    <p:sldId id="295" r:id="rId27"/>
    <p:sldId id="296" r:id="rId2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100" d="100"/>
          <a:sy n="100" d="100"/>
        </p:scale>
        <p:origin x="-51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35985-20DE-402B-91C1-0CA4EC319BE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F8D24-D1F0-454A-8B3B-59FF8CC96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436A-2577-4C50-9D8B-D4847C56E78D}" type="datetime1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DEA9-A7FE-4E85-9654-D4AF0A8F2A37}" type="datetime1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A30-2B1D-4532-A9DF-4E58E9FA17CB}" type="datetime1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DE4A-9BAD-44D1-ABDE-B8E29AA731CB}" type="datetime1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9335-5BAA-4F54-BD19-5578833AD8F9}" type="datetime1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483C-E25D-484B-B53F-BB58DFC6C002}" type="datetime1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3D74-5C7E-42F6-897C-CCDC57AB67F6}" type="datetime1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48AF-BEE4-4E11-AA03-C2C0B0ABE492}" type="datetime1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F741-48CE-48A6-B64E-C0003C3E9069}" type="datetime1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8B90-396A-49E0-BA7A-78B45E180F26}" type="datetime1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591-49FF-427B-90E5-BB8777A298D0}" type="datetime1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618E7-F804-41C9-A1B6-6F5155157CAF}" type="datetime1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2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7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83518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Основы практического использования нейронных сетей.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3100" dirty="0" smtClean="0"/>
              <a:t>Лекция </a:t>
            </a:r>
            <a:r>
              <a:rPr lang="en-US" sz="3100" dirty="0" smtClean="0"/>
              <a:t>2</a:t>
            </a:r>
            <a:r>
              <a:rPr lang="ru-RU" sz="3100" dirty="0" smtClean="0"/>
              <a:t>. Алгоритмы обучения для глубоких НС.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62722"/>
            <a:ext cx="6400800" cy="10252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Дмитрий Буряк.</a:t>
            </a:r>
          </a:p>
          <a:p>
            <a:r>
              <a:rPr lang="ru-RU" dirty="0" err="1"/>
              <a:t>к</a:t>
            </a:r>
            <a:r>
              <a:rPr lang="ru-RU" dirty="0" err="1" smtClean="0"/>
              <a:t>.ф.-м.н</a:t>
            </a:r>
            <a:r>
              <a:rPr lang="ru-RU" dirty="0" smtClean="0"/>
              <a:t>.</a:t>
            </a:r>
          </a:p>
          <a:p>
            <a:r>
              <a:rPr lang="en-US" dirty="0" smtClean="0"/>
              <a:t>dyb04@yandex.ru</a:t>
            </a:r>
            <a:endParaRPr lang="ru-RU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1996" y="1203598"/>
            <a:ext cx="560433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Обзор алгоритмов обучения. Момент Нестерова</a:t>
            </a:r>
            <a:r>
              <a:rPr lang="en-US" dirty="0" smtClean="0"/>
              <a:t> (NAG)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676275" y="1433513"/>
          <a:ext cx="2652713" cy="417512"/>
        </p:xfrm>
        <a:graphic>
          <a:graphicData uri="http://schemas.openxmlformats.org/presentationml/2006/ole">
            <p:oleObj spid="_x0000_s48130" name="Формула" r:id="rId4" imgW="1485720" imgH="228600" progId="Equation.3">
              <p:embed/>
            </p:oleObj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755576" y="1851025"/>
          <a:ext cx="1220787" cy="381000"/>
        </p:xfrm>
        <a:graphic>
          <a:graphicData uri="http://schemas.openxmlformats.org/presentationml/2006/ole">
            <p:oleObj spid="_x0000_s48132" name="Формула" r:id="rId5" imgW="74916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577103"/>
            <a:ext cx="5652120" cy="329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Обзор алгоритмов обучения. </a:t>
            </a:r>
            <a:r>
              <a:rPr lang="en-US" dirty="0" err="1" smtClean="0"/>
              <a:t>Adagrad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5576" y="1347614"/>
            <a:ext cx="3528392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Учет частоты обновления веса.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Устойчивость к выбору скорости обучения.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534791"/>
            <a:ext cx="1790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470895"/>
            <a:ext cx="21240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02316"/>
            <a:ext cx="3744416" cy="224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Обзор алгоритмов обучения. </a:t>
            </a:r>
            <a:r>
              <a:rPr lang="en-US" dirty="0" err="1" smtClean="0"/>
              <a:t>RMSProp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5576" y="1347614"/>
            <a:ext cx="3528392" cy="783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Учет частоты обновления веса</a:t>
            </a:r>
            <a:r>
              <a:rPr lang="en-US" dirty="0" smtClean="0"/>
              <a:t> </a:t>
            </a:r>
            <a:r>
              <a:rPr lang="ru-RU" dirty="0" smtClean="0"/>
              <a:t>за счет усреднения.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139702"/>
            <a:ext cx="2400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499742"/>
            <a:ext cx="205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347614"/>
            <a:ext cx="43635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203598"/>
            <a:ext cx="4299113" cy="203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931790"/>
            <a:ext cx="4392488" cy="195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Обзор алгоритмов обучения. </a:t>
            </a:r>
            <a:r>
              <a:rPr lang="en-US" dirty="0" err="1" smtClean="0"/>
              <a:t>Adadelta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31590"/>
            <a:ext cx="28860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Обзор алгоритмов обучения. </a:t>
            </a:r>
            <a:r>
              <a:rPr lang="en-US" dirty="0" smtClean="0"/>
              <a:t>Adam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5576" y="1131590"/>
            <a:ext cx="35283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Момент + учет частоты обновления веса.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7694"/>
            <a:ext cx="199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43163"/>
            <a:ext cx="18859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753097"/>
            <a:ext cx="2057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291830"/>
            <a:ext cx="17811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8906" y="3792835"/>
            <a:ext cx="22669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3" y="843558"/>
            <a:ext cx="4320480" cy="202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2769214"/>
            <a:ext cx="4248472" cy="221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Обзор алгоритмов обучения. </a:t>
            </a:r>
            <a:r>
              <a:rPr lang="en-US" dirty="0" err="1" smtClean="0"/>
              <a:t>Adamax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640" y="2571750"/>
            <a:ext cx="199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40" y="1347614"/>
            <a:ext cx="21050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0640" y="1707654"/>
            <a:ext cx="10382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8752" y="1707654"/>
            <a:ext cx="24574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35016" y="1707654"/>
            <a:ext cx="1981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66664" y="2211710"/>
            <a:ext cx="32385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50640" y="2859782"/>
            <a:ext cx="1019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160" name="Object 4"/>
          <p:cNvGraphicFramePr>
            <a:graphicFrameLocks noChangeAspect="1"/>
          </p:cNvGraphicFramePr>
          <p:nvPr/>
        </p:nvGraphicFramePr>
        <p:xfrm>
          <a:off x="1222648" y="3335064"/>
          <a:ext cx="1008112" cy="460822"/>
        </p:xfrm>
        <a:graphic>
          <a:graphicData uri="http://schemas.openxmlformats.org/presentationml/2006/ole">
            <p:oleObj spid="_x0000_s49160" name="Equation" r:id="rId10" imgW="965160" imgH="431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Обзор алгоритмов обучения. Эксперименты (1).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18367"/>
            <a:ext cx="5294930" cy="382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Обзор алгоритмов обучения. Эксперименты (2).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2952" y="1209535"/>
            <a:ext cx="5249328" cy="381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Обзор алгоритмов обучения. Эксперименты (3).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1263" y="1219437"/>
            <a:ext cx="5439049" cy="39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Обзор алгоритмов обучения. Эксперименты (4).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2" y="1203598"/>
            <a:ext cx="542207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Глубокие НС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ru-RU" dirty="0" smtClean="0"/>
              <a:t>традиционные НС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927813"/>
            <a:ext cx="6696744" cy="416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Традиционные (</a:t>
            </a:r>
            <a:r>
              <a:rPr lang="en-US" dirty="0" smtClean="0"/>
              <a:t>shallow </a:t>
            </a:r>
            <a:r>
              <a:rPr lang="ru-RU" dirty="0" smtClean="0"/>
              <a:t>) НС: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ru-RU" dirty="0" smtClean="0"/>
              <a:t> 1-2 внутренних слоев;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ru-RU" dirty="0" smtClean="0"/>
              <a:t> необходимость предварительного выделения признаков, предобработка данных;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ru-RU" dirty="0" smtClean="0"/>
              <a:t> «простота» обучения.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Глубокие НС: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en-US" dirty="0" smtClean="0"/>
              <a:t>&gt;</a:t>
            </a:r>
            <a:r>
              <a:rPr lang="ru-RU" dirty="0" smtClean="0"/>
              <a:t>2 слоев;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ru-RU" dirty="0" smtClean="0"/>
              <a:t> моделирование абстракций в данных;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ru-RU" dirty="0" smtClean="0"/>
              <a:t> большое число слоев и нейронов -</a:t>
            </a:r>
            <a:r>
              <a:rPr lang="en-US" dirty="0" smtClean="0"/>
              <a:t>&gt;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 большое число весов.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ru-RU" dirty="0" smtClean="0"/>
              <a:t> адаптирование алгоритмов обучения.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ru-RU" dirty="0" smtClean="0"/>
              <a:t> высокие требования к вычислительным </a:t>
            </a:r>
            <a:br>
              <a:rPr lang="ru-RU" dirty="0" smtClean="0"/>
            </a:br>
            <a:r>
              <a:rPr lang="ru-RU" dirty="0" smtClean="0"/>
              <a:t>   ресурсам.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4554" y="2211710"/>
            <a:ext cx="401194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обучения </a:t>
            </a:r>
            <a:r>
              <a:rPr lang="en-US" dirty="0" err="1" smtClean="0"/>
              <a:t>AdaBelief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987574"/>
            <a:ext cx="7344816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err="1" smtClean="0"/>
              <a:t>AdaBelief</a:t>
            </a:r>
            <a:r>
              <a:rPr lang="en-US" dirty="0" smtClean="0"/>
              <a:t> : Adapting </a:t>
            </a:r>
            <a:r>
              <a:rPr lang="en-US" dirty="0" err="1" smtClean="0"/>
              <a:t>Stepsizes</a:t>
            </a:r>
            <a:r>
              <a:rPr lang="en-US" dirty="0" smtClean="0"/>
              <a:t> by the Belief in Observed Gradients (2020)</a:t>
            </a: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 smtClean="0"/>
              <a:t>Высокая скорость сходимости;</a:t>
            </a: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 smtClean="0"/>
              <a:t>Хорошая обобщающая способность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4706988"/>
            <a:ext cx="6912768" cy="31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i="1" dirty="0"/>
              <a:t>https://arxiv.org/abs/2010.07468</a:t>
            </a:r>
            <a:endParaRPr lang="ru-RU" sz="1200" i="1" dirty="0" smtClean="0"/>
          </a:p>
        </p:txBody>
      </p:sp>
      <p:pic>
        <p:nvPicPr>
          <p:cNvPr id="50178" name="Picture 2" descr="https://miro.medium.com/max/600/1*wKhLSKdP7MyzgwTX5l_Rw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83718"/>
            <a:ext cx="2114654" cy="157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https://miro.medium.com/max/601/1*ckomVgcjdW0vVknVtUrT0Q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09359"/>
            <a:ext cx="2232247" cy="163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https://miro.medium.com/max/587/1*-GEcTorBNfQWs_L5f1y-Pg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2109"/>
            <a:ext cx="3281592" cy="224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2865398"/>
              </p:ext>
            </p:extLst>
          </p:nvPr>
        </p:nvGraphicFramePr>
        <p:xfrm>
          <a:off x="5292079" y="3723878"/>
          <a:ext cx="3600400" cy="1082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3"/>
                <a:gridCol w="792087"/>
                <a:gridCol w="900100"/>
                <a:gridCol w="900100"/>
              </a:tblGrid>
              <a:tr h="252028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Область 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Область 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Область 3</a:t>
                      </a:r>
                      <a:endParaRPr lang="en-US" sz="11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SGD/</a:t>
                      </a:r>
                      <a:r>
                        <a:rPr lang="ru-RU" sz="1100" dirty="0" smtClean="0"/>
                        <a:t>Момент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+</a:t>
                      </a:r>
                      <a:endParaRPr lang="en-US" sz="1200" b="1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Adam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+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+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</a:t>
                      </a:r>
                      <a:endParaRPr lang="en-US" sz="1200" b="1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AdaBelief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+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+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+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49562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cdn-images-1.medium.com/max/1024/1*zmW0sFpRHjhIQc6XvKf98Q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27534"/>
            <a:ext cx="2880320" cy="135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Алгоритм обучения </a:t>
            </a:r>
            <a:r>
              <a:rPr lang="en-US" dirty="0" smtClean="0"/>
              <a:t>SAM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699542"/>
            <a:ext cx="6264696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SAM: Sharpness-aware Minimization (2020)</a:t>
            </a: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 smtClean="0"/>
              <a:t>Поиск минимума в окрестности с близкими значениями → повышение обобщающей способности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4706988"/>
            <a:ext cx="6912768" cy="31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i="1" dirty="0"/>
              <a:t>https://arxiv.org/abs/2010.01412</a:t>
            </a:r>
            <a:endParaRPr lang="ru-RU" sz="1200" i="1" dirty="0" smtClean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056" y="2573887"/>
            <a:ext cx="254044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555" y="1931970"/>
            <a:ext cx="1803840" cy="21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555" y="2297093"/>
            <a:ext cx="1961206" cy="203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056" y="3104164"/>
            <a:ext cx="1984706" cy="31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20" y="3552670"/>
            <a:ext cx="2288291" cy="31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260" y="4011910"/>
            <a:ext cx="2888920" cy="69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5554" y="1881541"/>
            <a:ext cx="4577308" cy="200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9952" y="4011910"/>
            <a:ext cx="41363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/>
              <a:t>Применение стандартных оптимизаторов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/>
              <a:t>Специальная функция потерь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/>
              <a:t>Удвоенные вычислительные затраты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4156145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Изменение скорости обучения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915566"/>
            <a:ext cx="7416824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Изменение скорости обучения повышает эффективность обучения НС.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Существует множество схем изменения скорости обучения. 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Простейшие схемы:</a:t>
            </a:r>
            <a:endParaRPr lang="en-US" dirty="0" smtClean="0"/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ru-RU" dirty="0" smtClean="0"/>
              <a:t> Ступенчатое уменьшение</a:t>
            </a:r>
          </a:p>
          <a:p>
            <a:pPr lvl="2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 smtClean="0"/>
              <a:t> в </a:t>
            </a:r>
            <a:r>
              <a:rPr lang="ru-RU" b="1" i="1" dirty="0" smtClean="0"/>
              <a:t>к</a:t>
            </a:r>
            <a:r>
              <a:rPr lang="ru-RU" dirty="0" smtClean="0"/>
              <a:t> раз каждые </a:t>
            </a:r>
            <a:r>
              <a:rPr lang="en-US" b="1" i="1" dirty="0" smtClean="0"/>
              <a:t>n</a:t>
            </a:r>
            <a:r>
              <a:rPr lang="ru-RU" dirty="0" smtClean="0"/>
              <a:t> итераций обучения;</a:t>
            </a:r>
          </a:p>
          <a:p>
            <a:pPr lvl="2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 smtClean="0"/>
              <a:t> уменьшение коэффициента обучения, если ошибка на подтверждающей выборке перестала уменьшаться.</a:t>
            </a:r>
          </a:p>
          <a:p>
            <a:pPr lvl="2">
              <a:lnSpc>
                <a:spcPct val="130000"/>
              </a:lnSpc>
              <a:buFont typeface="Wingdings" pitchFamily="2" charset="2"/>
              <a:buChar char="§"/>
            </a:pPr>
            <a:endParaRPr lang="ru-RU" dirty="0" smtClean="0"/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ru-RU" dirty="0" smtClean="0"/>
              <a:t> Экспоненциальное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endParaRPr lang="ru-RU" dirty="0" smtClean="0"/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ru-RU" dirty="0" smtClean="0"/>
              <a:t> Гиперболическое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22</a:t>
            </a:fld>
            <a:endParaRPr lang="ru-RU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707904" y="3795886"/>
          <a:ext cx="1296144" cy="493769"/>
        </p:xfrm>
        <a:graphic>
          <a:graphicData uri="http://schemas.openxmlformats.org/presentationml/2006/ole">
            <p:oleObj spid="_x0000_s55298" name="Equation" r:id="rId3" imgW="647640" imgH="241200" progId="Equation.3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707904" y="4364616"/>
          <a:ext cx="1152128" cy="778884"/>
        </p:xfrm>
        <a:graphic>
          <a:graphicData uri="http://schemas.openxmlformats.org/presentationml/2006/ole">
            <p:oleObj spid="_x0000_s55299" name="Equation" r:id="rId4" imgW="634680" imgH="419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Схемы изменения скорости обучения (1)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771550"/>
            <a:ext cx="547898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4778996"/>
            <a:ext cx="3672408" cy="31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i="1" dirty="0" smtClean="0"/>
              <a:t>* </a:t>
            </a:r>
            <a:r>
              <a:rPr lang="en-US" sz="1200" i="1" dirty="0" smtClean="0"/>
              <a:t>https://arxiv.org/abs/2007.01547</a:t>
            </a:r>
            <a:endParaRPr lang="ru-RU" sz="12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Схемы изменения скорости обучения (2)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950" y="1128713"/>
            <a:ext cx="6134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4778996"/>
            <a:ext cx="3672408" cy="31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i="1" dirty="0" smtClean="0"/>
              <a:t>* </a:t>
            </a:r>
            <a:r>
              <a:rPr lang="en-US" sz="1200" i="1" dirty="0" smtClean="0"/>
              <a:t>https://arxiv.org/abs/2007.01547</a:t>
            </a:r>
            <a:endParaRPr lang="ru-RU" sz="12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Схемы изменения скорости обучения (3)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238" y="949424"/>
            <a:ext cx="61055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4778996"/>
            <a:ext cx="3672408" cy="31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i="1" dirty="0" smtClean="0"/>
              <a:t>* </a:t>
            </a:r>
            <a:r>
              <a:rPr lang="en-US" sz="1200" i="1" dirty="0" smtClean="0"/>
              <a:t>https://arxiv.org/abs/2007.01547</a:t>
            </a:r>
            <a:endParaRPr lang="ru-RU" sz="12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Сравнение оптимизаторов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783934"/>
            <a:ext cx="8102704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R.M. Schmidt, et al., 2021 </a:t>
            </a:r>
            <a:r>
              <a:rPr lang="ru-RU" dirty="0" smtClean="0"/>
              <a:t>(</a:t>
            </a:r>
            <a:r>
              <a:rPr lang="en-US" i="1" dirty="0" smtClean="0"/>
              <a:t>https://arxiv.org/abs/2007.01547</a:t>
            </a:r>
            <a:r>
              <a:rPr lang="ru-RU" i="1" dirty="0" smtClean="0"/>
              <a:t>)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&lt;15 </a:t>
            </a:r>
            <a:r>
              <a:rPr lang="ru-RU" dirty="0" smtClean="0"/>
              <a:t>оптимизаторов</a:t>
            </a:r>
            <a:r>
              <a:rPr lang="en-US" dirty="0" smtClean="0"/>
              <a:t>&gt;</a:t>
            </a:r>
            <a:r>
              <a:rPr lang="ru-RU" dirty="0" smtClean="0"/>
              <a:t> </a:t>
            </a:r>
            <a:r>
              <a:rPr lang="en-US" dirty="0" smtClean="0"/>
              <a:t>x</a:t>
            </a:r>
            <a:r>
              <a:rPr lang="ru-RU" dirty="0" smtClean="0"/>
              <a:t> </a:t>
            </a:r>
            <a:r>
              <a:rPr lang="en-US" dirty="0" smtClean="0"/>
              <a:t>&lt;</a:t>
            </a:r>
            <a:r>
              <a:rPr lang="ru-RU" dirty="0" smtClean="0"/>
              <a:t>8 задач</a:t>
            </a:r>
            <a:r>
              <a:rPr lang="en-US" dirty="0" smtClean="0"/>
              <a:t>&gt;</a:t>
            </a:r>
            <a:r>
              <a:rPr lang="ru-RU" dirty="0" smtClean="0"/>
              <a:t> </a:t>
            </a:r>
            <a:r>
              <a:rPr lang="en-US" dirty="0" smtClean="0"/>
              <a:t>x &lt;</a:t>
            </a:r>
            <a:r>
              <a:rPr lang="ru-RU" dirty="0" smtClean="0"/>
              <a:t>4 схемы изменения скорости обучения</a:t>
            </a:r>
            <a:r>
              <a:rPr lang="en-US" dirty="0" smtClean="0"/>
              <a:t>&gt; x &lt;</a:t>
            </a:r>
            <a:r>
              <a:rPr lang="ru-RU" dirty="0" smtClean="0"/>
              <a:t>4 вида настройки гиперпараметров</a:t>
            </a:r>
            <a:r>
              <a:rPr lang="en-US" dirty="0" smtClean="0"/>
              <a:t>&gt;</a:t>
            </a:r>
            <a:endParaRPr lang="ru-RU" dirty="0" smtClean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b="1" dirty="0" smtClean="0"/>
              <a:t> Выводы:</a:t>
            </a:r>
          </a:p>
          <a:p>
            <a:pPr lvl="1">
              <a:buFont typeface="Wingdings" pitchFamily="2" charset="2"/>
              <a:buChar char="§"/>
            </a:pPr>
            <a:r>
              <a:rPr lang="ru-RU" b="1" dirty="0" smtClean="0"/>
              <a:t> Не существует «лучшего» оптимизатора, эффективность зависит от задачи.</a:t>
            </a:r>
          </a:p>
          <a:p>
            <a:pPr lvl="1">
              <a:buFont typeface="Wingdings" pitchFamily="2" charset="2"/>
              <a:buChar char="§"/>
            </a:pPr>
            <a:r>
              <a:rPr lang="ru-RU" b="1" dirty="0" smtClean="0"/>
              <a:t> Есть пул наиболее стабильных оптимизаторов: </a:t>
            </a:r>
            <a:r>
              <a:rPr lang="en-US" b="1" dirty="0" smtClean="0"/>
              <a:t>Adam, NAG, </a:t>
            </a:r>
            <a:r>
              <a:rPr lang="en-US" b="1" dirty="0" err="1" smtClean="0"/>
              <a:t>RMSProp</a:t>
            </a:r>
            <a:r>
              <a:rPr lang="en-US" b="1" dirty="0" smtClean="0"/>
              <a:t>, … </a:t>
            </a:r>
            <a:r>
              <a:rPr lang="ru-RU" b="1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ru-RU" b="1" dirty="0" smtClean="0"/>
              <a:t> Проверка разных </a:t>
            </a:r>
            <a:r>
              <a:rPr lang="en-US" b="1" dirty="0" smtClean="0"/>
              <a:t> </a:t>
            </a:r>
            <a:r>
              <a:rPr lang="ru-RU" b="1" dirty="0" smtClean="0"/>
              <a:t>оптимизаторов (с настройками по-умолчанию)  ≈ настройка гиперпараметров для одного оптимизатора.</a:t>
            </a:r>
          </a:p>
          <a:p>
            <a:pPr lvl="1">
              <a:buFont typeface="Wingdings" pitchFamily="2" charset="2"/>
              <a:buChar char="§"/>
            </a:pPr>
            <a:r>
              <a:rPr lang="ru-RU" b="1" dirty="0" smtClean="0"/>
              <a:t> Эффективность схемы изменения скорости обучения зависит от задачи.</a:t>
            </a:r>
          </a:p>
          <a:p>
            <a:pPr lvl="1">
              <a:buFont typeface="Wingdings" pitchFamily="2" charset="2"/>
              <a:buChar char="§"/>
            </a:pPr>
            <a:r>
              <a:rPr lang="ru-RU" b="1" dirty="0" smtClean="0"/>
              <a:t> Направление будущих исследований: разработка методов эффективных для конретных типов задач, автоматическая оптимизация внутренних параметров, новые типы алгоритмов.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783934"/>
            <a:ext cx="8102704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Основные проблемы обучения НС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Почему в алгоритмах обучения не применяют методы оптмизации 2-го порядка?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smtClean="0"/>
              <a:t> Отличие обучения с моментом от момента Нестерова?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Трудности обучения глубоких НС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254988"/>
            <a:ext cx="4176464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Локальные минимумы функции ошибки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Сложный ландшафт целевой функции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Неравномерность обновления параметров сети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Выбор закона изменения скорости обучения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4578" name="Picture 2" descr="ÐÐ°ÑÑÐ¸Ð½ÐºÐ¸ Ð¿Ð¾ Ð·Ð°Ð¿ÑÐ¾ÑÑ deep learning loss function landsca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75606"/>
            <a:ext cx="4194634" cy="32403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0032" y="4471599"/>
            <a:ext cx="3672408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i="1" dirty="0" smtClean="0"/>
              <a:t>https://www.cs.umd.edu/~tomg/projects/landscapes/</a:t>
            </a:r>
            <a:endParaRPr lang="ru-RU" sz="12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Выбор алгоритма обучения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987574"/>
            <a:ext cx="8136904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Существует более 100 алгоритмов оптимизации для НС*.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Эмпирическое сравнение эффективности различных алгоритмов.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Не существует исследований, которые сравнивают все (почти все) алгоритмы.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4778996"/>
            <a:ext cx="3672408" cy="31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i="1" dirty="0" smtClean="0"/>
              <a:t>* </a:t>
            </a:r>
            <a:r>
              <a:rPr lang="en-US" sz="1200" i="1" dirty="0" smtClean="0"/>
              <a:t>https://arxiv.org/abs/2007.01547</a:t>
            </a:r>
            <a:endParaRPr lang="ru-RU" sz="120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83568" y="437195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/>
              <a:t>Количество упоминаний оптимизаторов в статьях на сайте </a:t>
            </a:r>
            <a:r>
              <a:rPr lang="en-US" sz="1200" b="1" i="1" dirty="0" smtClean="0"/>
              <a:t>arxiv.org</a:t>
            </a:r>
            <a:r>
              <a:rPr lang="ru-RU" sz="1200" b="1" i="1" dirty="0" smtClean="0"/>
              <a:t>*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9702"/>
            <a:ext cx="2759925" cy="226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173538"/>
            <a:ext cx="3319264" cy="212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16016" y="437195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/>
              <a:t>Относительное число  упоминаний оптимизаторов в статьях на сайте </a:t>
            </a:r>
            <a:r>
              <a:rPr lang="en-US" sz="1200" b="1" i="1" dirty="0" smtClean="0"/>
              <a:t>arxiv.org</a:t>
            </a:r>
            <a:r>
              <a:rPr lang="ru-RU" sz="1200" b="1" i="1" dirty="0" smtClean="0"/>
              <a:t>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Стохастический градиентный спуск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5576" y="987574"/>
            <a:ext cx="525658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Основной алгоритм для глубокого обучения.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Базируется на принципах градиентного спуска.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Вычисление градиента по каждому примеру вычислительно затратно → выбор случайных подмножест из обучающей выборки.</a:t>
            </a:r>
          </a:p>
        </p:txBody>
      </p:sp>
      <p:pic>
        <p:nvPicPr>
          <p:cNvPr id="10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059582"/>
            <a:ext cx="2376264" cy="123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427734"/>
            <a:ext cx="1685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5652" y="3075806"/>
            <a:ext cx="2684780" cy="128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147814"/>
            <a:ext cx="22831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 оптимизации 2-го порядка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2076421"/>
            <a:ext cx="7848872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Оценка Гессиана </a:t>
            </a:r>
            <a:r>
              <a:rPr lang="en-US" dirty="0" smtClean="0"/>
              <a:t>~ </a:t>
            </a:r>
            <a:r>
              <a:rPr lang="ru-RU" dirty="0" smtClean="0"/>
              <a:t>скорость изменения градиента.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Требует много памяти: 1000000 весов → 10</a:t>
            </a:r>
            <a:r>
              <a:rPr lang="ru-RU" baseline="30000" dirty="0" smtClean="0"/>
              <a:t>12</a:t>
            </a:r>
            <a:r>
              <a:rPr lang="ru-RU" dirty="0" smtClean="0"/>
              <a:t> элементов Гессиана → </a:t>
            </a:r>
            <a:r>
              <a:rPr lang="en-US" dirty="0" smtClean="0"/>
              <a:t>&gt;3Tb RAM</a:t>
            </a:r>
            <a:r>
              <a:rPr lang="ru-RU" dirty="0" smtClean="0"/>
              <a:t> </a:t>
            </a:r>
            <a:r>
              <a:rPr lang="en-US" dirty="0" smtClean="0"/>
              <a:t>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Методы частичной апроксимации Гессиана  (</a:t>
            </a:r>
            <a:r>
              <a:rPr lang="en-US" dirty="0" smtClean="0"/>
              <a:t>L-BFGS).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Аппроксимация требует  использования всех примеров из обучающей выборки.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8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7574"/>
            <a:ext cx="41764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91630"/>
            <a:ext cx="16561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Использование момента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275606"/>
            <a:ext cx="7416824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Идея накопления импульса.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Оценка «скорости» градиента.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Применение коэффициента «трения» </a:t>
            </a:r>
            <a:r>
              <a:rPr lang="en-US" dirty="0" smtClean="0"/>
              <a:t>~ </a:t>
            </a:r>
            <a:r>
              <a:rPr lang="ru-RU" dirty="0" smtClean="0"/>
              <a:t>коэффициент момента.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endParaRPr lang="ru-RU" dirty="0" smtClean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endParaRPr lang="ru-RU" dirty="0" smtClean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endParaRPr lang="ru-RU" dirty="0" smtClean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Изменение коэффициента момента  в</a:t>
            </a:r>
            <a:br>
              <a:rPr lang="ru-RU" dirty="0" smtClean="0"/>
            </a:br>
            <a:r>
              <a:rPr lang="ru-RU" dirty="0" smtClean="0"/>
              <a:t>     процессе обучения 0.5→0.9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99742"/>
            <a:ext cx="2582999" cy="78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27734"/>
            <a:ext cx="2952328" cy="242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Момент Нестерова (</a:t>
            </a:r>
            <a:r>
              <a:rPr lang="en-US" dirty="0" smtClean="0"/>
              <a:t>NAG)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3588530"/>
            <a:ext cx="6912768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Оценка градиента в предсказанной позиции функции ошибки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Рисунок 7" descr="http://cs231n.github.io/assets/nn3/nesterov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31590"/>
            <a:ext cx="6186264" cy="196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62391"/>
            <a:ext cx="4514379" cy="254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2403" y="1203598"/>
            <a:ext cx="460365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Обзор алгоритмов обучения*. Момент.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208088" y="1433513"/>
          <a:ext cx="1587211" cy="418157"/>
        </p:xfrm>
        <a:graphic>
          <a:graphicData uri="http://schemas.openxmlformats.org/presentationml/2006/ole">
            <p:oleObj spid="_x0000_s40962" name="Формула" r:id="rId5" imgW="888840" imgH="228600" progId="Equation.3">
              <p:embed/>
            </p:oleObj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3059832" y="1419622"/>
          <a:ext cx="1512168" cy="435512"/>
        </p:xfrm>
        <a:graphic>
          <a:graphicData uri="http://schemas.openxmlformats.org/presentationml/2006/ole">
            <p:oleObj spid="_x0000_s40963" name="Формула" r:id="rId6" imgW="812520" imgH="228600" progId="Equation.3">
              <p:embed/>
            </p:oleObj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1268413" y="1851025"/>
          <a:ext cx="1220787" cy="381000"/>
        </p:xfrm>
        <a:graphic>
          <a:graphicData uri="http://schemas.openxmlformats.org/presentationml/2006/ole">
            <p:oleObj spid="_x0000_s40964" name="Формула" r:id="rId7" imgW="749160" imgH="228600" progId="Equation.3">
              <p:embed/>
            </p:oleObj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3131840" y="1923678"/>
          <a:ext cx="783151" cy="347538"/>
        </p:xfrm>
        <a:graphic>
          <a:graphicData uri="http://schemas.openxmlformats.org/presentationml/2006/ole">
            <p:oleObj spid="_x0000_s40965" name="Формула" r:id="rId8" imgW="469800" imgH="20304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4706988"/>
            <a:ext cx="6912768" cy="31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i="1" dirty="0" smtClean="0"/>
              <a:t>* </a:t>
            </a:r>
            <a:r>
              <a:rPr lang="en-US" sz="1200" i="1" dirty="0" smtClean="0"/>
              <a:t>https://habrahabr.ru/post/318970/</a:t>
            </a:r>
            <a:endParaRPr lang="ru-RU" sz="12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4313</TotalTime>
  <Words>731</Words>
  <Application>Microsoft Office PowerPoint</Application>
  <PresentationFormat>Экран (16:9)</PresentationFormat>
  <Paragraphs>146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Тема Office</vt:lpstr>
      <vt:lpstr>Формула</vt:lpstr>
      <vt:lpstr>Equation</vt:lpstr>
      <vt:lpstr>Основы практического использования нейронных сетей.  Лекция 2. Алгоритмы обучения для глубоких НС.</vt:lpstr>
      <vt:lpstr>Глубокие НС vs традиционные НС</vt:lpstr>
      <vt:lpstr>Трудности обучения глубоких НС</vt:lpstr>
      <vt:lpstr>Выбор алгоритма обучения</vt:lpstr>
      <vt:lpstr>Стохастический градиентный спуск</vt:lpstr>
      <vt:lpstr>Методы оптимизации 2-го порядка</vt:lpstr>
      <vt:lpstr>Использование момента</vt:lpstr>
      <vt:lpstr>Момент Нестерова (NAG)</vt:lpstr>
      <vt:lpstr>Обзор алгоритмов обучения*. Момент.</vt:lpstr>
      <vt:lpstr>Обзор алгоритмов обучения. Момент Нестерова (NAG).</vt:lpstr>
      <vt:lpstr>Обзор алгоритмов обучения. Adagrad.</vt:lpstr>
      <vt:lpstr>Обзор алгоритмов обучения. RMSProp.</vt:lpstr>
      <vt:lpstr>Обзор алгоритмов обучения. Adadelta.</vt:lpstr>
      <vt:lpstr>Обзор алгоритмов обучения. Adam.</vt:lpstr>
      <vt:lpstr>Обзор алгоритмов обучения. Adamax.</vt:lpstr>
      <vt:lpstr>Обзор алгоритмов обучения. Эксперименты (1).</vt:lpstr>
      <vt:lpstr>Обзор алгоритмов обучения. Эксперименты (2).</vt:lpstr>
      <vt:lpstr>Обзор алгоритмов обучения. Эксперименты (3).</vt:lpstr>
      <vt:lpstr>Обзор алгоритмов обучения. Эксперименты (4).</vt:lpstr>
      <vt:lpstr>Алгоритм обучения AdaBelief.</vt:lpstr>
      <vt:lpstr>Алгоритм обучения SAM.</vt:lpstr>
      <vt:lpstr>Изменение скорости обучения</vt:lpstr>
      <vt:lpstr>Схемы изменения скорости обучения (1)</vt:lpstr>
      <vt:lpstr>Схемы изменения скорости обучения (2)</vt:lpstr>
      <vt:lpstr>Схемы изменения скорости обучения (3)</vt:lpstr>
      <vt:lpstr>Сравнение оптимизаторов</vt:lpstr>
      <vt:lpstr>Вопросы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практического использования нейронных сетей.</dc:title>
  <dc:creator>Lenovo</dc:creator>
  <cp:lastModifiedBy>Dmitry</cp:lastModifiedBy>
  <cp:revision>280</cp:revision>
  <dcterms:created xsi:type="dcterms:W3CDTF">2018-02-12T03:07:42Z</dcterms:created>
  <dcterms:modified xsi:type="dcterms:W3CDTF">2023-03-01T21:39:56Z</dcterms:modified>
</cp:coreProperties>
</file>