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82" r:id="rId4"/>
    <p:sldId id="283" r:id="rId5"/>
    <p:sldId id="281" r:id="rId6"/>
    <p:sldId id="276" r:id="rId7"/>
    <p:sldId id="270" r:id="rId8"/>
    <p:sldId id="269" r:id="rId9"/>
    <p:sldId id="284" r:id="rId10"/>
    <p:sldId id="277" r:id="rId11"/>
    <p:sldId id="278" r:id="rId12"/>
    <p:sldId id="287" r:id="rId13"/>
    <p:sldId id="288" r:id="rId14"/>
    <p:sldId id="289" r:id="rId15"/>
    <p:sldId id="290" r:id="rId16"/>
    <p:sldId id="291" r:id="rId17"/>
    <p:sldId id="292" r:id="rId18"/>
    <p:sldId id="285" r:id="rId19"/>
    <p:sldId id="296" r:id="rId20"/>
    <p:sldId id="294" r:id="rId21"/>
    <p:sldId id="286" r:id="rId22"/>
    <p:sldId id="295" r:id="rId23"/>
    <p:sldId id="297" r:id="rId24"/>
    <p:sldId id="29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98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3. Методы повышения эффективности алгоритмов обучения для глубоких НС.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Dropout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27813"/>
            <a:ext cx="6336704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Инструмент регуляризации.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Модификация архитектуры сети в процессе обучения.</a:t>
            </a:r>
          </a:p>
        </p:txBody>
      </p:sp>
      <p:pic>
        <p:nvPicPr>
          <p:cNvPr id="3" name="Picture 2" descr="http://neuralnetworksanddeeplearning.com/images/tikz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701" y="1635646"/>
            <a:ext cx="1515723" cy="1584176"/>
          </a:xfrm>
          <a:prstGeom prst="rect">
            <a:avLst/>
          </a:prstGeom>
          <a:noFill/>
        </p:spPr>
      </p:pic>
      <p:pic>
        <p:nvPicPr>
          <p:cNvPr id="1028" name="Picture 4" descr="http://neuralnetworksanddeeplearning.com/images/tikz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701" y="3363838"/>
            <a:ext cx="1515723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1696604"/>
            <a:ext cx="6552728" cy="281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Упрощенная схема </a:t>
            </a:r>
            <a:r>
              <a:rPr lang="en-US" dirty="0" smtClean="0"/>
              <a:t>Dropout</a:t>
            </a:r>
            <a:endParaRPr lang="ru-RU" dirty="0" smtClean="0"/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Временно удалить из НС половину случайно выбранных внутренних нейронов с соответствующими связями.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 Провести итерацию обучение на пакете: обновление связей оставшихся нейронов.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Восстановить удаленные нейроны и их связи.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eriod"/>
            </a:pPr>
            <a:r>
              <a:rPr lang="ru-RU" dirty="0" smtClean="0"/>
              <a:t>Повторить п. 1 – 3.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Перед применением сети уменьшить внутренние веса в 2 раза.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49680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N. </a:t>
            </a:r>
            <a:r>
              <a:rPr lang="en-US" sz="1400" dirty="0" err="1" smtClean="0"/>
              <a:t>Srivastava</a:t>
            </a:r>
            <a:r>
              <a:rPr lang="en-US" sz="1400" dirty="0" smtClean="0"/>
              <a:t> et al. Dropout: A simple way to prevent neural networks from </a:t>
            </a:r>
            <a:r>
              <a:rPr lang="en-US" sz="1400" dirty="0" err="1" smtClean="0"/>
              <a:t>overfitting</a:t>
            </a:r>
            <a:r>
              <a:rPr lang="en-US" sz="1400" dirty="0" smtClean="0"/>
              <a:t>, 2014.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Dropout</a:t>
            </a:r>
            <a:r>
              <a:rPr lang="ru-RU" dirty="0" smtClean="0"/>
              <a:t>. Пример использования.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27813"/>
            <a:ext cx="367240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MNIST.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Входной вектор </a:t>
            </a:r>
            <a:r>
              <a:rPr lang="en-US" dirty="0" smtClean="0"/>
              <a:t>784</a:t>
            </a:r>
            <a:r>
              <a:rPr lang="ru-RU" dirty="0" smtClean="0"/>
              <a:t> элемента.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10 классов.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10000 тестовых изображений.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63" y="2355726"/>
            <a:ext cx="209482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5976" y="915566"/>
            <a:ext cx="442798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Reuters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Классификация документов. Входной вектор 2000 элементов.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50 классов.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~</a:t>
            </a:r>
            <a:r>
              <a:rPr lang="ru-RU" dirty="0" smtClean="0"/>
              <a:t>200000 тестовых документов.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55726"/>
            <a:ext cx="49133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544" y="449680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G.E. Hinton et al, Improving neural networks by preventing co-adaptation of feature detectors,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err="1" smtClean="0"/>
              <a:t>DropConnect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915566"/>
            <a:ext cx="367240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Удаление связей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pic>
        <p:nvPicPr>
          <p:cNvPr id="21506" name="Picture 2" descr="https://miro.medium.com/max/864/1*TCxHXQixO2IHUxg0MbqzD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5606"/>
            <a:ext cx="3072341" cy="1728192"/>
          </a:xfrm>
          <a:prstGeom prst="rect">
            <a:avLst/>
          </a:prstGeom>
          <a:noFill/>
        </p:spPr>
      </p:pic>
      <p:pic>
        <p:nvPicPr>
          <p:cNvPr id="21508" name="Picture 4" descr="https://miro.medium.com/max/864/1*bW1D2Cf8bygBkRNg-hm_R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653" y="1275606"/>
            <a:ext cx="3136347" cy="1764196"/>
          </a:xfrm>
          <a:prstGeom prst="rect">
            <a:avLst/>
          </a:prstGeom>
          <a:noFill/>
        </p:spPr>
      </p:pic>
      <p:pic>
        <p:nvPicPr>
          <p:cNvPr id="21510" name="Picture 6" descr="https://miro.medium.com/max/864/1*n-7aBFrGvc3P_HjfybTPK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75606"/>
            <a:ext cx="3096344" cy="1741694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3710" y="3214497"/>
            <a:ext cx="2550418" cy="9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187566"/>
            <a:ext cx="3203848" cy="176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Standout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pic>
        <p:nvPicPr>
          <p:cNvPr id="30722" name="Picture 2" descr="standout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730" y="1203598"/>
            <a:ext cx="6000750" cy="14954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2261987"/>
            <a:ext cx="7272808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Пример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7544" y="1094598"/>
            <a:ext cx="3312368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Вероятность удаления нейрона зависит от величины весов</a:t>
            </a:r>
            <a:r>
              <a:rPr lang="en-US" dirty="0" smtClean="0"/>
              <a:t>. </a:t>
            </a:r>
            <a:endParaRPr lang="ru-RU" dirty="0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7774"/>
            <a:ext cx="13811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https://miro.medium.com/max/864/1*Fgy_ZOKucO-Ma6aKix16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59782"/>
            <a:ext cx="3072340" cy="1728192"/>
          </a:xfrm>
          <a:prstGeom prst="rect">
            <a:avLst/>
          </a:prstGeom>
          <a:noFill/>
        </p:spPr>
      </p:pic>
      <p:pic>
        <p:nvPicPr>
          <p:cNvPr id="30731" name="Picture 11" descr="https://miro.medium.com/max/864/1*P0ZgcBHjeePpSCb_WAXmM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03798"/>
            <a:ext cx="2688298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Gaussian Dropout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15566"/>
            <a:ext cx="8208912" cy="9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Нейроны не удаляются, а «завешиваются» с помощью нормального распределения.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Выше скорость сходимости.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95686"/>
            <a:ext cx="2876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gaussian dropout Methods Mathematical Visual Explanation DNN, CNN, R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91630"/>
            <a:ext cx="4869692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Варианты </a:t>
            </a:r>
            <a:r>
              <a:rPr lang="en-US" smtClean="0"/>
              <a:t>Dropout</a:t>
            </a:r>
            <a:r>
              <a:rPr lang="ru-RU" smtClean="0"/>
              <a:t>. </a:t>
            </a:r>
            <a:r>
              <a:rPr lang="en-US" smtClean="0"/>
              <a:t>Pooling Dropout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987574"/>
            <a:ext cx="289001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Стандартный </a:t>
            </a:r>
            <a:r>
              <a:rPr lang="en-US" dirty="0" smtClean="0"/>
              <a:t>dropout </a:t>
            </a:r>
            <a:r>
              <a:rPr lang="ru-RU" dirty="0" smtClean="0"/>
              <a:t>не эффективен для изображений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Pooling Dropout </a:t>
            </a:r>
            <a:r>
              <a:rPr lang="ru-RU" dirty="0" smtClean="0"/>
              <a:t>применяют для сверточных сетей</a:t>
            </a:r>
          </a:p>
        </p:txBody>
      </p:sp>
      <p:pic>
        <p:nvPicPr>
          <p:cNvPr id="32770" name="Picture 2" descr="max pool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82" y="1059582"/>
            <a:ext cx="6000750" cy="337185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67048"/>
            <a:ext cx="3419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Spatial Dropout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87574"/>
            <a:ext cx="610472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Удаление карт признаков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Spatial Dropout </a:t>
            </a:r>
            <a:r>
              <a:rPr lang="ru-RU" dirty="0" smtClean="0"/>
              <a:t>применяют для сверточных сетей</a:t>
            </a:r>
          </a:p>
        </p:txBody>
      </p:sp>
      <p:pic>
        <p:nvPicPr>
          <p:cNvPr id="33796" name="Picture 4" descr="spatial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85932"/>
            <a:ext cx="4741542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smtClean="0"/>
              <a:t>Dropout</a:t>
            </a:r>
            <a:r>
              <a:rPr lang="ru-RU" dirty="0" smtClean="0"/>
              <a:t>. </a:t>
            </a:r>
            <a:r>
              <a:rPr lang="en-US" dirty="0" smtClean="0"/>
              <a:t>Cutout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58797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https://towardsdatascience.com/12-main-dropout-methods-mathematical-and-visual-explanation-58cdc2112293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87574"/>
            <a:ext cx="717629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Удаление фрагментов карт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/>
              <a:t> Cutout </a:t>
            </a:r>
            <a:r>
              <a:rPr lang="ru-RU" dirty="0" smtClean="0"/>
              <a:t>применяют для сверточных сетей</a:t>
            </a:r>
          </a:p>
        </p:txBody>
      </p:sp>
      <p:pic>
        <p:nvPicPr>
          <p:cNvPr id="34818" name="Picture 2" descr="cutout dropout Methods Mathematical Visual Explanation DNN, CNN, R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92264"/>
            <a:ext cx="4997842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Операция свертки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https://towardsdatascience.com/what-is-transposed-convolutional-layer-40e5e6e31c11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843558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Свертка 2</a:t>
            </a:r>
            <a:r>
              <a:rPr lang="en-US" dirty="0" smtClean="0"/>
              <a:t>D </a:t>
            </a:r>
            <a:r>
              <a:rPr lang="ru-RU" dirty="0" smtClean="0"/>
              <a:t>матриц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435846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 </a:t>
            </a:r>
            <a:r>
              <a:rPr lang="ru-RU" sz="1600" dirty="0" smtClean="0"/>
              <a:t>– число элементов вдоль границ, заполняемых нулями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S –</a:t>
            </a:r>
            <a:r>
              <a:rPr lang="ru-RU" sz="1600" dirty="0" smtClean="0"/>
              <a:t> ширина сдвига ядра </a:t>
            </a:r>
            <a:endParaRPr lang="ru-RU" sz="1600" dirty="0"/>
          </a:p>
        </p:txBody>
      </p:sp>
      <p:sp>
        <p:nvSpPr>
          <p:cNvPr id="26626" name="AutoShape 2" descr="https://miro.medium.com/v2/resize:fit:630/1*gYAQUBj741P5-gbuboXf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03598"/>
            <a:ext cx="7740352" cy="20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 descr="https://miro.medium.com/v2/resize:fit:630/1*6OdZgz15qxMQKjp70Z30K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83918"/>
            <a:ext cx="1944216" cy="5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627784" y="4177412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Размер выходного массива (</a:t>
            </a:r>
            <a:r>
              <a:rPr lang="en-US" sz="1600" dirty="0" err="1" smtClean="0"/>
              <a:t>i</a:t>
            </a:r>
            <a:r>
              <a:rPr lang="en-US" sz="1600" dirty="0" smtClean="0"/>
              <a:t>- </a:t>
            </a:r>
            <a:r>
              <a:rPr lang="ru-RU" sz="1600" dirty="0" smtClean="0"/>
              <a:t>размер входного массива)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сверток</a:t>
            </a:r>
            <a:r>
              <a:rPr lang="en-US" dirty="0" smtClean="0"/>
              <a:t> (1)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https://towardsdatascience.com/a-basic-introduction-to-separable-convolutions-b99ec3102728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2</a:t>
            </a:r>
            <a:r>
              <a:rPr lang="en-US" dirty="0" smtClean="0"/>
              <a:t>D </a:t>
            </a:r>
            <a:r>
              <a:rPr lang="ru-RU" dirty="0" smtClean="0"/>
              <a:t>свертка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714758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2D </a:t>
            </a:r>
            <a:r>
              <a:rPr lang="ru-RU" sz="1100" dirty="0" smtClean="0"/>
              <a:t>свертка: получение одного выходного элемента</a:t>
            </a:r>
            <a:endParaRPr lang="ru-RU" sz="11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80"/>
            <a:ext cx="3001260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32"/>
            <a:ext cx="4735899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220826" y="3643320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Выполнение </a:t>
            </a:r>
            <a:r>
              <a:rPr lang="en-US" sz="1100" dirty="0" smtClean="0"/>
              <a:t>2D </a:t>
            </a:r>
            <a:r>
              <a:rPr lang="ru-RU" sz="1100" dirty="0" smtClean="0"/>
              <a:t>свертки</a:t>
            </a:r>
            <a:r>
              <a:rPr lang="en-US" sz="1100" dirty="0" smtClean="0"/>
              <a:t>, </a:t>
            </a:r>
            <a:r>
              <a:rPr lang="ru-RU" sz="1100" dirty="0" smtClean="0"/>
              <a:t>число входных карт </a:t>
            </a:r>
            <a:r>
              <a:rPr lang="en-US" sz="1100" dirty="0" smtClean="0"/>
              <a:t>Din, </a:t>
            </a:r>
            <a:r>
              <a:rPr lang="ru-RU" sz="1100" dirty="0" smtClean="0"/>
              <a:t>выходных - </a:t>
            </a:r>
            <a:r>
              <a:rPr lang="en-US" sz="1100" dirty="0" err="1" smtClean="0"/>
              <a:t>Dout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299942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1D </a:t>
            </a:r>
            <a:r>
              <a:rPr lang="ru-RU" dirty="0" smtClean="0"/>
              <a:t>свертка</a:t>
            </a:r>
            <a:r>
              <a:rPr lang="en-US" dirty="0" smtClean="0"/>
              <a:t> (</a:t>
            </a:r>
            <a:r>
              <a:rPr lang="ru-RU" dirty="0" smtClean="0"/>
              <a:t>аналогично для </a:t>
            </a:r>
            <a:r>
              <a:rPr lang="en-US" dirty="0" smtClean="0"/>
              <a:t>2D </a:t>
            </a:r>
            <a:r>
              <a:rPr lang="ru-RU" dirty="0" smtClean="0"/>
              <a:t>тензора)</a:t>
            </a:r>
          </a:p>
        </p:txBody>
      </p:sp>
    </p:spTree>
    <p:extLst>
      <p:ext uri="{BB962C8B-B14F-4D97-AF65-F5344CB8AC3E}">
        <p14:creationId xmlns:p14="http://schemas.microsoft.com/office/powerpoint/2010/main" xmlns="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normalization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27813"/>
            <a:ext cx="806489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Нормализация + </a:t>
            </a:r>
            <a:r>
              <a:rPr lang="ru-RU" dirty="0" err="1" smtClean="0"/>
              <a:t>декорреляция</a:t>
            </a:r>
            <a:r>
              <a:rPr lang="ru-RU" dirty="0" smtClean="0"/>
              <a:t> входных данных → повышение эффективности обучения.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Нарушение полученных свойств входных векторов для промежуточных данных во внутренних слоях (</a:t>
            </a:r>
            <a:r>
              <a:rPr lang="en-US" dirty="0" smtClean="0"/>
              <a:t>internal covariance shift)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Идея: проводить предобработку входных данных для каждого внутреннего слоя.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Оптимизация вычислительных затрат → нормализация внутренних данных (без </a:t>
            </a:r>
            <a:r>
              <a:rPr lang="ru-RU" dirty="0" err="1" smtClean="0"/>
              <a:t>декорреляции</a:t>
            </a:r>
            <a:r>
              <a:rPr lang="ru-RU" dirty="0" smtClean="0"/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449680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Sergey </a:t>
            </a:r>
            <a:r>
              <a:rPr lang="en-US" sz="1400" dirty="0" err="1" smtClean="0"/>
              <a:t>Ioffe</a:t>
            </a:r>
            <a:r>
              <a:rPr lang="en-US" sz="1400" dirty="0" smtClean="0"/>
              <a:t>, Christian </a:t>
            </a:r>
            <a:r>
              <a:rPr lang="en-US" sz="1400" dirty="0" err="1" smtClean="0"/>
              <a:t>Szegedy</a:t>
            </a:r>
            <a:r>
              <a:rPr lang="en-US" sz="1400" dirty="0" smtClean="0"/>
              <a:t>. Batch Normalization: Accelerating Deep Network Training by Reducing Internal Covariate Shift, 2015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сверток</a:t>
            </a:r>
            <a:r>
              <a:rPr lang="en-US" dirty="0" smtClean="0"/>
              <a:t> (2)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https://towardsdatascience.com/a-basic-introduction-to-separable-convolutions-b99ec3102728</a:t>
            </a:r>
            <a:endParaRPr lang="en-US" sz="1200" dirty="0"/>
          </a:p>
        </p:txBody>
      </p:sp>
      <p:pic>
        <p:nvPicPr>
          <p:cNvPr id="2052" name="Picture 4" descr="https://miro.medium.com/max/1447/1*XloAmCh5bwE4j1G7yk5TH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15566"/>
            <a:ext cx="3067661" cy="11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ro.medium.com/max/1308/1*yG6z6ESzsRW-9q5F_neO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5726"/>
            <a:ext cx="2916982" cy="10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iro.medium.com/max/1407/1*Q7a20gyuunpJzXGnWayUD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401" y="3291830"/>
            <a:ext cx="2960515" cy="12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2400" y="2427734"/>
            <a:ext cx="2960515" cy="211815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633670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Входной тензор: </a:t>
            </a:r>
            <a:r>
              <a:rPr lang="en-US" dirty="0" err="1" smtClean="0"/>
              <a:t>WxHxC</a:t>
            </a:r>
            <a:r>
              <a:rPr lang="en-US" baseline="-25000" dirty="0" err="1"/>
              <a:t>I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 smtClean="0"/>
              <a:t>Ядро: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xK</a:t>
            </a:r>
            <a:r>
              <a:rPr lang="en-US" baseline="-25000" dirty="0"/>
              <a:t>2</a:t>
            </a:r>
            <a:r>
              <a:rPr lang="ru-RU" dirty="0" smtClean="0"/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Выходной тензор: </a:t>
            </a:r>
            <a:r>
              <a:rPr lang="en-US" dirty="0" err="1" smtClean="0"/>
              <a:t>WxHxC</a:t>
            </a:r>
            <a:r>
              <a:rPr lang="en-US" baseline="-25000" dirty="0" err="1" smtClean="0"/>
              <a:t>O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Обычная свертка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Число операций</a:t>
            </a:r>
            <a:r>
              <a:rPr lang="en-US" dirty="0"/>
              <a:t>:</a:t>
            </a:r>
            <a:r>
              <a:rPr lang="en-US" dirty="0" smtClean="0"/>
              <a:t> 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xWxHxC</a:t>
            </a:r>
            <a:r>
              <a:rPr lang="en-US" baseline="-25000" dirty="0" smtClean="0"/>
              <a:t>O</a:t>
            </a:r>
            <a:r>
              <a:rPr lang="en-US" dirty="0" smtClean="0"/>
              <a:t>;</a:t>
            </a:r>
            <a:endParaRPr lang="en-US" baseline="-25000" dirty="0"/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Свертка </a:t>
            </a:r>
            <a:r>
              <a:rPr lang="en-US" dirty="0" err="1" smtClean="0"/>
              <a:t>Depthwise</a:t>
            </a:r>
            <a:r>
              <a:rPr lang="en-US" dirty="0" smtClean="0"/>
              <a:t> Separable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Depthwise</a:t>
            </a:r>
            <a:r>
              <a:rPr lang="en-US" dirty="0" smtClean="0"/>
              <a:t>, </a:t>
            </a:r>
            <a:r>
              <a:rPr lang="ru-RU" dirty="0" smtClean="0"/>
              <a:t>число операций: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</a:t>
            </a:r>
            <a:r>
              <a:rPr lang="ru-RU" dirty="0" smtClean="0"/>
              <a:t>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Pointwise</a:t>
            </a:r>
            <a:r>
              <a:rPr lang="en-US" dirty="0" smtClean="0"/>
              <a:t>, </a:t>
            </a:r>
            <a:r>
              <a:rPr lang="ru-RU" dirty="0" smtClean="0"/>
              <a:t>число операций: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err="1" smtClean="0"/>
              <a:t>xWxHxC</a:t>
            </a:r>
            <a:r>
              <a:rPr lang="ru-RU" baseline="-25000" dirty="0" smtClean="0"/>
              <a:t>О</a:t>
            </a:r>
            <a:r>
              <a:rPr lang="ru-RU" dirty="0" smtClean="0"/>
              <a:t>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Общее число операций: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</a:t>
            </a:r>
            <a:r>
              <a:rPr lang="ru-RU" dirty="0" smtClean="0"/>
              <a:t>+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 err="1"/>
              <a:t>xWxHxC</a:t>
            </a:r>
            <a:r>
              <a:rPr lang="ru-RU" baseline="-25000" dirty="0"/>
              <a:t>О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ru-RU" dirty="0" smtClean="0"/>
              <a:t>+: Вычислительная эффективность </a:t>
            </a:r>
          </a:p>
          <a:p>
            <a:pPr lvl="1">
              <a:lnSpc>
                <a:spcPct val="130000"/>
              </a:lnSpc>
            </a:pPr>
            <a:r>
              <a:rPr lang="ru-RU" dirty="0" smtClean="0"/>
              <a:t>-:  Потеря точности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5" y="202210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Обычная свертка, 1228800 операций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256868" y="454238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Depthwise</a:t>
            </a:r>
            <a:r>
              <a:rPr lang="en-US" sz="1100" dirty="0" smtClean="0"/>
              <a:t> Separable</a:t>
            </a:r>
            <a:r>
              <a:rPr lang="ru-RU" sz="1100" dirty="0" smtClean="0"/>
              <a:t>, </a:t>
            </a:r>
            <a:r>
              <a:rPr lang="en-US" sz="1100" dirty="0" smtClean="0"/>
              <a:t>52952</a:t>
            </a:r>
            <a:r>
              <a:rPr lang="ru-RU" sz="1100" dirty="0" smtClean="0"/>
              <a:t> операций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сверток</a:t>
            </a:r>
            <a:r>
              <a:rPr lang="en-US" dirty="0" smtClean="0"/>
              <a:t> (3)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460851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Dilated convolution</a:t>
            </a:r>
            <a:endParaRPr lang="ru-RU" dirty="0" smtClean="0"/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Прореживание рецептивного поля</a:t>
            </a:r>
            <a:endParaRPr lang="en-US" dirty="0" smtClean="0"/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Увеличение рецептивного поля с сохранением числа параметров и операций.</a:t>
            </a:r>
            <a:endParaRPr lang="en-US" baseline="-25000" dirty="0"/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Shuffle convolution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Поканальные свертки с дальнейшим перемешиванием результирующих карт.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8144" y="2715766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Примеры </a:t>
            </a:r>
            <a:r>
              <a:rPr lang="en-US" sz="1100" dirty="0" smtClean="0"/>
              <a:t>dilated convolution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896828" y="4326364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a. </a:t>
            </a:r>
            <a:r>
              <a:rPr lang="ru-RU" sz="1100" dirty="0" smtClean="0"/>
              <a:t>Поканальная свертка</a:t>
            </a:r>
          </a:p>
          <a:p>
            <a:pPr algn="ctr"/>
            <a:r>
              <a:rPr lang="en-US" sz="1100" dirty="0"/>
              <a:t>b</a:t>
            </a:r>
            <a:r>
              <a:rPr lang="en-US" sz="1100" dirty="0" smtClean="0"/>
              <a:t>, c. </a:t>
            </a:r>
            <a:r>
              <a:rPr lang="en-US" sz="1100" smtClean="0"/>
              <a:t>Shuffle convolution</a:t>
            </a:r>
            <a:endParaRPr lang="ru-RU" sz="1100" dirty="0"/>
          </a:p>
        </p:txBody>
      </p:sp>
      <p:pic>
        <p:nvPicPr>
          <p:cNvPr id="3074" name="Picture 2" descr="https://miro.medium.com/max/2019/1*d3rLXrB7IfjvUR2ojBYsV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044" y="1282048"/>
            <a:ext cx="3811833" cy="14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0804"/>
            <a:ext cx="3611027" cy="135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Типы сверток</a:t>
            </a:r>
            <a:r>
              <a:rPr lang="en-US" dirty="0" smtClean="0"/>
              <a:t> (4)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4608512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3D </a:t>
            </a:r>
            <a:r>
              <a:rPr lang="ru-RU" dirty="0" smtClean="0"/>
              <a:t>свертка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Применяют для обработки 3</a:t>
            </a:r>
            <a:r>
              <a:rPr lang="en-US" dirty="0" smtClean="0"/>
              <a:t>D </a:t>
            </a:r>
            <a:r>
              <a:rPr lang="ru-RU" dirty="0" smtClean="0"/>
              <a:t>данных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9058" y="4453280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Выполнение </a:t>
            </a:r>
            <a:r>
              <a:rPr lang="en-US" sz="1100" dirty="0" smtClean="0"/>
              <a:t>3D </a:t>
            </a:r>
            <a:r>
              <a:rPr lang="ru-RU" sz="1100" dirty="0" smtClean="0"/>
              <a:t>свертки</a:t>
            </a:r>
            <a:endParaRPr lang="ru-RU" sz="11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10074"/>
            <a:ext cx="3643338" cy="26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344538"/>
            <a:ext cx="90582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Типы сверток</a:t>
            </a:r>
            <a:r>
              <a:rPr lang="en-US" dirty="0" smtClean="0"/>
              <a:t> (</a:t>
            </a:r>
            <a:r>
              <a:rPr lang="ru-RU" dirty="0" smtClean="0"/>
              <a:t>5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https://towardsdatascience.com/what-is-transposed-convolutional-layer-40e5e6e31c11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627534"/>
            <a:ext cx="903649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Транспонированная свертка (</a:t>
            </a:r>
            <a:r>
              <a:rPr lang="en-US" dirty="0" smtClean="0"/>
              <a:t>Transposed convolution)</a:t>
            </a:r>
            <a:r>
              <a:rPr lang="ru-RU" dirty="0" smtClean="0"/>
              <a:t> </a:t>
            </a:r>
            <a:r>
              <a:rPr lang="ru-RU" dirty="0" smtClean="0">
                <a:latin typeface="Calibri"/>
              </a:rPr>
              <a:t>≠</a:t>
            </a:r>
            <a:r>
              <a:rPr lang="ru-RU" dirty="0" smtClean="0"/>
              <a:t>обратная свертка (</a:t>
            </a:r>
            <a:r>
              <a:rPr lang="en-US" dirty="0" err="1" smtClean="0"/>
              <a:t>deconvolution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Применяют для получения выходных данных большего размера (</a:t>
            </a:r>
            <a:r>
              <a:rPr lang="ru-RU" dirty="0" err="1" smtClean="0"/>
              <a:t>автоэнкодеры</a:t>
            </a:r>
            <a:r>
              <a:rPr lang="ru-RU" dirty="0" smtClean="0"/>
              <a:t>, </a:t>
            </a:r>
            <a:r>
              <a:rPr lang="en-US" dirty="0" smtClean="0"/>
              <a:t>GAN)</a:t>
            </a:r>
            <a:r>
              <a:rPr lang="ru-RU" dirty="0" smtClean="0"/>
              <a:t> </a:t>
            </a:r>
          </a:p>
        </p:txBody>
      </p:sp>
      <p:sp>
        <p:nvSpPr>
          <p:cNvPr id="37890" name="AutoShape 2" descr="https://miro.medium.com/v2/resize:fit:630/1*54-7typHLLXhdvAhlku9SQ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3283119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(S,P) </a:t>
            </a:r>
            <a:r>
              <a:rPr lang="ru-RU" sz="1600" dirty="0" smtClean="0"/>
              <a:t>– параметры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z –</a:t>
            </a:r>
            <a:r>
              <a:rPr lang="ru-RU" sz="1600" dirty="0" smtClean="0"/>
              <a:t> число нулей, вставляемых между столбцами и строками)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p’</a:t>
            </a:r>
            <a:r>
              <a:rPr lang="ru-RU" sz="1600" dirty="0" smtClean="0"/>
              <a:t> – число нулей вокруг исходного массива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s’ – </a:t>
            </a:r>
            <a:r>
              <a:rPr lang="ru-RU" sz="1600" dirty="0" smtClean="0"/>
              <a:t>шаг сдвига ядра </a:t>
            </a:r>
            <a:endParaRPr lang="ru-RU" sz="1600" dirty="0"/>
          </a:p>
        </p:txBody>
      </p:sp>
      <p:sp>
        <p:nvSpPr>
          <p:cNvPr id="37895" name="AutoShape 7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7" name="AutoShape 9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9" name="AutoShape 11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1" name="AutoShape 13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3" name="AutoShape 15" descr="https://miro.medium.com/v2/resize:fit:630/1*2Bh5FuM2B6UAM9DC_-j95Q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71950"/>
            <a:ext cx="2228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627784" y="4393436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Размер выходного массива (</a:t>
            </a:r>
            <a:r>
              <a:rPr lang="en-US" sz="1600" dirty="0" err="1" smtClean="0"/>
              <a:t>i</a:t>
            </a:r>
            <a:r>
              <a:rPr lang="en-US" sz="1600" dirty="0" smtClean="0"/>
              <a:t>- </a:t>
            </a:r>
            <a:r>
              <a:rPr lang="ru-RU" sz="1600" dirty="0" smtClean="0"/>
              <a:t>размер входного массива)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Почему </a:t>
            </a:r>
            <a:r>
              <a:rPr lang="en-US" dirty="0" smtClean="0"/>
              <a:t>Batch Normalization </a:t>
            </a:r>
            <a:r>
              <a:rPr lang="ru-RU" dirty="0" smtClean="0"/>
              <a:t>повышает эффективность обучения?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Какие типы </a:t>
            </a:r>
            <a:r>
              <a:rPr lang="en-US" dirty="0" smtClean="0"/>
              <a:t>Dropout </a:t>
            </a:r>
            <a:r>
              <a:rPr lang="ru-RU" dirty="0" smtClean="0"/>
              <a:t>применяют для сверточных сетей?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Почему </a:t>
            </a:r>
            <a:r>
              <a:rPr lang="en-US" dirty="0" err="1" smtClean="0"/>
              <a:t>Depthwise</a:t>
            </a:r>
            <a:r>
              <a:rPr lang="en-US" dirty="0" smtClean="0"/>
              <a:t> Separable </a:t>
            </a:r>
            <a:r>
              <a:rPr lang="ru-RU" dirty="0" smtClean="0"/>
              <a:t>свертка является вычислительно более эффективной во сравнению с обычной операцией свертки в НС?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Как выполняется </a:t>
            </a:r>
            <a:r>
              <a:rPr lang="en-US" dirty="0" smtClean="0"/>
              <a:t>transposed convolution</a:t>
            </a:r>
            <a:r>
              <a:rPr lang="ru-RU" dirty="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normalization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67396"/>
            <a:ext cx="2896689" cy="388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059583"/>
            <a:ext cx="279227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normalization</a:t>
            </a:r>
            <a:r>
              <a:rPr lang="ru-RU" dirty="0" smtClean="0"/>
              <a:t>. Примеры.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1254988"/>
            <a:ext cx="338437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Классификация </a:t>
            </a:r>
            <a:r>
              <a:rPr lang="en-US" dirty="0" smtClean="0"/>
              <a:t>MNIST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Сеть 784х100х100х100х10, 50000 обучающих примеров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15566"/>
            <a:ext cx="2448272" cy="189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2787774"/>
            <a:ext cx="338437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Классификация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Сеть </a:t>
            </a:r>
            <a:r>
              <a:rPr lang="en-US" dirty="0" smtClean="0"/>
              <a:t>13.6*10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параметров, 1000 классов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2931790"/>
            <a:ext cx="32638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939902"/>
            <a:ext cx="2578794" cy="95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Регуляризация </a:t>
            </a:r>
            <a:r>
              <a:rPr lang="en-US" dirty="0" smtClean="0"/>
              <a:t>L2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27813"/>
            <a:ext cx="6336704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Регуляризация  - метод предотвращения переобучения НС.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Введение штрафа для больших весов.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37184"/>
            <a:ext cx="176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292445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l-GR" dirty="0" smtClean="0"/>
              <a:t>λ</a:t>
            </a:r>
            <a:r>
              <a:rPr lang="ru-RU" dirty="0" smtClean="0"/>
              <a:t> - коэффициент регуляризации.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859782"/>
            <a:ext cx="1619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9538" y="2715766"/>
            <a:ext cx="1304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9822"/>
            <a:ext cx="22955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4092645"/>
            <a:ext cx="748883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Масштабирование веса перед коррекцией по градиентному спуску.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применения регуляризации </a:t>
            </a:r>
            <a:r>
              <a:rPr lang="en-US" dirty="0" smtClean="0"/>
              <a:t>L2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54988"/>
            <a:ext cx="77048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Классификация </a:t>
            </a:r>
            <a:r>
              <a:rPr lang="en-US" dirty="0" smtClean="0"/>
              <a:t>MNIST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Сеть 784х30х10, 1000 обучающих примеров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11710"/>
            <a:ext cx="32830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http://neuralnetworksanddeeplearning.com/images/overfittin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9702"/>
            <a:ext cx="3721583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Регуляризация → снижение переобучения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1491630"/>
            <a:ext cx="40324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 Нет однозначного решения без дополнительной инфоормации.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01" y="2067694"/>
            <a:ext cx="20666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347614"/>
            <a:ext cx="1832357" cy="131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1691" y="3363838"/>
            <a:ext cx="1864926" cy="131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19916999">
            <a:off x="2100153" y="2415543"/>
            <a:ext cx="652856" cy="369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531059">
            <a:off x="2171381" y="3054412"/>
            <a:ext cx="652856" cy="369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19872" y="2643758"/>
            <a:ext cx="50405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2173312"/>
            <a:ext cx="396044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Большие значения параметров → увеличение чувствительности к шуму.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0424" y="3003798"/>
            <a:ext cx="208611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64088" y="3435845"/>
          <a:ext cx="1160132" cy="360041"/>
        </p:xfrm>
        <a:graphic>
          <a:graphicData uri="http://schemas.openxmlformats.org/presentationml/2006/ole">
            <p:oleObj spid="_x0000_s1035" name="Equation" r:id="rId7" imgW="7366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Регуляризация </a:t>
            </a:r>
            <a:r>
              <a:rPr lang="en-US" dirty="0" smtClean="0"/>
              <a:t>L1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15244"/>
            <a:ext cx="1714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71750"/>
            <a:ext cx="2009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571750"/>
            <a:ext cx="2914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927813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Введение штрафа для больших весов.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99568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l-GR" dirty="0" smtClean="0"/>
              <a:t>λ</a:t>
            </a:r>
            <a:r>
              <a:rPr lang="ru-RU" dirty="0" smtClean="0"/>
              <a:t> - коэффициент регуляризации.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3291830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Уменьшение веса на фиксированную величину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3876621"/>
            <a:ext cx="6336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Для регуляризации </a:t>
            </a:r>
            <a:r>
              <a:rPr lang="en-US" dirty="0" smtClean="0"/>
              <a:t>L2</a:t>
            </a:r>
            <a:r>
              <a:rPr lang="ru-RU" dirty="0" smtClean="0"/>
              <a:t> значение уменьшения веса зависит от его величины.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43958"/>
            <a:ext cx="2724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Регуляризация </a:t>
            </a:r>
            <a:r>
              <a:rPr lang="en-US" dirty="0" smtClean="0"/>
              <a:t>Max-norm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1068309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Ограничения нормы вектора весов для каждого нейрона.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96219"/>
            <a:ext cx="1076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560" y="2263159"/>
            <a:ext cx="63367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с - гиперпараметр.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Реализация через  нормировку вектора весов при невыполнении неравенства.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Эффективна при </a:t>
            </a:r>
            <a:r>
              <a:rPr lang="ru-RU" smtClean="0"/>
              <a:t>совместном использовании </a:t>
            </a:r>
            <a:r>
              <a:rPr lang="ru-RU" dirty="0" smtClean="0"/>
              <a:t>с </a:t>
            </a:r>
            <a:r>
              <a:rPr lang="en-US" dirty="0" smtClean="0"/>
              <a:t>Dropout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6031</TotalTime>
  <Words>862</Words>
  <Application>Microsoft Office PowerPoint</Application>
  <PresentationFormat>Экран (16:9)</PresentationFormat>
  <Paragraphs>159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Equation</vt:lpstr>
      <vt:lpstr>Основы практического использования нейронных сетей.  Лекция 3. Методы повышения эффективности алгоритмов обучения для глубоких НС.</vt:lpstr>
      <vt:lpstr>Batch normalization</vt:lpstr>
      <vt:lpstr>Batch normalization. Алгоритм</vt:lpstr>
      <vt:lpstr>Batch normalization. Примеры.</vt:lpstr>
      <vt:lpstr>Регуляризация L2</vt:lpstr>
      <vt:lpstr>Пример применения регуляризации L2</vt:lpstr>
      <vt:lpstr>Регуляризация → снижение переобучения </vt:lpstr>
      <vt:lpstr>Регуляризация L1</vt:lpstr>
      <vt:lpstr>Регуляризация Max-norm</vt:lpstr>
      <vt:lpstr>Dropout</vt:lpstr>
      <vt:lpstr>Dropout. Пример использования.</vt:lpstr>
      <vt:lpstr>Варианты Dropout. DropConnect.</vt:lpstr>
      <vt:lpstr>Варианты Dropout. Standout.</vt:lpstr>
      <vt:lpstr>Варианты Dropout. Gaussian Dropout.</vt:lpstr>
      <vt:lpstr>Варианты Dropout. Pooling Dropout.</vt:lpstr>
      <vt:lpstr>Варианты Dropout. Spatial Dropout.</vt:lpstr>
      <vt:lpstr>Варианты Dropout. Cutout.</vt:lpstr>
      <vt:lpstr>Операция свертки</vt:lpstr>
      <vt:lpstr>Типы сверток (1)</vt:lpstr>
      <vt:lpstr>Типы сверток (2)</vt:lpstr>
      <vt:lpstr>Типы сверток (3)</vt:lpstr>
      <vt:lpstr>Типы сверток (4)</vt:lpstr>
      <vt:lpstr>Типы сверток (5)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333</cp:revision>
  <dcterms:created xsi:type="dcterms:W3CDTF">2018-02-12T03:07:42Z</dcterms:created>
  <dcterms:modified xsi:type="dcterms:W3CDTF">2023-03-09T20:46:40Z</dcterms:modified>
</cp:coreProperties>
</file>