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0"/>
  </p:notesMasterIdLst>
  <p:sldIdLst>
    <p:sldId id="256" r:id="rId2"/>
    <p:sldId id="272" r:id="rId3"/>
    <p:sldId id="276" r:id="rId4"/>
    <p:sldId id="262" r:id="rId5"/>
    <p:sldId id="258" r:id="rId6"/>
    <p:sldId id="268" r:id="rId7"/>
    <p:sldId id="267" r:id="rId8"/>
    <p:sldId id="275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dirty="0" smtClean="0"/>
              <a:t>4</a:t>
            </a:r>
            <a:r>
              <a:rPr lang="ru-RU" sz="3100" dirty="0" smtClean="0"/>
              <a:t>. Эффективность НС.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Эффективность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42990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Эффективность обученной НС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Размер сети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Латентность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Число </a:t>
            </a:r>
            <a:r>
              <a:rPr lang="en-US" dirty="0" smtClean="0"/>
              <a:t>MAC/FLOP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Эффективность проведения</a:t>
            </a:r>
            <a:br>
              <a:rPr lang="ru-RU" sz="2000" dirty="0" smtClean="0"/>
            </a:br>
            <a:r>
              <a:rPr lang="ru-RU" sz="2000" dirty="0" smtClean="0"/>
              <a:t>     обучения</a:t>
            </a: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Размер сети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Точность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857370"/>
            <a:ext cx="34290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11560" y="4786328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1237456"/>
            <a:ext cx="74580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Технологии повышения эффективности НС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786328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Прореживание (</a:t>
            </a:r>
            <a:r>
              <a:rPr lang="en-US" dirty="0" smtClean="0"/>
              <a:t>pruning)</a:t>
            </a:r>
            <a:r>
              <a:rPr lang="ru-RU" dirty="0" smtClean="0"/>
              <a:t>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46570"/>
            <a:ext cx="4536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Удаление элементов архитектуры НС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Связи, нейроны, фильтры, 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976174"/>
            <a:ext cx="38107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2300540"/>
            <a:ext cx="7056783" cy="250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195736" y="4671015"/>
            <a:ext cx="3942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Стандартный алгоритм прореживания обученной НС</a:t>
            </a:r>
            <a:endParaRPr lang="ru-RU" sz="1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алгоритмов прореживания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46570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Критерий выбора элементов для прореживания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оценка влияния на функцию потерь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абсолютная величина, вторая производная …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Элементы НС для удаления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Распределение доли удаляемых элементов по НС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Расписание проведения прореживания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Возможность восстановления связей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«Гипотеза о лотерейном билете»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В любой большой НС существует подсеть, которая может быть обучена с такой </a:t>
            </a:r>
            <a:r>
              <a:rPr lang="ru-RU" smtClean="0"/>
              <a:t>же эффективностью</a:t>
            </a:r>
            <a:endParaRPr lang="ru-RU" sz="1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Квантизация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46570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Уменьшение разрядности представления весов, значений функции активации.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Сокращение размера занимаемой памяти.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Возможность реализации на специальных вычислительных платформах с сохранением высокой производительности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Квантизация весов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8946" y="2252961"/>
            <a:ext cx="317136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59546" y="4429138"/>
            <a:ext cx="2669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Квантизация вещественных весов </a:t>
            </a:r>
          </a:p>
          <a:p>
            <a:pPr algn="ctr"/>
            <a:r>
              <a:rPr lang="ru-RU" sz="1200" b="1" i="1" dirty="0" smtClean="0"/>
              <a:t>в значения с фиксированной точкой</a:t>
            </a:r>
            <a:endParaRPr lang="ru-RU" sz="1200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395837"/>
            <a:ext cx="4686295" cy="204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474388" y="4429138"/>
            <a:ext cx="318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Алгоритмы квантизации и деквантизации</a:t>
            </a:r>
            <a:endParaRPr lang="ru-RU" sz="1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857238"/>
            <a:ext cx="80648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Квантизация весов обученной сети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Деквантизации при проведении вычислений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Сохранение точности при 8 битном представлении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Эксперименты с 4, 3, 2 и 1 битными сетями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Вычислительные затраты на деквантизацию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5771" y="1500180"/>
            <a:ext cx="331394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Квантизация весов во время обучения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887039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1041620"/>
            <a:ext cx="589154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Недостатки статической квантизации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Единичные вылеты в значениях весов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Разные распределения весов в интервале квантизации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</a:t>
            </a:r>
            <a:r>
              <a:rPr lang="en-US" sz="2000" dirty="0" smtClean="0"/>
              <a:t>Quantization-Aware-Training (QAT)</a:t>
            </a:r>
            <a:endParaRPr lang="ru-RU" sz="2000" dirty="0" smtClean="0"/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Симулирование квантизации во время обучения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Вычисление значении функции потерь после проведения квантизации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4885" y="3529024"/>
            <a:ext cx="6431825" cy="97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928926" y="4500576"/>
            <a:ext cx="3302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Сравенение </a:t>
            </a:r>
            <a:r>
              <a:rPr lang="ru-RU" sz="1200" b="1" i="1" smtClean="0"/>
              <a:t>статической квантизации и </a:t>
            </a:r>
            <a:r>
              <a:rPr lang="en-US" sz="1200" b="1" i="1" dirty="0" smtClean="0"/>
              <a:t>QAT</a:t>
            </a:r>
            <a:endParaRPr lang="ru-RU" sz="1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Квантизация активаций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1135083"/>
            <a:ext cx="806489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Реализация на специальных вычислительных платформах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Поддержка вычислений с фиксированной точностью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Увеличение скорости вычислений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Требуется реализация вычислений с фиксированной точностью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70"/>
            <a:ext cx="91440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783934"/>
            <a:ext cx="810270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Что может быть причиной, когда ошибка на обучающей выборке превосходит целевое значение ошибки ?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Какие действия следует предпринимать, чтобы добиться уменьшения ошибки на тестовой выборке?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Что такое </a:t>
            </a:r>
            <a:r>
              <a:rPr lang="ru-RU" dirty="0" err="1" smtClean="0"/>
              <a:t>прунинг</a:t>
            </a:r>
            <a:r>
              <a:rPr lang="ru-RU" dirty="0" smtClean="0"/>
              <a:t>?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Какие бывают </a:t>
            </a:r>
            <a:r>
              <a:rPr lang="ru-RU" smtClean="0"/>
              <a:t>виды квантизации?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6"/>
            <a:ext cx="8229600" cy="8572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Эффективность обучения НС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причины низкой эффективности обучения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Низкая эффективность = большая ошибка на тестовых данных.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Проблемы с данными;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Несоответствие архитектуры НС сложности задачи;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Неоптимальные значения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Переобучение;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Ошибки в реализации.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Обозначения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en-US" dirty="0" smtClean="0"/>
              <a:t> –</a:t>
            </a:r>
            <a:r>
              <a:rPr lang="ru-RU" dirty="0" smtClean="0"/>
              <a:t> обучающая выборка</a:t>
            </a:r>
            <a:r>
              <a:rPr lang="en-US" dirty="0" smtClean="0"/>
              <a:t>;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test</a:t>
            </a:r>
            <a:r>
              <a:rPr lang="en-US" dirty="0" smtClean="0"/>
              <a:t> –</a:t>
            </a:r>
            <a:r>
              <a:rPr lang="ru-RU" dirty="0" smtClean="0"/>
              <a:t> тестовая выборка;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train</a:t>
            </a:r>
            <a:r>
              <a:rPr lang="en-US" dirty="0" smtClean="0"/>
              <a:t> – </a:t>
            </a:r>
            <a:r>
              <a:rPr lang="ru-RU" dirty="0" smtClean="0"/>
              <a:t>ошибка на обучающей выборке,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test</a:t>
            </a:r>
            <a:r>
              <a:rPr lang="en-US" dirty="0" smtClean="0"/>
              <a:t> – </a:t>
            </a:r>
            <a:r>
              <a:rPr lang="ru-RU" dirty="0" smtClean="0"/>
              <a:t>ошибка на тестовой выборке,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goal</a:t>
            </a:r>
            <a:r>
              <a:rPr lang="en-US" dirty="0" smtClean="0"/>
              <a:t> – </a:t>
            </a:r>
            <a:r>
              <a:rPr lang="ru-RU" dirty="0" smtClean="0"/>
              <a:t>целевое значение ошибки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test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ошибки на обучающей выборке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train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Увеличить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Улучшить алгоритм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Оптимизировать значения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 алгоритма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Анализ качества исходных данных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низкое значение сигнал-шум;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ошибки алгоритма предобработки;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недостоверные референсные значения;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несбалансированная выборка.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ошибки на тестовой выборке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train</a:t>
            </a:r>
            <a:r>
              <a:rPr lang="en-US" dirty="0" smtClean="0">
                <a:solidFill>
                  <a:srgbClr val="FF0000"/>
                </a:solidFill>
              </a:rPr>
              <a:t> &lt;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test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Увеличить размер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Уменьшить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Оптимизировать значения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 НС (регуляризация);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Подбор алгоритма обучения;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Несоответствие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test</a:t>
            </a: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вычислений в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31590"/>
            <a:ext cx="5184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Визуализация результатов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согласованность статистических показателей и практики применения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Визуализация, анализ результатов с наибольшими ошибками;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9458" name="Picture 2" descr="ÐÐ°ÑÑÐ¸Ð½ÐºÐ¸ Ð¿Ð¾ Ð·Ð°Ð¿ÑÐ¾ÑÑ face det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2643758"/>
            <a:ext cx="3647947" cy="2067170"/>
          </a:xfrm>
          <a:prstGeom prst="rect">
            <a:avLst/>
          </a:prstGeom>
          <a:noFill/>
        </p:spPr>
      </p:pic>
      <p:pic>
        <p:nvPicPr>
          <p:cNvPr id="19460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163594"/>
            <a:ext cx="3276364" cy="36404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вычислений в НС (2)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771550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Обучение на подвыборке меньшего размера;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Анализ внутренних состояний сети: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матрица весов</a:t>
            </a:r>
            <a:r>
              <a:rPr lang="en-US" dirty="0" smtClean="0"/>
              <a:t>/</a:t>
            </a:r>
            <a:r>
              <a:rPr lang="ru-RU" dirty="0" smtClean="0"/>
              <a:t>фильтры </a:t>
            </a:r>
            <a:r>
              <a:rPr lang="ru-RU" dirty="0" err="1" smtClean="0"/>
              <a:t>сверточного</a:t>
            </a:r>
            <a:r>
              <a:rPr lang="ru-RU" dirty="0" smtClean="0"/>
              <a:t> слоя;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карты признаков;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гистограмма выходов нейронов;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smtClean="0"/>
              <a:t>Deconvnet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778" y="771550"/>
            <a:ext cx="713083" cy="191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236" y="771550"/>
            <a:ext cx="63403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22922" y="771550"/>
            <a:ext cx="61593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11560" y="4876006"/>
            <a:ext cx="8046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/>
              <a:t>Источник: </a:t>
            </a:r>
            <a:r>
              <a:rPr lang="en-US" sz="1200" i="1" dirty="0" smtClean="0"/>
              <a:t>https://machinelearningmastery.com/how-to-visualize-filters-and-feature-maps-in-convolutional-neural-networks/</a:t>
            </a:r>
            <a:endParaRPr lang="ru-RU" sz="1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79024" y="2643758"/>
            <a:ext cx="1541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Фильтры </a:t>
            </a:r>
          </a:p>
          <a:p>
            <a:pPr algn="ctr"/>
            <a:r>
              <a:rPr lang="ru-RU" sz="1200" b="1" i="1" dirty="0" smtClean="0"/>
              <a:t>первого слоя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  <p:pic>
        <p:nvPicPr>
          <p:cNvPr id="18438" name="Picture 6" descr="Robin, by Chris Heal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830165"/>
            <a:ext cx="1406353" cy="93610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3766269"/>
            <a:ext cx="1693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Входное изображение</a:t>
            </a:r>
          </a:p>
          <a:p>
            <a:pPr algn="ctr"/>
            <a:r>
              <a:rPr lang="ru-RU" sz="1200" b="1" i="1" dirty="0" smtClean="0"/>
              <a:t>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2499742"/>
            <a:ext cx="231518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трелка вправо 15"/>
          <p:cNvSpPr/>
          <p:nvPr/>
        </p:nvSpPr>
        <p:spPr>
          <a:xfrm>
            <a:off x="1721156" y="3147814"/>
            <a:ext cx="360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280766" y="4371950"/>
            <a:ext cx="1955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Примеры карт признаков</a:t>
            </a:r>
          </a:p>
          <a:p>
            <a:pPr algn="ctr"/>
            <a:r>
              <a:rPr lang="ru-RU" sz="1200" b="1" i="1" dirty="0" smtClean="0"/>
              <a:t> 1-го слоя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0378" y="2499742"/>
            <a:ext cx="233190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право 18"/>
          <p:cNvSpPr/>
          <p:nvPr/>
        </p:nvSpPr>
        <p:spPr>
          <a:xfrm>
            <a:off x="4427984" y="3147814"/>
            <a:ext cx="360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848456" y="4371950"/>
            <a:ext cx="1955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Примеры карт признаков</a:t>
            </a:r>
          </a:p>
          <a:p>
            <a:pPr algn="ctr"/>
            <a:r>
              <a:rPr lang="ru-RU" sz="1200" b="1" i="1" dirty="0" smtClean="0"/>
              <a:t> внутренних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Стратегии повышения эффективности НС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2549</TotalTime>
  <Words>651</Words>
  <Application>Microsoft Office PowerPoint</Application>
  <PresentationFormat>Экран (16:9)</PresentationFormat>
  <Paragraphs>135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Основы практического использования нейронных сетей.  Лекция 4. Эффективность НС. </vt:lpstr>
      <vt:lpstr>Эффективность обучения НС</vt:lpstr>
      <vt:lpstr>Основные причины низкой эффективности обучения НС</vt:lpstr>
      <vt:lpstr>Обозначения</vt:lpstr>
      <vt:lpstr>Анализ ошибки на обучающей выборке</vt:lpstr>
      <vt:lpstr>Анализ ошибки на тестовой выборке</vt:lpstr>
      <vt:lpstr>Анализ вычислений в НС</vt:lpstr>
      <vt:lpstr>Анализ вычислений в НС (2)</vt:lpstr>
      <vt:lpstr>Стратегии повышения эффективности НС</vt:lpstr>
      <vt:lpstr>Эффективность НС</vt:lpstr>
      <vt:lpstr>Технологии повышения эффективности НС</vt:lpstr>
      <vt:lpstr>Прореживание (pruning) НС</vt:lpstr>
      <vt:lpstr>Особенности алгоритмов прореживания НС</vt:lpstr>
      <vt:lpstr>Квантизация</vt:lpstr>
      <vt:lpstr>Квантизация весов</vt:lpstr>
      <vt:lpstr>Квантизация весов во время обучения</vt:lpstr>
      <vt:lpstr>Квантизация активаций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Dmitry</cp:lastModifiedBy>
  <cp:revision>237</cp:revision>
  <dcterms:created xsi:type="dcterms:W3CDTF">2018-02-12T03:07:42Z</dcterms:created>
  <dcterms:modified xsi:type="dcterms:W3CDTF">2023-03-16T18:54:03Z</dcterms:modified>
</cp:coreProperties>
</file>