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76" r:id="rId4"/>
    <p:sldId id="275" r:id="rId5"/>
    <p:sldId id="277" r:id="rId6"/>
    <p:sldId id="274" r:id="rId7"/>
    <p:sldId id="258" r:id="rId8"/>
    <p:sldId id="263" r:id="rId9"/>
    <p:sldId id="265" r:id="rId10"/>
    <p:sldId id="266" r:id="rId11"/>
    <p:sldId id="278" r:id="rId12"/>
    <p:sldId id="270" r:id="rId13"/>
    <p:sldId id="271" r:id="rId14"/>
    <p:sldId id="273" r:id="rId15"/>
    <p:sldId id="272" r:id="rId16"/>
    <p:sldId id="280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5</a:t>
            </a:r>
            <a:r>
              <a:rPr lang="ru-RU" sz="3100" smtClean="0"/>
              <a:t>. </a:t>
            </a:r>
            <a:r>
              <a:rPr lang="ru-RU" sz="3100" dirty="0" smtClean="0"/>
              <a:t>Разработка эффективных НС.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Случайное формирование наборов 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Случайный выбор вектора значений гиперпараметров в соответствии с заданным распределением.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47864" y="2067694"/>
            <a:ext cx="4933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Повторный поиск в выбранных областях.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Устойчив к пространствам низкой эффективной размерности.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Более эффективный метод относительно числа требуемых вычислений.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Хорошо распараллеливается.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95686"/>
            <a:ext cx="2173982" cy="247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Байесовская оптимизация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4200" y="121442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Выбор значений для проверки на основе результатов тестирования предыдущих значений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Построение отдельной функции для выбора значений для проверки.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449607"/>
            <a:ext cx="8181578" cy="21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(1)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91630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Автоматизированный поиск архитектуры </a:t>
            </a:r>
            <a:r>
              <a:rPr lang="en-US" dirty="0" smtClean="0"/>
              <a:t>(NAS):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Пространство поиска – среди каких архитектур искать.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Стратегия поиска – метод поиска (оптимизации).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Оценка эффективности – как оценивать качество архитектуры.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Пространство </a:t>
            </a:r>
          </a:p>
          <a:p>
            <a:pPr algn="ctr"/>
            <a:r>
              <a:rPr lang="ru-RU" dirty="0" smtClean="0"/>
              <a:t>поиска 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Стратегия </a:t>
            </a:r>
          </a:p>
          <a:p>
            <a:pPr algn="ctr"/>
            <a:r>
              <a:rPr lang="ru-RU" dirty="0" smtClean="0"/>
              <a:t>поиска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4085659"/>
            <a:ext cx="1800200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Метод оценки эффективности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7" idx="3"/>
            <a:endCxn id="8" idx="1"/>
          </p:cNvCxnSpPr>
          <p:nvPr/>
        </p:nvCxnSpPr>
        <p:spPr>
          <a:xfrm>
            <a:off x="2339752" y="4408825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44008" y="4157667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644008" y="4661723"/>
            <a:ext cx="17281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8090" y="3849890"/>
            <a:ext cx="1438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Архитектура </a:t>
            </a:r>
            <a:r>
              <a:rPr lang="en-US" sz="1400" dirty="0" smtClean="0"/>
              <a:t>a</a:t>
            </a:r>
            <a:r>
              <a:rPr lang="el-GR" sz="1400" dirty="0" smtClean="0">
                <a:latin typeface="Calibri"/>
              </a:rPr>
              <a:t>ϵ</a:t>
            </a:r>
            <a:r>
              <a:rPr lang="en-US" sz="1400" dirty="0" smtClean="0">
                <a:latin typeface="Calibri"/>
              </a:rPr>
              <a:t>A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4373691"/>
            <a:ext cx="1623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Оценка качества </a:t>
            </a:r>
            <a:r>
              <a:rPr lang="en-US" sz="1400" dirty="0" smtClean="0"/>
              <a:t>a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9614" y="1203598"/>
            <a:ext cx="335688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156176" y="3147814"/>
            <a:ext cx="29995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i="1" dirty="0" smtClean="0"/>
              <a:t>Число статей, посвященных </a:t>
            </a:r>
            <a:r>
              <a:rPr lang="en-US" sz="1000" i="1" dirty="0" smtClean="0"/>
              <a:t>NAS </a:t>
            </a:r>
            <a:r>
              <a:rPr lang="ru-RU" sz="1000" i="1" dirty="0" smtClean="0"/>
              <a:t>в год </a:t>
            </a:r>
          </a:p>
          <a:p>
            <a:pPr algn="ctr"/>
            <a:r>
              <a:rPr lang="ru-RU" sz="1000" i="1" dirty="0" smtClean="0"/>
              <a:t>(</a:t>
            </a:r>
            <a:r>
              <a:rPr lang="en-US" sz="1000" i="1" dirty="0" smtClean="0"/>
              <a:t>M. </a:t>
            </a:r>
            <a:r>
              <a:rPr lang="en-US" sz="1000" i="1" dirty="0" err="1" smtClean="0"/>
              <a:t>Lindauer</a:t>
            </a:r>
            <a:r>
              <a:rPr lang="en-US" sz="1000" i="1" dirty="0" smtClean="0"/>
              <a:t> et al. Best Practices for </a:t>
            </a:r>
            <a:r>
              <a:rPr lang="en-US" sz="1000" i="1" dirty="0" err="1" smtClean="0"/>
              <a:t>Scientic</a:t>
            </a:r>
            <a:r>
              <a:rPr lang="en-US" sz="1000" i="1" dirty="0" smtClean="0"/>
              <a:t> Research</a:t>
            </a:r>
          </a:p>
          <a:p>
            <a:pPr algn="ctr"/>
            <a:r>
              <a:rPr lang="en-US" sz="1000" i="1" dirty="0" smtClean="0"/>
              <a:t>on Neural Architecture Search, 2020)</a:t>
            </a:r>
            <a:endParaRPr lang="ru-RU" sz="1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64" y="3435846"/>
            <a:ext cx="2141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Пространство поиска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Пространство сетей со структурой цепочки.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Оптимизация структуры ячеек (сеть строится из одинаковых ячеек): с сохранением и уменьшением размерности (например, </a:t>
            </a:r>
            <a:r>
              <a:rPr lang="en-US" dirty="0" err="1" smtClean="0"/>
              <a:t>ResNet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99762" y="4659982"/>
            <a:ext cx="128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Ячейка </a:t>
            </a:r>
            <a:r>
              <a:rPr lang="en-US" sz="1400" i="1" dirty="0" err="1" smtClean="0"/>
              <a:t>ResNet</a:t>
            </a:r>
            <a:endParaRPr lang="ru-RU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709390"/>
            <a:ext cx="22076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139952" y="4136762"/>
            <a:ext cx="1860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i="1" dirty="0" smtClean="0"/>
              <a:t>Сети со структурой </a:t>
            </a:r>
          </a:p>
          <a:p>
            <a:pPr algn="ctr"/>
            <a:r>
              <a:rPr lang="ru-RU" sz="1400" i="1" dirty="0" smtClean="0"/>
              <a:t>цепочки</a:t>
            </a:r>
            <a:endParaRPr lang="ru-RU" sz="1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0752" y="1635646"/>
            <a:ext cx="2597752" cy="252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293859" y="4083918"/>
            <a:ext cx="281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Примеры ячеек и результирующей сети</a:t>
            </a:r>
            <a:endParaRPr lang="ru-RU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2787774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Оценка эффективности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Обучить – протестировать.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Уменьшить число вычислений: ограничить время обучения, размерность и т.п.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Экстраполяция кривой обучения.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Инициализация весов на основе протестированных архитектур.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One-Short Architecture Search – </a:t>
            </a:r>
            <a:r>
              <a:rPr lang="ru-RU" dirty="0" smtClean="0"/>
              <a:t>все архитектуры – подграфы </a:t>
            </a:r>
            <a:r>
              <a:rPr lang="ru-RU" dirty="0" err="1" smtClean="0"/>
              <a:t>суперграфа</a:t>
            </a:r>
            <a:r>
              <a:rPr lang="ru-RU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Автоматизированный поиск архитектуры НС (3)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1520" y="149163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Стратегия поиска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Случайный поиск, Байесовская оптимизация, эволюционные методы, обучение с подкреплением, градиентные методы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алгоритмов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NEAT – </a:t>
            </a:r>
            <a:r>
              <a:rPr lang="en-US" dirty="0" err="1" smtClean="0"/>
              <a:t>Neuroevolution</a:t>
            </a:r>
            <a:r>
              <a:rPr lang="en-US" dirty="0" smtClean="0"/>
              <a:t> of Augmenting Topologies (2002)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полносвязанных</a:t>
            </a:r>
            <a:r>
              <a:rPr lang="ru-RU" dirty="0" smtClean="0"/>
              <a:t> НС.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Применение генетических алгоритмов.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Кодирования архитектуры НС, реализация операций скрещивания и мутации.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Расширения для глубоких НС: </a:t>
            </a:r>
            <a:r>
              <a:rPr lang="en-US" dirty="0" err="1" smtClean="0"/>
              <a:t>DeepNeat</a:t>
            </a:r>
            <a:r>
              <a:rPr lang="en-US" dirty="0" smtClean="0"/>
              <a:t>, </a:t>
            </a:r>
            <a:r>
              <a:rPr lang="en-US" dirty="0" err="1" smtClean="0"/>
              <a:t>CoDeepNeat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51520" y="2822614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dirty="0" smtClean="0"/>
              <a:t>DARTS  - Differentiable Neural Architecture Search (2019)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Поиск «оптимальной» ячейки, НС строится из ячеек.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Использование весов уже обученных сетей.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Параметризация архитектуры </a:t>
            </a:r>
            <a:r>
              <a:rPr lang="ru-RU" dirty="0" smtClean="0">
                <a:latin typeface="Calibri"/>
              </a:rPr>
              <a:t>→ применение метода градиентного спуска.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Calibri"/>
              </a:rPr>
              <a:t> Вычислительная эффективность </a:t>
            </a:r>
            <a:r>
              <a:rPr lang="en-US" dirty="0" smtClean="0">
                <a:latin typeface="Calibri"/>
              </a:rPr>
              <a:t>~100x</a:t>
            </a:r>
            <a:r>
              <a:rPr lang="ru-RU" dirty="0" smtClean="0">
                <a:latin typeface="Calibri"/>
              </a:rPr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783934"/>
            <a:ext cx="8102704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 чем состоит основная идея дистилляции?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Почему при оптимизации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случайное формирование наборов значений часто эффективнее чем регулярное (по решетке)?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Основные элементы </a:t>
            </a:r>
            <a:r>
              <a:rPr lang="en-US" dirty="0" smtClean="0"/>
              <a:t>NAS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62"/>
            <a:ext cx="8229600" cy="857250"/>
          </a:xfrm>
        </p:spPr>
        <p:txBody>
          <a:bodyPr/>
          <a:lstStyle/>
          <a:p>
            <a:r>
              <a:rPr lang="ru-RU" dirty="0" smtClean="0"/>
              <a:t>Дистилляция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Дистилляция НС. Основная идея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10232"/>
            <a:ext cx="3786214" cy="333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Стратегия обучения на выходы</a:t>
            </a:r>
            <a:br>
              <a:rPr lang="ru-RU" dirty="0" smtClean="0"/>
            </a:br>
            <a:r>
              <a:rPr lang="ru-RU" dirty="0" smtClean="0"/>
              <a:t>     сети «учителя».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Сеть «учитель» – «большая» </a:t>
            </a:r>
            <a:br>
              <a:rPr lang="ru-RU" dirty="0" smtClean="0"/>
            </a:br>
            <a:r>
              <a:rPr lang="ru-RU" dirty="0" smtClean="0"/>
              <a:t>    НС</a:t>
            </a:r>
            <a:r>
              <a:rPr lang="en-US" dirty="0" smtClean="0"/>
              <a:t>/</a:t>
            </a:r>
            <a:r>
              <a:rPr lang="ru-RU" dirty="0" smtClean="0"/>
              <a:t>ансамбль НС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Сеть «ученик» - целевая сеть,</a:t>
            </a:r>
            <a:br>
              <a:rPr lang="ru-RU" dirty="0" smtClean="0"/>
            </a:br>
            <a:r>
              <a:rPr lang="ru-RU" dirty="0" smtClean="0"/>
              <a:t>     которая должна удовлетворять </a:t>
            </a:r>
            <a:br>
              <a:rPr lang="ru-RU" dirty="0" smtClean="0"/>
            </a:br>
            <a:r>
              <a:rPr lang="ru-RU" dirty="0" smtClean="0"/>
              <a:t>     требованиям на число </a:t>
            </a:r>
            <a:br>
              <a:rPr lang="ru-RU" dirty="0" smtClean="0"/>
            </a:br>
            <a:r>
              <a:rPr lang="ru-RU" dirty="0" smtClean="0"/>
              <a:t>     параметров и вычислительную </a:t>
            </a:r>
            <a:br>
              <a:rPr lang="ru-RU" dirty="0" smtClean="0"/>
            </a:br>
            <a:r>
              <a:rPr lang="ru-RU" dirty="0" smtClean="0"/>
              <a:t>     сложность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564" y="1167377"/>
            <a:ext cx="4700592" cy="354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11560" y="4786328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Дистилляция НС</a:t>
            </a:r>
            <a:r>
              <a:rPr lang="en-US" dirty="0" smtClean="0"/>
              <a:t>. </a:t>
            </a:r>
            <a:r>
              <a:rPr lang="ru-RU" dirty="0" smtClean="0"/>
              <a:t>Функция потерь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571618"/>
            <a:ext cx="821537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ground</a:t>
            </a:r>
            <a:r>
              <a:rPr lang="en-US" i="1" baseline="-25000" dirty="0" smtClean="0"/>
              <a:t>-truth</a:t>
            </a:r>
            <a:r>
              <a:rPr lang="en-US" dirty="0" smtClean="0"/>
              <a:t> – </a:t>
            </a:r>
            <a:r>
              <a:rPr lang="ru-RU" dirty="0" smtClean="0"/>
              <a:t>базовая функция потерь</a:t>
            </a:r>
            <a:r>
              <a:rPr lang="en-US" dirty="0" smtClean="0"/>
              <a:t> </a:t>
            </a:r>
            <a:r>
              <a:rPr lang="ru-RU" dirty="0" smtClean="0"/>
              <a:t>на основной обучающей выборке 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distillation</a:t>
            </a:r>
            <a:r>
              <a:rPr lang="en-US" dirty="0" smtClean="0"/>
              <a:t> – </a:t>
            </a:r>
            <a:r>
              <a:rPr lang="ru-RU" dirty="0" smtClean="0"/>
              <a:t>функция потерь относительно выходов сети «учитель».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Задание меток относительно результатов сети «учитель»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dirty="0" smtClean="0"/>
              <a:t>T </a:t>
            </a:r>
            <a:r>
              <a:rPr lang="ru-RU" dirty="0" smtClean="0"/>
              <a:t>- температура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071552"/>
            <a:ext cx="4143404" cy="37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714626"/>
            <a:ext cx="1643058" cy="86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000510"/>
            <a:ext cx="64103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1560" y="4857766"/>
            <a:ext cx="356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G.Menghani</a:t>
            </a:r>
            <a:r>
              <a:rPr lang="en-US" sz="1200" i="1" dirty="0" smtClean="0"/>
              <a:t>, 2021 (https://arxiv.org/abs/2106.08962)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6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Автоматизированная настройка гиперпараметров 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Гиперпараметры</a:t>
            </a:r>
            <a:r>
              <a:rPr lang="ru-RU" dirty="0" smtClean="0"/>
              <a:t>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86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 НС, которые не настраиваются в процессе обучения.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Влияют на емкость (способность к обобщению), скорость обучения и объем требуемой памяти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Параметры, определяющие архитектуру НС (число и размеры слоев)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Параметры алгоритма обучения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«Ручной»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 понимания влияния гиперпараметров на свойства и характеристики сети;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использование подтверждающей выборки, кроссвалидация.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Автоматический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требует большой объем дополнительных вычислений.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Автоматический поиск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28742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Оптимизация гиперпараметров (</a:t>
            </a:r>
            <a:r>
              <a:rPr lang="en-US" dirty="0" smtClean="0"/>
              <a:t>Hyper-Parameter Optimization – HPO )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Создание «обертки» для тестирования различных наборов значений гиперпараметров и выбора оптимального.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Функция оптимизации – значение ошибки на подтверждающей выборке.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«Обертка» имеет собственные </a:t>
            </a:r>
            <a:r>
              <a:rPr lang="ru-RU" dirty="0" err="1" smtClean="0"/>
              <a:t>гиперпараметры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Подходы к формированию наборов значений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регулярный 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случайный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Регулярное формирование наборов  значений </a:t>
            </a:r>
            <a:r>
              <a:rPr lang="ru-RU" dirty="0" err="1" smtClean="0"/>
              <a:t>гиперпараметров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Выбор фиксированного числа значений каждого </a:t>
            </a:r>
            <a:r>
              <a:rPr lang="ru-RU" dirty="0" err="1" smtClean="0"/>
              <a:t>гиперпараметра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Формирование комбинаций выбранных значений.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7694"/>
            <a:ext cx="2232248" cy="251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55368" y="1923678"/>
            <a:ext cx="5260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Повторный поиск на границах итервала и на более частой сетке в выбранных областях.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Низкая эффективная размерность пространства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Различная значимость гиперпараметров на емкость НС.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Экспоненциальный рост числа вычислений.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Эффективен для малого числа гиперпараметров.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Хорошо распараллеливается.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</TotalTime>
  <Words>701</Words>
  <Application>Microsoft Office PowerPoint</Application>
  <PresentationFormat>Экран (16:9)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Основы практического использования нейронных сетей.  Лекция 5. Разработка эффективных НС. </vt:lpstr>
      <vt:lpstr>Дистилляция НС</vt:lpstr>
      <vt:lpstr>Дистилляция НС. Основная идея</vt:lpstr>
      <vt:lpstr>Дистилляция НС. Функция потерь</vt:lpstr>
      <vt:lpstr>Автоматизированная настройка гиперпараметров НС</vt:lpstr>
      <vt:lpstr>Гиперпараметры НС</vt:lpstr>
      <vt:lpstr>Определение значений гиперпараметров</vt:lpstr>
      <vt:lpstr>Автоматический поиск значений гиперпараметров</vt:lpstr>
      <vt:lpstr>Регулярное формирование наборов  значений гиперпараметров</vt:lpstr>
      <vt:lpstr>Случайное формирование наборов  значений гиперпараметров</vt:lpstr>
      <vt:lpstr>Байесовская оптимизация</vt:lpstr>
      <vt:lpstr>Автоматизированный поиск архитектуры НС (1)</vt:lpstr>
      <vt:lpstr>Автоматизированный поиск архитектуры НС (2)</vt:lpstr>
      <vt:lpstr>Автоматизированный поиск архитектуры НС (3)</vt:lpstr>
      <vt:lpstr>Примеры алгоритмов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176</cp:revision>
  <dcterms:created xsi:type="dcterms:W3CDTF">2018-02-12T03:07:42Z</dcterms:created>
  <dcterms:modified xsi:type="dcterms:W3CDTF">2023-03-19T18:19:49Z</dcterms:modified>
</cp:coreProperties>
</file>