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82" r:id="rId11"/>
    <p:sldId id="276" r:id="rId12"/>
    <p:sldId id="267" r:id="rId13"/>
    <p:sldId id="279" r:id="rId14"/>
    <p:sldId id="280" r:id="rId15"/>
    <p:sldId id="281" r:id="rId16"/>
    <p:sldId id="278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zylapp/review-of-deep-learning-algorithms-for-object-detection-c1f3d437b852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7</a:t>
            </a:r>
            <a:r>
              <a:rPr lang="ru-RU" sz="3100" smtClean="0"/>
              <a:t>. </a:t>
            </a:r>
            <a:r>
              <a:rPr lang="ru-RU" sz="3100" dirty="0" smtClean="0"/>
              <a:t>Обзор современных глубоких сетей для обнаружения объектов на изображениях.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Non Maximum Suppression (NMS)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806566"/>
            <a:ext cx="792088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Объединение нескольких перекрывающихся регионов.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smtClean="0"/>
              <a:t>- </a:t>
            </a:r>
            <a:r>
              <a:rPr lang="ru-RU" smtClean="0"/>
              <a:t>Найти </a:t>
            </a:r>
            <a:r>
              <a:rPr lang="ru-RU" dirty="0" smtClean="0"/>
              <a:t>регион с максимальной уверенностью</a:t>
            </a:r>
            <a:r>
              <a:rPr lang="ru-RU" smtClean="0"/>
              <a:t>, </a:t>
            </a:r>
            <a:br>
              <a:rPr lang="ru-RU" smtClean="0"/>
            </a:br>
            <a:r>
              <a:rPr lang="ru-RU" smtClean="0"/>
              <a:t>      - Удалить  </a:t>
            </a:r>
            <a:r>
              <a:rPr lang="ru-RU" dirty="0" smtClean="0"/>
              <a:t>все регионы, пересекающиеся с ним</a:t>
            </a:r>
            <a:r>
              <a:rPr lang="ru-RU" smtClean="0"/>
              <a:t>, </a:t>
            </a:r>
            <a:br>
              <a:rPr lang="ru-RU" smtClean="0"/>
            </a:br>
            <a:r>
              <a:rPr lang="ru-RU" smtClean="0"/>
              <a:t>      - Повторять </a:t>
            </a:r>
            <a:r>
              <a:rPr lang="ru-RU" dirty="0" smtClean="0"/>
              <a:t>пока список регионов не пуст.</a:t>
            </a:r>
            <a:endParaRPr lang="en-US" dirty="0" smtClean="0"/>
          </a:p>
        </p:txBody>
      </p:sp>
      <p:pic>
        <p:nvPicPr>
          <p:cNvPr id="1026" name="Picture 2" descr="Sample image showing output of N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38374"/>
            <a:ext cx="5943600" cy="1933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SSD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27534"/>
            <a:ext cx="482453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SSD: Single Shot Detector (W. Liu et al., 2016)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Оценка «формы» объекта для каждой ячейки выходной карты;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Оценка положения и вероятности класса;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Обнаружение на разных масштабах;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Non-maximum suppression;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83.2%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82.2% (PASCAL VOC 2012)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098" name="Picture 2" descr="https://cdn-images-1.medium.com/max/640/1*vNaiiFUVwCfzx1znKiFYY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316" y="887438"/>
            <a:ext cx="2810124" cy="1396280"/>
          </a:xfrm>
          <a:prstGeom prst="rect">
            <a:avLst/>
          </a:prstGeom>
          <a:noFill/>
        </p:spPr>
      </p:pic>
      <p:pic>
        <p:nvPicPr>
          <p:cNvPr id="4100" name="Picture 4" descr="https://cdn-images-1.medium.com/max/640/1*mGtRvk9g1PVWw6IkjEryu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27734"/>
            <a:ext cx="2939372" cy="1524800"/>
          </a:xfrm>
          <a:prstGeom prst="rect">
            <a:avLst/>
          </a:prstGeom>
          <a:noFill/>
        </p:spPr>
      </p:pic>
      <p:pic>
        <p:nvPicPr>
          <p:cNvPr id="4102" name="Picture 6" descr="https://cdn-images-1.medium.com/max/960/1*up-gIJ9rPkHXUGRoqWuULQ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7814"/>
            <a:ext cx="5190015" cy="174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203598"/>
          <a:ext cx="7560840" cy="323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440160"/>
                <a:gridCol w="1512168"/>
                <a:gridCol w="1512168"/>
                <a:gridCol w="15121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PASCAL</a:t>
                      </a:r>
                      <a:r>
                        <a:rPr lang="en-US" baseline="0" dirty="0" smtClean="0"/>
                        <a:t> VOC 2007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PASCAL</a:t>
                      </a:r>
                      <a:r>
                        <a:rPr lang="en-US" baseline="0" dirty="0" smtClean="0"/>
                        <a:t> VOC 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PASCAL</a:t>
                      </a:r>
                      <a:r>
                        <a:rPr lang="en-US" baseline="0" dirty="0" smtClean="0"/>
                        <a:t> VOC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COCO 2015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R-CNN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Fast R-CNN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68.8%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Faster R-CNN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R-FCN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53.2%</a:t>
                      </a:r>
                      <a:endParaRPr lang="ru-RU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YOLO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SSD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83.2%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82.2%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iro.medium.com/max/968/1*6Qv89kyg_-LBZnmuywHo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03798"/>
            <a:ext cx="3856112" cy="948094"/>
          </a:xfrm>
          <a:prstGeom prst="rect">
            <a:avLst/>
          </a:prstGeom>
          <a:noFill/>
        </p:spPr>
      </p:pic>
      <p:pic>
        <p:nvPicPr>
          <p:cNvPr id="1026" name="Picture 2" descr="https://miro.medium.com/max/566/1*rBHyTsQE-FjuGdyS-8O1c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9542"/>
            <a:ext cx="4096132" cy="144016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2983" y="2211710"/>
            <a:ext cx="41871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Feature Pyramid Networks (FPN)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867248"/>
            <a:ext cx="4824536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Проблема надежного обнаружения объектов разного размера;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Сверточная</a:t>
            </a:r>
            <a:r>
              <a:rPr lang="ru-RU" dirty="0" smtClean="0"/>
              <a:t> сеть </a:t>
            </a:r>
            <a:r>
              <a:rPr lang="ru-RU" dirty="0" smtClean="0">
                <a:latin typeface="Calibri"/>
              </a:rPr>
              <a:t>→ пирамида карт </a:t>
            </a:r>
            <a:r>
              <a:rPr lang="ru-RU" dirty="0" smtClean="0"/>
              <a:t>признаков (разные масштабы) → признаки разного уровня;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FPN – </a:t>
            </a:r>
            <a:r>
              <a:rPr lang="ru-RU" dirty="0" smtClean="0"/>
              <a:t>объединение  карт признаков.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211710"/>
            <a:ext cx="115212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3" idx="1"/>
          </p:cNvCxnSpPr>
          <p:nvPr/>
        </p:nvCxnSpPr>
        <p:spPr>
          <a:xfrm flipH="1">
            <a:off x="3203848" y="2895786"/>
            <a:ext cx="1152128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671" y="4876006"/>
            <a:ext cx="51764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https://medium.com/@nainaakash012/efficientdet-scalable-and-efficient-object-detection-ea05ccd28427</a:t>
            </a:r>
            <a:endParaRPr lang="ru-RU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Структура детектора объектов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43558"/>
            <a:ext cx="7458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4876006"/>
            <a:ext cx="4219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A. </a:t>
            </a:r>
            <a:r>
              <a:rPr lang="en-US" sz="900" dirty="0" err="1" smtClean="0"/>
              <a:t>Bochkovskiy</a:t>
            </a:r>
            <a:r>
              <a:rPr lang="en-US" sz="900" dirty="0" smtClean="0"/>
              <a:t>, et al., YOLOv4: Optimal Speed and Accuracy of Object Detection, 2020</a:t>
            </a:r>
            <a:endParaRPr lang="ru-RU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70485"/>
            <a:ext cx="6942237" cy="26215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err="1" smtClean="0"/>
              <a:t>EfficientDet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99542"/>
            <a:ext cx="525658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M. Tan, et al., </a:t>
            </a:r>
            <a:r>
              <a:rPr lang="en-US" dirty="0" err="1" smtClean="0"/>
              <a:t>EfficientDet</a:t>
            </a:r>
            <a:r>
              <a:rPr lang="en-US" dirty="0" smtClean="0"/>
              <a:t>: Scalable and Efficient Object Detection, 2019.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mtClean="0"/>
              <a:t> </a:t>
            </a:r>
            <a:r>
              <a:rPr lang="ru-RU" smtClean="0"/>
              <a:t>Базовая </a:t>
            </a:r>
            <a:r>
              <a:rPr lang="ru-RU" dirty="0" smtClean="0"/>
              <a:t>сеть </a:t>
            </a:r>
            <a:r>
              <a:rPr lang="en-US" dirty="0" err="1" smtClean="0"/>
              <a:t>EfficientNet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Взвешенная двунаправленная пирамида признаков (</a:t>
            </a:r>
            <a:r>
              <a:rPr lang="en-US" dirty="0" err="1" smtClean="0"/>
              <a:t>BiFPN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Смешанное масштабирование.</a:t>
            </a:r>
          </a:p>
        </p:txBody>
      </p:sp>
      <p:pic>
        <p:nvPicPr>
          <p:cNvPr id="28676" name="Picture 4" descr="https://1.bp.blogspot.com/-Y0TqiVAOKng/XpdE7v4bhZI/AAAAAAAAFtc/CIY0uSRFLWcSCCuBxeujoZsVLT8ZEYZbACLcBGAsYHQ/s1600/imag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7494"/>
            <a:ext cx="2808312" cy="22782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32185" y="2499742"/>
            <a:ext cx="21002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/>
              <a:t>Точность обнаружения на базе </a:t>
            </a:r>
            <a:r>
              <a:rPr lang="en-US" sz="900" b="1" i="1" dirty="0" smtClean="0"/>
              <a:t>COCO</a:t>
            </a:r>
            <a:endParaRPr lang="ru-RU" sz="9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</a:t>
            </a:r>
            <a:endParaRPr lang="ru-RU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35292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A. </a:t>
            </a:r>
            <a:r>
              <a:rPr lang="en-US" dirty="0" err="1" smtClean="0">
                <a:hlinkClick r:id="rId2"/>
              </a:rPr>
              <a:t>Ouaknine</a:t>
            </a:r>
            <a:r>
              <a:rPr lang="en-US" dirty="0" smtClean="0">
                <a:hlinkClick r:id="rId2"/>
              </a:rPr>
              <a:t>, Review of Deep Learning Algorithms for Object Detection. 2018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R. </a:t>
            </a:r>
            <a:r>
              <a:rPr lang="en-US" dirty="0" err="1" smtClean="0"/>
              <a:t>Girshick</a:t>
            </a:r>
            <a:r>
              <a:rPr lang="en-US" dirty="0" smtClean="0"/>
              <a:t> et al., Rich feature hierarchies for accurate object detection and semantic segmentation. 2014.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J.R.R. </a:t>
            </a:r>
            <a:r>
              <a:rPr lang="en-US" dirty="0" err="1" smtClean="0"/>
              <a:t>Uijlings</a:t>
            </a:r>
            <a:r>
              <a:rPr lang="en-US" dirty="0" smtClean="0"/>
              <a:t> et al., Selective Search for Object Recognition. 2012.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R. </a:t>
            </a:r>
            <a:r>
              <a:rPr lang="en-US" dirty="0" err="1" smtClean="0"/>
              <a:t>Girshick</a:t>
            </a:r>
            <a:r>
              <a:rPr lang="en-US" dirty="0" smtClean="0"/>
              <a:t>, Fast R-CNN. 2015.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S. </a:t>
            </a:r>
            <a:r>
              <a:rPr lang="en-US" dirty="0" err="1" smtClean="0"/>
              <a:t>Ren</a:t>
            </a:r>
            <a:r>
              <a:rPr lang="en-US" dirty="0" smtClean="0"/>
              <a:t> et al., Faster R-CNN: Towards Real-Time Object Detection with Region Proposal Networks. 2016.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J. Dai et al., R-FCN: Object Detection via Region-based Fully </a:t>
            </a:r>
            <a:r>
              <a:rPr lang="en-US" dirty="0" err="1" smtClean="0"/>
              <a:t>Convolutional</a:t>
            </a:r>
            <a:r>
              <a:rPr lang="en-US" dirty="0" smtClean="0"/>
              <a:t> Networks. 2016.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J. </a:t>
            </a:r>
            <a:r>
              <a:rPr lang="en-US" dirty="0" err="1" smtClean="0"/>
              <a:t>Redmon</a:t>
            </a:r>
            <a:r>
              <a:rPr lang="en-US" dirty="0" smtClean="0"/>
              <a:t> et al., You Only Look Once: Unified, Real-Time Object Detection. 2016.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W. Liu et al., SSD: Single Shot </a:t>
            </a:r>
            <a:r>
              <a:rPr lang="en-US" dirty="0" err="1" smtClean="0"/>
              <a:t>MultiBox</a:t>
            </a:r>
            <a:r>
              <a:rPr lang="en-US" dirty="0" smtClean="0"/>
              <a:t> Detector. 2016.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M. Tan, et al., </a:t>
            </a:r>
            <a:r>
              <a:rPr lang="en-US" dirty="0" err="1" smtClean="0"/>
              <a:t>EfficientDet</a:t>
            </a:r>
            <a:r>
              <a:rPr lang="en-US" dirty="0" smtClean="0"/>
              <a:t>: Scalable and Efficient Object Detection, 2019.</a:t>
            </a:r>
            <a:endParaRPr lang="en-US" i="1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Какие основные модули у сети </a:t>
            </a:r>
            <a:r>
              <a:rPr lang="en-US" dirty="0" smtClean="0"/>
              <a:t>Fast R-CNN</a:t>
            </a:r>
            <a:r>
              <a:rPr lang="ru-RU" dirty="0" smtClean="0"/>
              <a:t>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Какое  назначение </a:t>
            </a:r>
            <a:r>
              <a:rPr lang="en-US" dirty="0" smtClean="0"/>
              <a:t>Feature Pyramid Networks</a:t>
            </a:r>
            <a:r>
              <a:rPr lang="ru-RU" dirty="0" smtClean="0"/>
              <a:t>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Общая структура детектора объектов на изображениях на </a:t>
            </a:r>
            <a:r>
              <a:rPr lang="ru-RU" smtClean="0"/>
              <a:t>основе НС?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Задача обнаружения на изображениях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06506"/>
            <a:ext cx="5472608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Множество изображений.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Каждое изображение содержит несколько объектов.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Классы объектов заданы.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Необходимо определить классы объектов и их позиции.  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Ошибки двух видов: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ошибка в классификации (</a:t>
            </a:r>
            <a:r>
              <a:rPr lang="en-US" dirty="0" smtClean="0"/>
              <a:t>false positive)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«пропуск» объекта (</a:t>
            </a:r>
            <a:r>
              <a:rPr lang="en-US" dirty="0" smtClean="0"/>
              <a:t>false negative)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IoU</a:t>
            </a:r>
            <a:r>
              <a:rPr lang="en-US" dirty="0" smtClean="0"/>
              <a:t> (Intersection over Union) – </a:t>
            </a:r>
            <a:r>
              <a:rPr lang="ru-RU" dirty="0" smtClean="0"/>
              <a:t>степень пересечения обнаруженного объекта с размеченной областью;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err="1" smtClean="0"/>
              <a:t>mAP</a:t>
            </a:r>
            <a:r>
              <a:rPr lang="en-US" dirty="0" smtClean="0"/>
              <a:t> (Mean Average Precision)  - </a:t>
            </a:r>
            <a:r>
              <a:rPr lang="ru-RU" dirty="0" smtClean="0"/>
              <a:t>средняя доля обнаруженных объектов по всем классам для заданных значений </a:t>
            </a:r>
            <a:r>
              <a:rPr lang="en-US" dirty="0" err="1" smtClean="0"/>
              <a:t>IoU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13314" name="Picture 2" descr="https://cdn-images-1.medium.com/max/640/1*FrmKLxCtkokDC3Yr1wc7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15566"/>
            <a:ext cx="3314707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База изображений </a:t>
            </a:r>
            <a:r>
              <a:rPr lang="en-US" sz="3800" dirty="0" smtClean="0"/>
              <a:t>PASCAL VOC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49819"/>
            <a:ext cx="8064896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 PASCAL VOC (PASCAL Visual Object Classification)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Создана в 2005г;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Около 10К изображений;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20 классов.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Соревнования </a:t>
            </a:r>
            <a:r>
              <a:rPr lang="en-US" dirty="0" smtClean="0"/>
              <a:t>PASCAL VOC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Проводились в 2005-2012гг;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Обнаружение (сегментация) объектов.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3118073"/>
            <a:ext cx="8039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База изображений </a:t>
            </a:r>
            <a:r>
              <a:rPr lang="en-US" sz="3800" dirty="0" smtClean="0"/>
              <a:t>COCO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87574"/>
            <a:ext cx="4822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COCO (Microsoft Common Objects in Context 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Создана в 2015г;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123К изображений;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886К объектов;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91 </a:t>
            </a:r>
            <a:r>
              <a:rPr lang="ru-RU" dirty="0" smtClean="0"/>
              <a:t>класс.</a:t>
            </a:r>
            <a:endParaRPr lang="ru-RU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7369" y="2427734"/>
            <a:ext cx="7993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ru-RU" dirty="0" smtClean="0"/>
              <a:t>Конкурсы </a:t>
            </a:r>
            <a:r>
              <a:rPr lang="en-US" dirty="0" smtClean="0"/>
              <a:t>COCO</a:t>
            </a:r>
            <a:r>
              <a:rPr lang="ru-RU" sz="1800" dirty="0" smtClean="0"/>
              <a:t>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Проводятся с 2015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Обнаружение (сегментация) объектов,</a:t>
            </a:r>
            <a:br>
              <a:rPr lang="ru-RU" dirty="0" smtClean="0"/>
            </a:br>
            <a:r>
              <a:rPr lang="ru-RU" dirty="0" smtClean="0"/>
              <a:t>   фона, ключевых точек объектов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551" y="3675677"/>
            <a:ext cx="5198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COCO</a:t>
            </a:r>
            <a:r>
              <a:rPr lang="ru-RU" dirty="0" smtClean="0"/>
              <a:t>. Обнаружение объектов на изображениях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200К</a:t>
            </a:r>
            <a:r>
              <a:rPr lang="en-US" dirty="0" smtClean="0"/>
              <a:t> </a:t>
            </a:r>
            <a:r>
              <a:rPr lang="ru-RU" dirty="0" smtClean="0"/>
              <a:t>изображений</a:t>
            </a:r>
            <a:endParaRPr lang="en-US" dirty="0" smtClean="0"/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обучающая выборка: 500К объектов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80 классов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003798"/>
            <a:ext cx="1445518" cy="108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7894"/>
            <a:ext cx="1440160" cy="10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23678"/>
            <a:ext cx="1665856" cy="10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715766"/>
            <a:ext cx="1656184" cy="108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987574"/>
            <a:ext cx="18957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635646"/>
            <a:ext cx="18464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R-CNN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06565"/>
            <a:ext cx="4392488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R-CNN: Region-based </a:t>
            </a:r>
            <a:r>
              <a:rPr lang="en-US" dirty="0" err="1" smtClean="0"/>
              <a:t>Convolutional</a:t>
            </a:r>
            <a:r>
              <a:rPr lang="en-US" dirty="0" smtClean="0"/>
              <a:t> Network (</a:t>
            </a:r>
            <a:r>
              <a:rPr lang="en-US" dirty="0" err="1" smtClean="0"/>
              <a:t>R.Girshick</a:t>
            </a:r>
            <a:r>
              <a:rPr lang="en-US" dirty="0" smtClean="0"/>
              <a:t> et al., 2014)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Предварительный отбор регионов интереса (</a:t>
            </a:r>
            <a:r>
              <a:rPr lang="en-US" dirty="0" smtClean="0"/>
              <a:t>Selective Search</a:t>
            </a:r>
            <a:r>
              <a:rPr lang="ru-RU" dirty="0" smtClean="0"/>
              <a:t>:</a:t>
            </a:r>
            <a:r>
              <a:rPr lang="en-US" dirty="0" smtClean="0"/>
              <a:t> J.R.R. </a:t>
            </a:r>
            <a:r>
              <a:rPr lang="en-US" dirty="0" err="1" smtClean="0"/>
              <a:t>Uijlings</a:t>
            </a:r>
            <a:r>
              <a:rPr lang="en-US" dirty="0" smtClean="0"/>
              <a:t> et al, 2012)</a:t>
            </a:r>
            <a:r>
              <a:rPr lang="ru-RU" dirty="0" smtClean="0"/>
              <a:t>: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Простые дескрипторы формы и цвета, различный масштаб;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Низкие вычислительные затраты.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Масштабирование региона → </a:t>
            </a:r>
            <a:r>
              <a:rPr lang="en-US" dirty="0" smtClean="0"/>
              <a:t>CNN</a:t>
            </a:r>
            <a:r>
              <a:rPr lang="ru-RU" dirty="0" smtClean="0"/>
              <a:t> → вектор признаков → классификатор  для каждого класса (</a:t>
            </a:r>
            <a:r>
              <a:rPr lang="en-US" dirty="0" smtClean="0"/>
              <a:t>SVM)</a:t>
            </a:r>
            <a:r>
              <a:rPr lang="ru-RU" dirty="0" smtClean="0"/>
              <a:t> → регрессия (для позиции);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62.4% (PASCAL VOC 2012)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31.4% (</a:t>
            </a:r>
            <a:r>
              <a:rPr lang="en-US" b="1" dirty="0" err="1" smtClean="0"/>
              <a:t>ImageNet</a:t>
            </a:r>
            <a:r>
              <a:rPr lang="en-US" b="1" dirty="0" smtClean="0"/>
              <a:t> 2013)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1506" name="Picture 2" descr="https://cdn-images-1.medium.com/max/640/1*JCTKABvEOLBTZsfT85Q2A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9542"/>
            <a:ext cx="2448272" cy="1567936"/>
          </a:xfrm>
          <a:prstGeom prst="rect">
            <a:avLst/>
          </a:prstGeom>
          <a:noFill/>
        </p:spPr>
      </p:pic>
      <p:pic>
        <p:nvPicPr>
          <p:cNvPr id="21508" name="Picture 4" descr="https://cdn-images-1.medium.com/max/640/1*RUjYe8yqo7nKAG2lNd2m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43758"/>
            <a:ext cx="3276193" cy="2160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2182093"/>
            <a:ext cx="351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Selective Search: </a:t>
            </a:r>
            <a:r>
              <a:rPr lang="ru-RU" sz="1000" dirty="0" smtClean="0"/>
              <a:t>результаты сегментации и выбранные регионы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372472" y="4691920"/>
            <a:ext cx="3511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R-CNN</a:t>
            </a: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Fast R-CNN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06565"/>
            <a:ext cx="4392488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Fast R-CNN: Fast Region-based </a:t>
            </a:r>
            <a:r>
              <a:rPr lang="en-US" dirty="0" err="1" smtClean="0"/>
              <a:t>Convolutional</a:t>
            </a:r>
            <a:r>
              <a:rPr lang="en-US" dirty="0" smtClean="0"/>
              <a:t> Network (</a:t>
            </a:r>
            <a:r>
              <a:rPr lang="en-US" dirty="0" err="1" smtClean="0"/>
              <a:t>R.Girshick</a:t>
            </a:r>
            <a:r>
              <a:rPr lang="en-US" dirty="0" smtClean="0"/>
              <a:t> et al., 2015)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Однократное применение </a:t>
            </a:r>
            <a:r>
              <a:rPr lang="en-US" dirty="0" smtClean="0"/>
              <a:t>CNN </a:t>
            </a:r>
            <a:r>
              <a:rPr lang="ru-RU" dirty="0" smtClean="0"/>
              <a:t>для выделения признаков.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CNN</a:t>
            </a:r>
            <a:r>
              <a:rPr lang="ru-RU" dirty="0" smtClean="0"/>
              <a:t> на всем изображении→ Выбор регионов на картах → классификатор → регрессия (для позиции);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70%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68.8% (PASCAL VOC 2010)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68.4% (PASCAL VOC 2012)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909705"/>
            <a:ext cx="3511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 </a:t>
            </a:r>
            <a:r>
              <a:rPr lang="en-US" sz="1000" dirty="0" smtClean="0"/>
              <a:t>Fast R-CNN</a:t>
            </a:r>
            <a:endParaRPr lang="ru-RU" sz="1000" dirty="0"/>
          </a:p>
        </p:txBody>
      </p:sp>
      <p:pic>
        <p:nvPicPr>
          <p:cNvPr id="26626" name="Picture 2" descr="https://cdn-images-1.medium.com/max/640/1*U95lm-Jkwkpy3p8X6IOKl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530" y="1275606"/>
            <a:ext cx="4428958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Faster R-CNN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06565"/>
            <a:ext cx="439248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Faster R-CNN: Faster Region-based </a:t>
            </a:r>
            <a:r>
              <a:rPr lang="en-US" dirty="0" err="1" smtClean="0"/>
              <a:t>Convolutional</a:t>
            </a:r>
            <a:r>
              <a:rPr lang="en-US" dirty="0" smtClean="0"/>
              <a:t> Network (S. </a:t>
            </a:r>
            <a:r>
              <a:rPr lang="en-US" dirty="0" err="1" smtClean="0"/>
              <a:t>Ren</a:t>
            </a:r>
            <a:r>
              <a:rPr lang="en-US" dirty="0" smtClean="0"/>
              <a:t> et al., 2016)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Selective Search – </a:t>
            </a:r>
            <a:r>
              <a:rPr lang="ru-RU" dirty="0" smtClean="0"/>
              <a:t>вычислительно «дорогой»</a:t>
            </a:r>
            <a:r>
              <a:rPr lang="en-US" dirty="0" smtClean="0"/>
              <a:t> </a:t>
            </a:r>
            <a:r>
              <a:rPr lang="ru-RU" dirty="0" smtClean="0"/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Region Proposal Network (RPN) </a:t>
            </a:r>
            <a:r>
              <a:rPr lang="ru-RU" dirty="0" smtClean="0"/>
              <a:t>для генерации регионов.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Faster R-CNN = </a:t>
            </a:r>
            <a:r>
              <a:rPr lang="en-US" dirty="0" err="1" smtClean="0"/>
              <a:t>RPN+Fast</a:t>
            </a:r>
            <a:r>
              <a:rPr lang="en-US" dirty="0" smtClean="0"/>
              <a:t> R-CNN;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Fast R-CNN </a:t>
            </a:r>
            <a:r>
              <a:rPr lang="ru-RU" dirty="0" smtClean="0"/>
              <a:t>обрабатывает  карты признаков;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34x </a:t>
            </a:r>
            <a:r>
              <a:rPr lang="ru-RU" dirty="0" smtClean="0"/>
              <a:t>быстрее </a:t>
            </a:r>
            <a:r>
              <a:rPr lang="en-US" dirty="0" smtClean="0"/>
              <a:t>Fast R-CNN;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err="1" smtClean="0"/>
              <a:t>mAP</a:t>
            </a:r>
            <a:r>
              <a:rPr lang="en-US" b="1" dirty="0" smtClean="0"/>
              <a:t> = 78.8%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75.9% (PASCAL VOC 2012)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4371950"/>
            <a:ext cx="3511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 </a:t>
            </a:r>
            <a:r>
              <a:rPr lang="en-US" sz="1000" dirty="0" smtClean="0"/>
              <a:t>Faster R-CNN</a:t>
            </a:r>
            <a:endParaRPr lang="ru-RU" sz="1000" dirty="0"/>
          </a:p>
        </p:txBody>
      </p:sp>
      <p:pic>
        <p:nvPicPr>
          <p:cNvPr id="27650" name="Picture 2" descr="https://cdn-images-1.medium.com/max/640/0*HlLHTPDyaJZHLn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947" y="771550"/>
            <a:ext cx="4132557" cy="3564331"/>
          </a:xfrm>
          <a:prstGeom prst="rect">
            <a:avLst/>
          </a:prstGeom>
          <a:noFill/>
        </p:spPr>
      </p:pic>
      <p:pic>
        <p:nvPicPr>
          <p:cNvPr id="7" name="Рисунок 6" descr="https://cdn-images-1.medium.com/max/640/1*a8c0DGOsEEAtxBafLO1Zb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1749" y="2931790"/>
            <a:ext cx="2432459" cy="16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95936" y="2859782"/>
            <a:ext cx="2520280" cy="19442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R-FCN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06565"/>
            <a:ext cx="8640960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R-FCN: Region-based Fully </a:t>
            </a:r>
            <a:r>
              <a:rPr lang="en-US" dirty="0" err="1" smtClean="0"/>
              <a:t>Convolutional</a:t>
            </a:r>
            <a:r>
              <a:rPr lang="en-US" dirty="0" smtClean="0"/>
              <a:t> Network (J. Dai et al., 2016)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«Упрощение» этапа обработки регионов;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Вычисление карт признаков-частей объектов;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Применяется к результатам </a:t>
            </a:r>
            <a:r>
              <a:rPr lang="en-US" dirty="0" smtClean="0"/>
              <a:t>RPN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2.5x </a:t>
            </a:r>
            <a:r>
              <a:rPr lang="ru-RU" dirty="0" smtClean="0"/>
              <a:t>быстрее </a:t>
            </a:r>
            <a:r>
              <a:rPr lang="en-US" dirty="0" smtClean="0"/>
              <a:t>Faster R-CNN;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err="1" smtClean="0"/>
              <a:t>mAP</a:t>
            </a:r>
            <a:r>
              <a:rPr lang="en-US" b="1" dirty="0" smtClean="0"/>
              <a:t> = 83.6%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53.2% (COCO 2015)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8674" name="Picture 2" descr="https://cdn-images-1.medium.com/max/640/1*JFtFIzpDhb3KsN1jran6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4" y="2997641"/>
            <a:ext cx="4655840" cy="2022381"/>
          </a:xfrm>
          <a:prstGeom prst="rect">
            <a:avLst/>
          </a:prstGeom>
          <a:noFill/>
        </p:spPr>
      </p:pic>
      <p:pic>
        <p:nvPicPr>
          <p:cNvPr id="6146" name="Picture 2" descr="https://cdn-images-1.medium.com/max/640/1*DjPNw7AAIUh4OhHi3o4n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31590"/>
            <a:ext cx="3628750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YOLO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9698" name="Picture 2" descr="https://cdn-images-1.medium.com/max/640/1*n09xW-miKM_0M62a8VsVj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348" y="699542"/>
            <a:ext cx="3803140" cy="2448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706565"/>
            <a:ext cx="5688632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YOLO: You Only Look Once (J. </a:t>
            </a:r>
            <a:r>
              <a:rPr lang="en-US" dirty="0" err="1" smtClean="0"/>
              <a:t>Redmon</a:t>
            </a:r>
            <a:r>
              <a:rPr lang="en-US" dirty="0" smtClean="0"/>
              <a:t> et al., 2016)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Нет выделения регионов;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SxS</a:t>
            </a:r>
            <a:r>
              <a:rPr lang="en-US" dirty="0" smtClean="0"/>
              <a:t> </a:t>
            </a:r>
            <a:r>
              <a:rPr lang="ru-RU" dirty="0" smtClean="0"/>
              <a:t>сегментов </a:t>
            </a:r>
            <a:r>
              <a:rPr lang="ru-RU" dirty="0" smtClean="0"/>
              <a:t>изображения;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Выходной тензор </a:t>
            </a:r>
            <a:r>
              <a:rPr lang="en-US" dirty="0" err="1" smtClean="0"/>
              <a:t>SxSx</a:t>
            </a:r>
            <a:r>
              <a:rPr lang="en-US" dirty="0" smtClean="0"/>
              <a:t>(C+B*5):</a:t>
            </a:r>
            <a:br>
              <a:rPr lang="en-US" dirty="0" smtClean="0"/>
            </a:br>
            <a:r>
              <a:rPr lang="en-US" dirty="0" smtClean="0"/>
              <a:t>     - C – </a:t>
            </a:r>
            <a:r>
              <a:rPr lang="ru-RU" dirty="0" smtClean="0"/>
              <a:t>число классов,</a:t>
            </a:r>
            <a:br>
              <a:rPr lang="ru-RU" dirty="0" smtClean="0"/>
            </a:br>
            <a:r>
              <a:rPr lang="ru-RU" dirty="0" smtClean="0"/>
              <a:t>     - В – число гипотез (прямоугольников) </a:t>
            </a:r>
            <a:br>
              <a:rPr lang="ru-RU" dirty="0" smtClean="0"/>
            </a:br>
            <a:r>
              <a:rPr lang="ru-RU" dirty="0" smtClean="0"/>
              <a:t>              обнаруженных объектов (4 координаты + </a:t>
            </a:r>
            <a:br>
              <a:rPr lang="ru-RU" dirty="0" smtClean="0"/>
            </a:br>
            <a:r>
              <a:rPr lang="ru-RU" dirty="0" smtClean="0"/>
              <a:t>              степень уверенности) 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Основана на </a:t>
            </a:r>
            <a:r>
              <a:rPr lang="en-US" dirty="0" err="1" smtClean="0"/>
              <a:t>GoogLeNet</a:t>
            </a:r>
            <a:r>
              <a:rPr lang="en-US" dirty="0" smtClean="0"/>
              <a:t>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Non-Maximum Suppression;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Работа в «реальном времени»;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63.7%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57.9% (PASCAL VOC 2012)</a:t>
            </a:r>
          </a:p>
        </p:txBody>
      </p:sp>
      <p:pic>
        <p:nvPicPr>
          <p:cNvPr id="6" name="Рисунок 5" descr="https://cdn-images-1.medium.com/max/640/1*bBVa18sgJ2_L9Azxngibb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312" y="3147814"/>
            <a:ext cx="4389120" cy="186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3531</TotalTime>
  <Words>985</Words>
  <Application>Microsoft Office PowerPoint</Application>
  <PresentationFormat>On-screen Show (16:9)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Основы практического использования нейронных сетей.  Лекция 7. Обзор современных глубоких сетей для обнаружения объектов на изображениях.</vt:lpstr>
      <vt:lpstr>Задача обнаружения на изображениях</vt:lpstr>
      <vt:lpstr>База изображений PASCAL VOC</vt:lpstr>
      <vt:lpstr>База изображений COCO</vt:lpstr>
      <vt:lpstr>R-CNN</vt:lpstr>
      <vt:lpstr>Fast R-CNN</vt:lpstr>
      <vt:lpstr>Faster R-CNN</vt:lpstr>
      <vt:lpstr>R-FCN</vt:lpstr>
      <vt:lpstr>YOLO</vt:lpstr>
      <vt:lpstr>Non Maximum Suppression (NMS)</vt:lpstr>
      <vt:lpstr>SSD</vt:lpstr>
      <vt:lpstr>Сравнение </vt:lpstr>
      <vt:lpstr>Feature Pyramid Networks (FPN)</vt:lpstr>
      <vt:lpstr>Структура детектора объектов</vt:lpstr>
      <vt:lpstr>EfficientDet</vt:lpstr>
      <vt:lpstr>Ссылки 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 Buryak/CISHQ Advanced Algorithm Team(dmitry.b</cp:lastModifiedBy>
  <cp:revision>371</cp:revision>
  <dcterms:created xsi:type="dcterms:W3CDTF">2018-02-12T03:07:42Z</dcterms:created>
  <dcterms:modified xsi:type="dcterms:W3CDTF">2023-04-10T12:30:03Z</dcterms:modified>
</cp:coreProperties>
</file>