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75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smtClean="0"/>
              <a:t>8</a:t>
            </a:r>
            <a:r>
              <a:rPr lang="ru-RU" sz="3100" smtClean="0"/>
              <a:t>. </a:t>
            </a:r>
            <a:r>
              <a:rPr lang="ru-RU" sz="3100" dirty="0" smtClean="0"/>
              <a:t>Рекуррентные нейронные сети.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Обновление вектора состояния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Вектор состояний в текущий момент времени – линейная комбинация его предыдущего варианта и нового кандидата, полученного по входной информации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7734"/>
            <a:ext cx="5648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Выходное значение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Выходное значение определяется выходом традиционного </a:t>
            </a:r>
            <a:r>
              <a:rPr lang="ru-RU" dirty="0" err="1" smtClean="0"/>
              <a:t>полносвязанного</a:t>
            </a:r>
            <a:r>
              <a:rPr lang="ru-RU" dirty="0" smtClean="0"/>
              <a:t> слоя, умноженного на преобразованный вектор состояний.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86558"/>
            <a:ext cx="6219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Gate Recurrent Unit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Gate Recurrent Unit (GRU) </a:t>
            </a:r>
            <a:r>
              <a:rPr lang="ru-RU" dirty="0" smtClean="0"/>
              <a:t>– упрощенный вариант </a:t>
            </a:r>
            <a:r>
              <a:rPr lang="en-US" dirty="0" smtClean="0"/>
              <a:t>LSTM </a:t>
            </a:r>
            <a:r>
              <a:rPr lang="ru-RU" dirty="0" smtClean="0"/>
              <a:t>нейрона.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Уменьшено число вентилей.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Совмещение вектора состояний и выхода нейрона.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19300"/>
            <a:ext cx="6048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рекуррентных нейронов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43558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Сравнение различных конфигураций </a:t>
            </a:r>
            <a:r>
              <a:rPr lang="en-US" dirty="0" smtClean="0"/>
              <a:t>LSTM </a:t>
            </a:r>
            <a:r>
              <a:rPr lang="ru-RU" dirty="0" smtClean="0"/>
              <a:t>нейрона: отключение вентилей, исключение нелинейных функций активации</a:t>
            </a:r>
            <a:r>
              <a:rPr lang="en-US" dirty="0" smtClean="0"/>
              <a:t>, </a:t>
            </a:r>
            <a:r>
              <a:rPr lang="ru-RU" dirty="0" smtClean="0"/>
              <a:t>отказ от поэлементного умножения.</a:t>
            </a:r>
            <a:br>
              <a:rPr lang="ru-RU" dirty="0" smtClean="0"/>
            </a:br>
            <a:r>
              <a:rPr lang="ru-RU" dirty="0" smtClean="0"/>
              <a:t>    Одна из конфигураций реализует </a:t>
            </a:r>
            <a:r>
              <a:rPr lang="en-US" dirty="0" smtClean="0"/>
              <a:t>GRU</a:t>
            </a:r>
            <a:r>
              <a:rPr lang="ru-RU" dirty="0" smtClean="0"/>
              <a:t> (</a:t>
            </a:r>
            <a:r>
              <a:rPr lang="en-US" dirty="0" smtClean="0"/>
              <a:t>CIFG)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3 </a:t>
            </a:r>
            <a:r>
              <a:rPr lang="ru-RU" dirty="0" smtClean="0"/>
              <a:t>тестовые задачи: распознавание речи (</a:t>
            </a:r>
            <a:r>
              <a:rPr lang="en-US" dirty="0" smtClean="0"/>
              <a:t>TIMIT)</a:t>
            </a:r>
            <a:r>
              <a:rPr lang="ru-RU" dirty="0" smtClean="0"/>
              <a:t>, распознавание рукописных предложений</a:t>
            </a:r>
            <a:r>
              <a:rPr lang="en-US" dirty="0" smtClean="0"/>
              <a:t> (IAM online)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предсказание мелодии (</a:t>
            </a:r>
            <a:r>
              <a:rPr lang="en-US" dirty="0" smtClean="0"/>
              <a:t>JSB Chorales, </a:t>
            </a:r>
            <a:r>
              <a:rPr lang="ru-RU" dirty="0" smtClean="0"/>
              <a:t>Бах). 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Ни одна из конфигураций не является абсолютно лучшей. Ряд вариантов вычислительно более эффективные.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03998"/>
            <a:ext cx="17956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https://arxiv.org/pdf/1503.04069.pdf</a:t>
            </a:r>
            <a:endParaRPr lang="ru-RU" sz="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10989"/>
            <a:ext cx="5873477" cy="199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rpathy.github.io/assets/rnn/charse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8896"/>
            <a:ext cx="4427984" cy="35590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построения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84355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Задача: посимвольная генерация слов.</a:t>
            </a:r>
            <a:br>
              <a:rPr lang="ru-RU" dirty="0" smtClean="0"/>
            </a:br>
            <a:r>
              <a:rPr lang="ru-RU" dirty="0" smtClean="0"/>
              <a:t>     Алфавит: 4 буквы (</a:t>
            </a:r>
            <a:r>
              <a:rPr lang="en-US" dirty="0" smtClean="0"/>
              <a:t>h, e, l, o)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Архитектура: </a:t>
            </a:r>
            <a:br>
              <a:rPr lang="ru-RU" dirty="0" smtClean="0"/>
            </a:br>
            <a:r>
              <a:rPr lang="ru-RU" dirty="0" smtClean="0"/>
              <a:t>     Вход – 4-мерный бинарный вектор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ru-RU" dirty="0" smtClean="0"/>
              <a:t>(1-из-</a:t>
            </a:r>
            <a:r>
              <a:rPr lang="en-US" dirty="0" smtClean="0"/>
              <a:t>k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     Внутренний слой – 3 рекуррентных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ru-RU" dirty="0" smtClean="0"/>
              <a:t>нейрона</a:t>
            </a:r>
            <a:br>
              <a:rPr lang="ru-RU" dirty="0" smtClean="0"/>
            </a:br>
            <a:r>
              <a:rPr lang="ru-RU" dirty="0" smtClean="0"/>
              <a:t>     Выход – 4-мерный вектор (уверенность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ru-RU" dirty="0" smtClean="0"/>
              <a:t> появления буквы). 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Обучение: генерация слова </a:t>
            </a:r>
            <a:r>
              <a:rPr lang="en-US" dirty="0" smtClean="0"/>
              <a:t>“hello”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03998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http://karpathy.github.io/2015/05/21/rnn-effectiveness/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генераторов текста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49588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Задача: генерация текста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Архитектура: </a:t>
            </a:r>
            <a:br>
              <a:rPr lang="ru-RU" dirty="0" smtClean="0"/>
            </a:br>
            <a:r>
              <a:rPr lang="ru-RU" dirty="0" smtClean="0"/>
              <a:t>     Вход – текущее слово: бинарный вектор (1-из-</a:t>
            </a:r>
            <a:r>
              <a:rPr lang="en-US" dirty="0" smtClean="0"/>
              <a:t>k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     Внутренний слой –  3 слоя по 512 </a:t>
            </a:r>
            <a:r>
              <a:rPr lang="en-US" dirty="0" smtClean="0"/>
              <a:t>LSTM </a:t>
            </a:r>
            <a:r>
              <a:rPr lang="ru-RU" dirty="0" smtClean="0"/>
              <a:t>нейронов</a:t>
            </a:r>
            <a:br>
              <a:rPr lang="ru-RU" dirty="0" smtClean="0"/>
            </a:br>
            <a:r>
              <a:rPr lang="ru-RU" dirty="0" smtClean="0"/>
              <a:t>     Выход – вектор степени уверенность появления слова из словаря. 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Обучение: набор текстов.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Примеры генераторов:</a:t>
            </a:r>
            <a:br>
              <a:rPr lang="ru-RU" dirty="0" smtClean="0"/>
            </a:br>
            <a:r>
              <a:rPr lang="ru-RU" dirty="0" smtClean="0"/>
              <a:t>     - произведения Шекспира</a:t>
            </a:r>
            <a:br>
              <a:rPr lang="ru-RU" dirty="0" smtClean="0"/>
            </a:br>
            <a:r>
              <a:rPr lang="ru-RU" dirty="0" smtClean="0"/>
              <a:t>     - учебник по алгебраической геометрии</a:t>
            </a:r>
            <a:br>
              <a:rPr lang="ru-RU" dirty="0" smtClean="0"/>
            </a:br>
            <a:r>
              <a:rPr lang="ru-RU" dirty="0" smtClean="0"/>
              <a:t>     - исходный код </a:t>
            </a:r>
            <a:r>
              <a:rPr lang="ru-RU" dirty="0" err="1" smtClean="0"/>
              <a:t>Линукса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03998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http://karpathy.github.io/2015/05/21/rnn-effectiveness/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86235"/>
            <a:ext cx="4126114" cy="36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03597"/>
            <a:ext cx="3409840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Генератор «произведений» Шекспира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77155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Обучающая выборка – все произведения Шекспира (4.4Мб)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03998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http://karpathy.github.io/2015/05/21/rnn-effectiveness/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karpathy.github.io/assets/rnn/latex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75232"/>
            <a:ext cx="6672982" cy="37727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Генератор «алгебраическая геометрия»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0627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Обучающая выборка – учебник по алгебраической геометрии в </a:t>
            </a:r>
            <a:r>
              <a:rPr lang="en-US" dirty="0" smtClean="0"/>
              <a:t>Latex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76586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http://karpathy.github.io/2015/05/21/rnn-effectiveness/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70" y="1491630"/>
            <a:ext cx="3912082" cy="34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618" y="699542"/>
            <a:ext cx="491688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43528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Генератор «С код»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627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Обучающая выборка - исходный С код </a:t>
            </a:r>
            <a:r>
              <a:rPr lang="ru-RU" dirty="0" err="1" smtClean="0"/>
              <a:t>Линукса</a:t>
            </a:r>
            <a:r>
              <a:rPr lang="ru-RU" dirty="0" smtClean="0"/>
              <a:t> (474Мб).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76586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http://karpathy.github.io/2015/05/21/rnn-effectiveness/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Составление описания изображения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627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Задача: генерация словесного описания изображения (</a:t>
            </a:r>
            <a:r>
              <a:rPr lang="en-US" dirty="0" smtClean="0"/>
              <a:t>Image captioning)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Вход: изображение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Выход: вектор «вероятностей» появления каждого слова из словаря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64348" y="4876586"/>
            <a:ext cx="3172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Q. Huang, et al., Turbo Learning for </a:t>
            </a:r>
            <a:r>
              <a:rPr lang="en-US" sz="800" b="1" i="1" dirty="0" err="1" smtClean="0"/>
              <a:t>CaptionBot</a:t>
            </a:r>
            <a:r>
              <a:rPr lang="en-US" sz="800" b="1" i="1" dirty="0" smtClean="0"/>
              <a:t> and </a:t>
            </a:r>
            <a:r>
              <a:rPr lang="en-US" sz="800" b="1" i="1" dirty="0" err="1" smtClean="0"/>
              <a:t>DrawingBot</a:t>
            </a:r>
            <a:r>
              <a:rPr lang="en-US" sz="800" b="1" i="1" dirty="0" smtClean="0"/>
              <a:t>, 2018</a:t>
            </a:r>
            <a:endParaRPr lang="ru-RU" sz="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51670"/>
            <a:ext cx="78867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Решаемые задач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15566"/>
            <a:ext cx="6624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 данных, составленных в последовательности.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Распознавание речи (</a:t>
            </a:r>
            <a:r>
              <a:rPr lang="ru-RU" dirty="0" err="1" smtClean="0"/>
              <a:t>речь-в-текст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Генерация речи (</a:t>
            </a:r>
            <a:r>
              <a:rPr lang="ru-RU" dirty="0" err="1" smtClean="0"/>
              <a:t>текст-в-речь</a:t>
            </a:r>
            <a:r>
              <a:rPr lang="ru-RU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Перевод с одного языка на другой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Предсказание биржевых индексов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Составление описаний изображений (</a:t>
            </a:r>
            <a:r>
              <a:rPr lang="ru-RU" dirty="0" err="1" smtClean="0"/>
              <a:t>изображение-в-текст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074" name="Picture 2" descr="GitHub - danieljl/keras-image-captioning: An implementation of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43758"/>
            <a:ext cx="4824536" cy="23381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4929544"/>
            <a:ext cx="24288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https://github.com/danieljl/keras-image-captioning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Одна из основных причин низкой эффективности обычных рекуррентных сетей?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Основные элементы </a:t>
            </a:r>
            <a:r>
              <a:rPr lang="en-US" dirty="0" smtClean="0"/>
              <a:t>LSTM </a:t>
            </a:r>
            <a:r>
              <a:rPr lang="ru-RU" dirty="0" smtClean="0"/>
              <a:t>нейрона?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Отличие </a:t>
            </a:r>
            <a:r>
              <a:rPr lang="en-US" dirty="0" smtClean="0"/>
              <a:t>GRU </a:t>
            </a:r>
            <a:r>
              <a:rPr lang="ru-RU" dirty="0" smtClean="0"/>
              <a:t>нейрона от </a:t>
            </a:r>
            <a:r>
              <a:rPr lang="en-US" dirty="0" smtClean="0"/>
              <a:t>LSTM</a:t>
            </a:r>
            <a:r>
              <a:rPr lang="ru-RU" smtClean="0"/>
              <a:t> нейрона?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42910"/>
            <a:ext cx="4032448" cy="203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рекуррентного нейрона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Введение обратной связи для передачи информации о предшествующих входах (состояние нейрона).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Соответствует многослойному персептрону, каждый слой имеет собственный вход, разделяемые веса.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Вычисление признакового представления входной последовательности (рекуррентные слои) </a:t>
            </a:r>
            <a:r>
              <a:rPr lang="ru-RU" dirty="0" smtClean="0">
                <a:latin typeface="Calibri"/>
              </a:rPr>
              <a:t>→ классификация (персептрон)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Обучение – </a:t>
            </a:r>
            <a:r>
              <a:rPr lang="en-US" dirty="0" smtClean="0">
                <a:latin typeface="Calibri"/>
              </a:rPr>
              <a:t>back-propagation through time.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7650" name="Picture 2" descr="Image for 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3589" y="1059582"/>
            <a:ext cx="904875" cy="1704976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548" y="3003798"/>
            <a:ext cx="117103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7744" y="4732570"/>
            <a:ext cx="4261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https://towardsdatascience.com/illustrated-guide-to-recurrent-neural-networks-79e5eb8049c9</a:t>
            </a:r>
            <a:endParaRPr lang="ru-RU" sz="800" b="1" i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Back-propagation through time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Дано: последовательности входов и заданных выходов сети.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Шаг алгоритма </a:t>
            </a:r>
            <a:r>
              <a:rPr lang="en-US" dirty="0" smtClean="0"/>
              <a:t>BPTT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«Развернуть» сеть и вычислить последовательность выходов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Вычислить функцию ошибку для всех выходов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Обновить веса, выполнив обратный проход.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Вычислительно сложный для длинных последовательностей.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290565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 Шаг алгоритма </a:t>
            </a:r>
            <a:r>
              <a:rPr lang="en-US" dirty="0" smtClean="0"/>
              <a:t>Truncated BPTT</a:t>
            </a:r>
            <a:r>
              <a:rPr lang="ru-RU" dirty="0" smtClean="0"/>
              <a:t>, входная последовательность длины </a:t>
            </a:r>
            <a:r>
              <a:rPr lang="en-US" dirty="0" smtClean="0"/>
              <a:t>K1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«Развернуть» сеть и вычислить последовательность выходов</a:t>
            </a:r>
            <a:r>
              <a:rPr lang="en-US" dirty="0" smtClean="0"/>
              <a:t> </a:t>
            </a:r>
            <a:r>
              <a:rPr lang="ru-RU" dirty="0" smtClean="0"/>
              <a:t>для К2 входов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Вычислить функцию ошибку для всех выходов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Обновить веса, выполнив обратный проход.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Подбор значений К1 и К2.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Проблема исчезающего градиента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Уменьшение значения градиента от слоя к слою.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Проблема для многослойных сетей </a:t>
            </a:r>
            <a:r>
              <a:rPr lang="ru-RU" dirty="0" smtClean="0">
                <a:latin typeface="Calibri"/>
              </a:rPr>
              <a:t>→ для рекуррентных тоже.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Ранние слои отвечают за обработку начальных элементов последовательности </a:t>
            </a:r>
            <a:r>
              <a:rPr lang="ru-RU" dirty="0" smtClean="0"/>
              <a:t>→ малые значения градиента, небольшая коррекция весов.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«Забывание» долгосрочных зависимостей.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22" name="Picture 2" descr="Image for 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75806"/>
            <a:ext cx="1181100" cy="11811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4732570"/>
            <a:ext cx="42611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https://towardsdatascience.com/illustrated-guide-to-recurrent-neural-networks-79e5eb8049c9</a:t>
            </a:r>
            <a:endParaRPr lang="ru-RU" sz="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3355127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Влияние первых слов в последовательности на выход последнего нейрона стремится к 0</a:t>
            </a:r>
            <a:endParaRPr lang="ru-RU" sz="16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LSTM </a:t>
            </a:r>
            <a:r>
              <a:rPr lang="ru-RU" dirty="0" smtClean="0"/>
              <a:t>нейрон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13159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LSTM – Long Short Term Memory.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Разработан для запоминания долгосрочных зависимостей</a:t>
            </a:r>
            <a:r>
              <a:rPr lang="ru-RU" dirty="0" smtClean="0">
                <a:latin typeface="Calibri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23678"/>
            <a:ext cx="3497387" cy="131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51670"/>
            <a:ext cx="3583112" cy="134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63838"/>
            <a:ext cx="3523506" cy="34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39298" y="3651870"/>
            <a:ext cx="91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поэлементная </a:t>
            </a:r>
          </a:p>
          <a:p>
            <a:pPr algn="ctr"/>
            <a:r>
              <a:rPr lang="ru-RU" sz="900" dirty="0" smtClean="0"/>
              <a:t>операция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010460" y="3651870"/>
            <a:ext cx="5741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слой НС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9207" y="365187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передача</a:t>
            </a:r>
          </a:p>
          <a:p>
            <a:pPr algn="ctr"/>
            <a:r>
              <a:rPr lang="ru-RU" sz="900" dirty="0" smtClean="0"/>
              <a:t>данных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3723878"/>
            <a:ext cx="8643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конкатенация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2169" y="3723878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копирование</a:t>
            </a:r>
            <a:endParaRPr lang="ru-RU" sz="9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Состояние и вентили (</a:t>
            </a:r>
            <a:r>
              <a:rPr lang="en-US" dirty="0" smtClean="0"/>
              <a:t>gates)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918" y="2794223"/>
            <a:ext cx="31337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366" y="3226271"/>
            <a:ext cx="1085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55576" y="105958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Вектор состояния сохраняет контекст (временные зависимости)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Gate (</a:t>
            </a:r>
            <a:r>
              <a:rPr lang="ru-RU" dirty="0" smtClean="0"/>
              <a:t>вентиль) контролирует добавление и удаление информации из вектора состояния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Выход вентиля формируется </a:t>
            </a:r>
            <a:r>
              <a:rPr lang="ru-RU" dirty="0" err="1" smtClean="0">
                <a:latin typeface="Calibri"/>
              </a:rPr>
              <a:t>сигмоидой</a:t>
            </a:r>
            <a:r>
              <a:rPr lang="ru-RU" dirty="0" smtClean="0">
                <a:latin typeface="Calibri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Calibri"/>
              </a:rPr>
              <a:t> Типы вентилей: добавление информации</a:t>
            </a:r>
            <a:r>
              <a:rPr lang="en-US" dirty="0" smtClean="0">
                <a:latin typeface="Calibri"/>
              </a:rPr>
              <a:t> (input gate)</a:t>
            </a:r>
            <a:r>
              <a:rPr lang="ru-RU" dirty="0" smtClean="0">
                <a:latin typeface="Calibri"/>
              </a:rPr>
              <a:t>, забывание информации</a:t>
            </a:r>
            <a:r>
              <a:rPr lang="en-US" dirty="0" smtClean="0">
                <a:latin typeface="Calibri"/>
              </a:rPr>
              <a:t> (forget gate)</a:t>
            </a:r>
            <a:r>
              <a:rPr lang="ru-RU" dirty="0" smtClean="0">
                <a:latin typeface="Calibri"/>
              </a:rPr>
              <a:t>, формирование выхода </a:t>
            </a:r>
            <a:r>
              <a:rPr lang="en-US" dirty="0" smtClean="0">
                <a:latin typeface="Calibri"/>
              </a:rPr>
              <a:t>LSTM </a:t>
            </a:r>
            <a:r>
              <a:rPr lang="ru-RU" dirty="0" smtClean="0">
                <a:latin typeface="Calibri"/>
              </a:rPr>
              <a:t>нейрона</a:t>
            </a:r>
            <a:r>
              <a:rPr lang="en-US" dirty="0" smtClean="0">
                <a:latin typeface="Calibri"/>
              </a:rPr>
              <a:t> (output gate)</a:t>
            </a:r>
            <a:r>
              <a:rPr lang="ru-RU" dirty="0" smtClean="0">
                <a:latin typeface="Calibri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Forget gate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Forget gate – </a:t>
            </a:r>
            <a:r>
              <a:rPr lang="ru-RU" dirty="0" smtClean="0"/>
              <a:t>вентиль для контроля «забывания» информации в векторе состояний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83718"/>
            <a:ext cx="62103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gate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958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Input gate – </a:t>
            </a:r>
            <a:r>
              <a:rPr lang="ru-RU" dirty="0" smtClean="0"/>
              <a:t>вентиль для</a:t>
            </a:r>
            <a:r>
              <a:rPr lang="en-US" dirty="0" smtClean="0"/>
              <a:t> </a:t>
            </a:r>
            <a:r>
              <a:rPr lang="ru-RU" dirty="0" smtClean="0"/>
              <a:t>определения, в каком виде входная информация в текущий момент времени войдет в вектор состояния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67744" y="4732570"/>
            <a:ext cx="28392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i="1" dirty="0" smtClean="0"/>
              <a:t>https://colah.github.io/posts/2015-08-Understanding-LSTMs/</a:t>
            </a:r>
            <a:endParaRPr lang="ru-RU" sz="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477" y="2139702"/>
            <a:ext cx="6619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17317</TotalTime>
  <Words>695</Words>
  <Application>Microsoft Office PowerPoint</Application>
  <PresentationFormat>Экран (16:9)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Основы практического использования нейронных сетей.  Лекция 8. Рекуррентные нейронные сети.</vt:lpstr>
      <vt:lpstr>Решаемые задач</vt:lpstr>
      <vt:lpstr>Структура рекуррентного нейрона</vt:lpstr>
      <vt:lpstr>Back-propagation through time</vt:lpstr>
      <vt:lpstr>Проблема исчезающего градиента</vt:lpstr>
      <vt:lpstr>LSTM нейрон</vt:lpstr>
      <vt:lpstr>Состояние и вентили (gates)</vt:lpstr>
      <vt:lpstr>Forget gate</vt:lpstr>
      <vt:lpstr>Input gate</vt:lpstr>
      <vt:lpstr>Обновление вектора состояния</vt:lpstr>
      <vt:lpstr>Выходное значение</vt:lpstr>
      <vt:lpstr>Gate Recurrent Unit</vt:lpstr>
      <vt:lpstr>Сравнение рекуррентных нейронов</vt:lpstr>
      <vt:lpstr>Пример построения</vt:lpstr>
      <vt:lpstr>Примеры генераторов текста</vt:lpstr>
      <vt:lpstr>Генератор «произведений» Шекспира</vt:lpstr>
      <vt:lpstr>Генератор «алгебраическая геометрия»</vt:lpstr>
      <vt:lpstr>Генератор «С код»</vt:lpstr>
      <vt:lpstr>Составление описания изображения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158</cp:revision>
  <dcterms:created xsi:type="dcterms:W3CDTF">2018-02-12T03:07:42Z</dcterms:created>
  <dcterms:modified xsi:type="dcterms:W3CDTF">2023-04-09T21:44:20Z</dcterms:modified>
</cp:coreProperties>
</file>