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256" r:id="rId2"/>
    <p:sldId id="270" r:id="rId3"/>
    <p:sldId id="291" r:id="rId4"/>
    <p:sldId id="292" r:id="rId5"/>
    <p:sldId id="293" r:id="rId6"/>
    <p:sldId id="294" r:id="rId7"/>
    <p:sldId id="260" r:id="rId8"/>
    <p:sldId id="284" r:id="rId9"/>
    <p:sldId id="285" r:id="rId10"/>
    <p:sldId id="290" r:id="rId11"/>
    <p:sldId id="286" r:id="rId12"/>
    <p:sldId id="289" r:id="rId13"/>
    <p:sldId id="295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34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ytorch.org/docs/stable/notes/multiprocessing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1</a:t>
            </a:r>
            <a:r>
              <a:rPr lang="en-US" sz="3100" smtClean="0"/>
              <a:t>0</a:t>
            </a:r>
            <a:r>
              <a:rPr lang="ru-RU" sz="3100" smtClean="0"/>
              <a:t>. </a:t>
            </a:r>
            <a:r>
              <a:rPr lang="ru-RU" sz="3100" dirty="0" smtClean="0"/>
              <a:t>Средства работы с НС</a:t>
            </a:r>
            <a:r>
              <a:rPr lang="en-US" sz="31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Распараллеливание по данным (2)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824763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Реализация в </a:t>
            </a:r>
            <a:r>
              <a:rPr lang="en-US" dirty="0" err="1" smtClean="0"/>
              <a:t>PyTorch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Синхронный </a:t>
            </a:r>
            <a:r>
              <a:rPr lang="en-US" dirty="0" smtClean="0"/>
              <a:t>SGD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Асинхронный </a:t>
            </a:r>
            <a:r>
              <a:rPr lang="en-US" dirty="0" smtClean="0"/>
              <a:t>SGD: </a:t>
            </a:r>
            <a:r>
              <a:rPr lang="ru-RU" dirty="0" smtClean="0"/>
              <a:t>требуется самостоятельная </a:t>
            </a:r>
            <a:r>
              <a:rPr lang="ru-RU" dirty="0" smtClean="0">
                <a:hlinkClick r:id="rId2"/>
              </a:rPr>
              <a:t>реализация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Реализация в </a:t>
            </a:r>
            <a:r>
              <a:rPr lang="en-US" dirty="0" err="1" smtClean="0"/>
              <a:t>TensorFlow</a:t>
            </a:r>
            <a:r>
              <a:rPr lang="en-US" dirty="0" smtClean="0"/>
              <a:t> (</a:t>
            </a:r>
            <a:r>
              <a:rPr lang="en-US" dirty="0" err="1" smtClean="0"/>
              <a:t>Keras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Синхронный </a:t>
            </a:r>
            <a:r>
              <a:rPr lang="en-US" dirty="0" smtClean="0"/>
              <a:t>SGD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Асинхронный </a:t>
            </a:r>
            <a:r>
              <a:rPr lang="en-US" dirty="0" smtClean="0"/>
              <a:t>SGD:  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287" y="1357304"/>
            <a:ext cx="5367175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from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torch.nn.parallel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import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DistributedDataParallel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as DDP </a:t>
            </a:r>
          </a:p>
          <a:p>
            <a:endParaRPr lang="en-US" sz="1100" dirty="0" smtClean="0">
              <a:solidFill>
                <a:srgbClr val="0C0C0C"/>
              </a:solidFill>
              <a:latin typeface="Courier New"/>
            </a:endParaRP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# `model` is the model we previously initialized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model = ... </a:t>
            </a:r>
          </a:p>
          <a:p>
            <a:endParaRPr lang="en-US" sz="1100" dirty="0" smtClean="0">
              <a:solidFill>
                <a:srgbClr val="0C0C0C"/>
              </a:solidFill>
              <a:latin typeface="Courier New"/>
            </a:endParaRP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# `rank` is a device number starting from 0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model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model.to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(rank) </a:t>
            </a:r>
          </a:p>
          <a:p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ddp_model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= DDP(model,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device_ids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=[rank])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3500444"/>
            <a:ext cx="3922869" cy="938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import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tensorflow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as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tf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strategy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tf.distribute.MirroredStrategy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()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with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strategy.scope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():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   model = Model(...)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  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model.compile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(...)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857488" y="4714890"/>
            <a:ext cx="4432624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tf.distribute.experimental.ParameterServerStrategy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30216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Распараллеливание модели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9286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Разделение НС на </a:t>
            </a:r>
            <a:r>
              <a:rPr lang="en-US" dirty="0" smtClean="0"/>
              <a:t>N </a:t>
            </a:r>
            <a:r>
              <a:rPr lang="ru-RU" dirty="0" smtClean="0"/>
              <a:t>частей (1 часть на узел)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 слоям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Учитывая особенности архитектуры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Требуется синхронизация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Реализация в </a:t>
            </a:r>
            <a:r>
              <a:rPr lang="en-US" dirty="0" err="1" smtClean="0"/>
              <a:t>PyTorch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Создание двух линейных слоев,</a:t>
            </a:r>
            <a:r>
              <a:rPr lang="en-US" dirty="0" smtClean="0"/>
              <a:t> </a:t>
            </a:r>
            <a:r>
              <a:rPr lang="ru-RU" dirty="0" smtClean="0"/>
              <a:t>размещенных на разных </a:t>
            </a:r>
            <a:r>
              <a:rPr lang="en-US" dirty="0" smtClean="0"/>
              <a:t>GPU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Реализация в </a:t>
            </a:r>
            <a:r>
              <a:rPr lang="en-US" dirty="0" err="1" smtClean="0"/>
              <a:t>TensorFlow</a:t>
            </a:r>
            <a:r>
              <a:rPr lang="en-US" dirty="0" smtClean="0"/>
              <a:t> (</a:t>
            </a:r>
            <a:r>
              <a:rPr lang="en-US" dirty="0" err="1" smtClean="0"/>
              <a:t>Keras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2928940"/>
            <a:ext cx="3498073" cy="6001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import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torch.nn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as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nn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linear1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nn.Linear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(16, 8).to('cuda:0')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linear2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nn.Linear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(8, 4).to('cuda:1')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93593" y="4000510"/>
            <a:ext cx="4092787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import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tensorflow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as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tf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from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tensorflow.keras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import layers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with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tf.device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('/GPU:0'):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   linear1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layers.Dense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(8,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input_dim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=16)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with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tf.device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('/GPU:1'): </a:t>
            </a:r>
          </a:p>
          <a:p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    linear2 =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layers.Dense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(4, </a:t>
            </a:r>
            <a:r>
              <a:rPr lang="en-US" sz="1100" dirty="0" err="1" smtClean="0">
                <a:solidFill>
                  <a:srgbClr val="0C0C0C"/>
                </a:solidFill>
                <a:latin typeface="Courier New"/>
              </a:rPr>
              <a:t>input_dim</a:t>
            </a:r>
            <a:r>
              <a:rPr lang="en-US" sz="1100" dirty="0" smtClean="0">
                <a:solidFill>
                  <a:srgbClr val="0C0C0C"/>
                </a:solidFill>
                <a:latin typeface="Courier New"/>
              </a:rPr>
              <a:t>=8)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4776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969053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Распараллеливание по данным применяют чаще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Проще реализация и отладка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Подходит для многих задач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Особенности распараллеливания модели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Необходима, если модель слишком большая для одного узла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Требуется учитывать архитектуру НС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Хорошо подходит для сетей с параллельными ветвями</a:t>
            </a:r>
          </a:p>
        </p:txBody>
      </p:sp>
      <p:pic>
        <p:nvPicPr>
          <p:cNvPr id="2050" name="Picture 2" descr="https://149695847.v2.pressablecdn.com/wp-content/uploads/2021/12/image-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000378"/>
            <a:ext cx="3929090" cy="2014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76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69053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Иерархия программных средств работы с НС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Отличие распараллеливания по данным от </a:t>
            </a:r>
            <a:r>
              <a:rPr lang="ru-RU" smtClean="0"/>
              <a:t>распараллеливания модели.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Синхронный и асинхронный </a:t>
            </a:r>
            <a:r>
              <a:rPr lang="en-US" dirty="0" smtClean="0"/>
              <a:t>SGD</a:t>
            </a:r>
            <a:r>
              <a:rPr lang="ru-RU" dirty="0" smtClean="0"/>
              <a:t>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Deep Learning Frame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18"/>
            <a:ext cx="9144000" cy="514350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936" y="4890194"/>
            <a:ext cx="683568" cy="273844"/>
          </a:xfrm>
          <a:solidFill>
            <a:schemeClr val="accent1"/>
          </a:solidFill>
        </p:spPr>
        <p:txBody>
          <a:bodyPr/>
          <a:lstStyle/>
          <a:p>
            <a:fld id="{572320FC-84CE-4569-A36F-4E6108BC40B4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работы с НС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936" y="4890194"/>
            <a:ext cx="683568" cy="273844"/>
          </a:xfrm>
          <a:solidFill>
            <a:schemeClr val="accent1"/>
          </a:solidFill>
        </p:spPr>
        <p:txBody>
          <a:bodyPr/>
          <a:lstStyle/>
          <a:p>
            <a:fld id="{572320FC-84CE-4569-A36F-4E6108BC40B4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85825"/>
            <a:ext cx="49625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cuDNN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936" y="4890194"/>
            <a:ext cx="683568" cy="273844"/>
          </a:xfrm>
          <a:solidFill>
            <a:schemeClr val="accent1"/>
          </a:solidFill>
        </p:spPr>
        <p:txBody>
          <a:bodyPr/>
          <a:lstStyle/>
          <a:p>
            <a:fld id="{572320FC-84CE-4569-A36F-4E6108BC40B4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059582"/>
            <a:ext cx="8352928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Необходима низкоуровневая работа с памятью </a:t>
            </a:r>
            <a:r>
              <a:rPr lang="en-US" dirty="0" smtClean="0"/>
              <a:t>GPU (CUDA </a:t>
            </a:r>
            <a:r>
              <a:rPr lang="ru-RU" dirty="0" smtClean="0"/>
              <a:t>функции).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Реализованы базовые типы слоев НС, градиенты, базовый тип данных – тензор.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Для практической работы с НС требуется много времени на реализацию и отладку – практически всегда используются более высокоуровневые средства.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Максимальная скорость работы по сравнению с высокоуровневыми средствами.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r>
              <a:rPr lang="en-US" dirty="0" smtClean="0"/>
              <a:t>/Torch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936" y="4890194"/>
            <a:ext cx="683568" cy="273844"/>
          </a:xfrm>
          <a:solidFill>
            <a:schemeClr val="accent1"/>
          </a:solidFill>
        </p:spPr>
        <p:txBody>
          <a:bodyPr/>
          <a:lstStyle/>
          <a:p>
            <a:fld id="{572320FC-84CE-4569-A36F-4E6108BC40B4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05958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Вычисления представляются в виде вычислительного графа.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Реализовано автоматическое дифференцирование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Вызовы функций </a:t>
            </a:r>
            <a:r>
              <a:rPr lang="en-US" dirty="0" err="1" smtClean="0"/>
              <a:t>cuDNN</a:t>
            </a:r>
            <a:r>
              <a:rPr lang="en-US" dirty="0" smtClean="0"/>
              <a:t> </a:t>
            </a:r>
            <a:r>
              <a:rPr lang="ru-RU" dirty="0" smtClean="0"/>
              <a:t>для реализации вычислений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Максимальная скорость работы по сравнению с высокоуровневыми средствами.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95686"/>
            <a:ext cx="4464496" cy="133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347614"/>
            <a:ext cx="186644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Keras</a:t>
            </a:r>
            <a:r>
              <a:rPr lang="en-US" dirty="0" smtClean="0"/>
              <a:t>/</a:t>
            </a:r>
            <a:r>
              <a:rPr lang="en-US" dirty="0" err="1" smtClean="0"/>
              <a:t>PyTorch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936" y="4890194"/>
            <a:ext cx="683568" cy="273844"/>
          </a:xfrm>
          <a:solidFill>
            <a:schemeClr val="accent1"/>
          </a:solidFill>
        </p:spPr>
        <p:txBody>
          <a:bodyPr/>
          <a:lstStyle/>
          <a:p>
            <a:fld id="{572320FC-84CE-4569-A36F-4E6108BC40B4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05958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Удобное </a:t>
            </a:r>
            <a:r>
              <a:rPr lang="en-US" dirty="0" smtClean="0"/>
              <a:t>API </a:t>
            </a:r>
            <a:r>
              <a:rPr lang="ru-RU" dirty="0" smtClean="0"/>
              <a:t>для работы с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Большое количество реализованных типов слоев, функций потерь, алгоритмов обучения.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Применение предобработки</a:t>
            </a:r>
            <a:r>
              <a:rPr lang="en-US" dirty="0" smtClean="0"/>
              <a:t>/</a:t>
            </a:r>
            <a:r>
              <a:rPr lang="ru-RU" dirty="0" smtClean="0"/>
              <a:t>аугментации данных предусмотрено в общем конвейере обучения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Возможности создания собственных функций потерь, слоев и их простая интеграция в основной функционал.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Функции поддержки распределенных вычислений для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Наборы </a:t>
            </a:r>
            <a:r>
              <a:rPr lang="ru-RU" dirty="0" err="1" smtClean="0"/>
              <a:t>предобученных</a:t>
            </a:r>
            <a:r>
              <a:rPr lang="ru-RU" dirty="0" smtClean="0"/>
              <a:t> сетей.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Оперативная реализация  и включение в релиз новых подходов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НС в среде </a:t>
            </a:r>
            <a:r>
              <a:rPr lang="en-US" dirty="0" err="1" smtClean="0"/>
              <a:t>Matlab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59582"/>
            <a:ext cx="489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Neural Network toolbox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Поддержка глубоких сетей с 2016г.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Встроенные средства распараллеливания (требуется установка </a:t>
            </a:r>
            <a:r>
              <a:rPr lang="en-US" dirty="0" smtClean="0"/>
              <a:t>Parallel Computing Toolbox)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Высокий уровень абстракции</a:t>
            </a:r>
            <a:r>
              <a:rPr lang="en-US" dirty="0" smtClean="0"/>
              <a:t> </a:t>
            </a:r>
            <a:r>
              <a:rPr lang="ru-RU" dirty="0" smtClean="0"/>
              <a:t>при обработке данных.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Наличие различных средств обработки данных разной природы в той же среде.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Ограниченный набор архитектур и алгоритмов обучения.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Сложность внесения изменений в существующие архитектуры и алгоритмы обучения.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75606"/>
            <a:ext cx="322327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Распределенные вычисления НС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520" y="71436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Нехватка вычислительных ресурсов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Потребность в памяти для модели</a:t>
            </a:r>
            <a:r>
              <a:rPr lang="en-US" dirty="0" smtClean="0"/>
              <a:t>/</a:t>
            </a:r>
            <a:r>
              <a:rPr lang="ru-RU" dirty="0" smtClean="0"/>
              <a:t>данных</a:t>
            </a:r>
          </a:p>
        </p:txBody>
      </p:sp>
      <p:pic>
        <p:nvPicPr>
          <p:cNvPr id="11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25" y="1428742"/>
            <a:ext cx="6616447" cy="18711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5852" y="3357568"/>
            <a:ext cx="15242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  <a:cs typeface="Calibri" panose="020F0502020204030204"/>
              </a:rPr>
              <a:t>-</a:t>
            </a:r>
            <a:r>
              <a:rPr lang="ru-RU" sz="1200" dirty="0">
                <a:cs typeface="Calibri" panose="020F0502020204030204"/>
              </a:rPr>
              <a:t> Много </a:t>
            </a:r>
            <a:r>
              <a:rPr lang="ru-RU" sz="1200" dirty="0" smtClean="0">
                <a:cs typeface="Calibri" panose="020F0502020204030204"/>
              </a:rPr>
              <a:t>параметров</a:t>
            </a:r>
            <a:r>
              <a:rPr lang="en-US" sz="1200" dirty="0" smtClean="0">
                <a:cs typeface="Calibri" panose="020F0502020204030204"/>
              </a:rPr>
              <a:t/>
            </a:r>
            <a:br>
              <a:rPr lang="en-US" sz="1200" dirty="0" smtClean="0">
                <a:cs typeface="Calibri" panose="020F0502020204030204"/>
              </a:rPr>
            </a:br>
            <a:r>
              <a:rPr lang="en-US" sz="1200" dirty="0" smtClean="0">
                <a:cs typeface="Calibri" panose="020F0502020204030204"/>
              </a:rPr>
              <a:t>  </a:t>
            </a:r>
            <a:r>
              <a:rPr lang="ru-RU" sz="1200" dirty="0" smtClean="0">
                <a:cs typeface="Calibri" panose="020F0502020204030204"/>
              </a:rPr>
              <a:t> </a:t>
            </a:r>
            <a:r>
              <a:rPr lang="ru-RU" sz="1200" dirty="0">
                <a:cs typeface="Calibri" panose="020F0502020204030204"/>
              </a:rPr>
              <a:t>в памяти</a:t>
            </a:r>
          </a:p>
          <a:p>
            <a:r>
              <a:rPr lang="ru-RU" sz="1200" dirty="0">
                <a:solidFill>
                  <a:srgbClr val="00B050"/>
                </a:solidFill>
                <a:cs typeface="Calibri" panose="020F0502020204030204"/>
              </a:rPr>
              <a:t>+ </a:t>
            </a:r>
            <a:r>
              <a:rPr lang="ru-RU" sz="1200" dirty="0">
                <a:cs typeface="Calibri" panose="020F0502020204030204"/>
              </a:rPr>
              <a:t>Меньше </a:t>
            </a:r>
            <a:r>
              <a:rPr lang="en-US" sz="1200" dirty="0" smtClean="0">
                <a:cs typeface="Calibri" panose="020F0502020204030204"/>
              </a:rPr>
              <a:t/>
            </a:r>
            <a:br>
              <a:rPr lang="en-US" sz="1200" dirty="0" smtClean="0">
                <a:cs typeface="Calibri" panose="020F0502020204030204"/>
              </a:rPr>
            </a:br>
            <a:r>
              <a:rPr lang="en-US" sz="1200" dirty="0" smtClean="0">
                <a:cs typeface="Calibri" panose="020F0502020204030204"/>
              </a:rPr>
              <a:t>   </a:t>
            </a:r>
            <a:r>
              <a:rPr lang="ru-RU" sz="1200" dirty="0" smtClean="0">
                <a:cs typeface="Calibri" panose="020F0502020204030204"/>
              </a:rPr>
              <a:t>коммуникаций</a:t>
            </a:r>
            <a:endParaRPr lang="ru-RU" sz="1200" dirty="0">
              <a:cs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335756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ru-RU" sz="1200" dirty="0">
                <a:solidFill>
                  <a:srgbClr val="00B050"/>
                </a:solidFill>
                <a:cs typeface="Calibri" panose="020F0502020204030204"/>
              </a:rPr>
              <a:t>+</a:t>
            </a:r>
            <a:r>
              <a:rPr lang="ru-RU" sz="1200" dirty="0">
                <a:cs typeface="Segoe UI" panose="020B0502040204020203"/>
              </a:rPr>
              <a:t> Выигрыш в памяти</a:t>
            </a:r>
            <a:endParaRPr lang="en-US" sz="1200" dirty="0">
              <a:cs typeface="Segoe UI" panose="020B0502040204020203"/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  <a:ea typeface="+mn-lt"/>
                <a:cs typeface="+mn-lt"/>
              </a:rPr>
              <a:t>-</a:t>
            </a:r>
            <a:r>
              <a:rPr lang="ru-RU" sz="1200" dirty="0">
                <a:solidFill>
                  <a:srgbClr val="00B050"/>
                </a:solidFill>
                <a:cs typeface="Segoe UI" panose="020B0502040204020203"/>
              </a:rPr>
              <a:t> </a:t>
            </a:r>
            <a:r>
              <a:rPr lang="ru-RU" sz="1200" dirty="0">
                <a:cs typeface="Segoe UI" panose="020B0502040204020203"/>
              </a:rPr>
              <a:t>Затратные коммуникации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75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Распараллеливание по данным (1)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98931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Разделение обучающих данных на части (по числу вычислительных узлов)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На каждом узле вычисляется градиент по своей обучающей </a:t>
            </a:r>
            <a:r>
              <a:rPr lang="ru-RU" dirty="0" err="1" smtClean="0"/>
              <a:t>подвыборке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Формирование общего градиента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Обновление моделей на узлах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Синхронный </a:t>
            </a:r>
            <a:r>
              <a:rPr lang="en-US" dirty="0" smtClean="0"/>
              <a:t>SGD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«усреднение» градиентов от узлов </a:t>
            </a:r>
            <a:r>
              <a:rPr lang="ru-RU" dirty="0" smtClean="0">
                <a:latin typeface="Calibri"/>
              </a:rPr>
              <a:t>→ более устойчивый процесс обучения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однократное обновление модели (в рамках одной итерации)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быстродействие определяется самым «медленным» узлом.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Асинхронный </a:t>
            </a:r>
            <a:r>
              <a:rPr lang="en-US" dirty="0" smtClean="0"/>
              <a:t>SGD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Модель обновляется по градиенту от каждого узла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 меньше времени на обработку пакета обучения (минибатча)</a:t>
            </a:r>
          </a:p>
        </p:txBody>
      </p:sp>
    </p:spTree>
    <p:extLst>
      <p:ext uri="{BB962C8B-B14F-4D97-AF65-F5344CB8AC3E}">
        <p14:creationId xmlns:p14="http://schemas.microsoft.com/office/powerpoint/2010/main" xmlns="" val="1302161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634</Words>
  <Application>Microsoft Office PowerPoint</Application>
  <PresentationFormat>On-screen Show (16:9)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Тема Office</vt:lpstr>
      <vt:lpstr>Основы практического использования нейронных сетей.  Лекция 10. Средства работы с НС.</vt:lpstr>
      <vt:lpstr>Slide 2</vt:lpstr>
      <vt:lpstr>Средства работы с НС</vt:lpstr>
      <vt:lpstr>cuDNN</vt:lpstr>
      <vt:lpstr>TensorFlow/Torch</vt:lpstr>
      <vt:lpstr>Keras/PyTorch</vt:lpstr>
      <vt:lpstr>НС в среде Matlab</vt:lpstr>
      <vt:lpstr>Распределенные вычисления НС</vt:lpstr>
      <vt:lpstr>Распараллеливание по данным (1)</vt:lpstr>
      <vt:lpstr>Распараллеливание по данным (2)</vt:lpstr>
      <vt:lpstr>Распараллеливание модели</vt:lpstr>
      <vt:lpstr>Сравнение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 Buryak/CISHQ Advanced Algorithm Team(dmitry.b</cp:lastModifiedBy>
  <cp:revision>77</cp:revision>
  <dcterms:created xsi:type="dcterms:W3CDTF">2018-02-12T03:07:42Z</dcterms:created>
  <dcterms:modified xsi:type="dcterms:W3CDTF">2023-04-24T12:30:19Z</dcterms:modified>
</cp:coreProperties>
</file>