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256" r:id="rId2"/>
    <p:sldId id="302" r:id="rId3"/>
    <p:sldId id="303" r:id="rId4"/>
    <p:sldId id="281" r:id="rId5"/>
    <p:sldId id="285" r:id="rId6"/>
    <p:sldId id="274" r:id="rId7"/>
    <p:sldId id="277" r:id="rId8"/>
    <p:sldId id="279" r:id="rId9"/>
    <p:sldId id="280" r:id="rId10"/>
    <p:sldId id="283" r:id="rId11"/>
    <p:sldId id="284" r:id="rId12"/>
    <p:sldId id="278" r:id="rId13"/>
    <p:sldId id="275" r:id="rId14"/>
    <p:sldId id="299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300" r:id="rId23"/>
    <p:sldId id="294" r:id="rId24"/>
    <p:sldId id="295" r:id="rId25"/>
    <p:sldId id="296" r:id="rId26"/>
    <p:sldId id="297" r:id="rId27"/>
    <p:sldId id="298" r:id="rId28"/>
    <p:sldId id="301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" TargetMode="External"/><Relationship Id="rId2" Type="http://schemas.openxmlformats.org/officeDocument/2006/relationships/hyperlink" Target="http://www.deeplearningbook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euralnetworksanddeeplearning.com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1</a:t>
            </a:r>
            <a:r>
              <a:rPr lang="ru-RU" sz="3100" dirty="0" smtClean="0"/>
              <a:t>. Функции активации</a:t>
            </a:r>
            <a:r>
              <a:rPr lang="en-US" sz="3100" dirty="0" smtClean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Функция ошибки.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98757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Swish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                             </a:t>
            </a:r>
            <a:r>
              <a:rPr lang="el-GR" dirty="0" smtClean="0">
                <a:latin typeface="Calibri"/>
              </a:rPr>
              <a:t>β</a:t>
            </a:r>
            <a:r>
              <a:rPr lang="en-US" dirty="0" smtClean="0">
                <a:latin typeface="Calibri"/>
              </a:rPr>
              <a:t> – </a:t>
            </a:r>
            <a:r>
              <a:rPr lang="ru-RU" dirty="0" smtClean="0">
                <a:latin typeface="Calibri"/>
              </a:rPr>
              <a:t>фиксирован или обучаем</a:t>
            </a:r>
            <a:r>
              <a:rPr lang="ru-RU" dirty="0" smtClean="0"/>
              <a:t>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Аналогична </a:t>
            </a:r>
            <a:r>
              <a:rPr lang="en-US" dirty="0" err="1" smtClean="0"/>
              <a:t>ReLU</a:t>
            </a:r>
            <a:r>
              <a:rPr lang="ru-RU" dirty="0" smtClean="0"/>
              <a:t> при </a:t>
            </a:r>
            <a:r>
              <a:rPr lang="en-US" dirty="0" smtClean="0"/>
              <a:t>x&gt;0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Решение проблемы «</a:t>
            </a:r>
            <a:r>
              <a:rPr lang="ru-RU" dirty="0" err="1" smtClean="0"/>
              <a:t>умиращей</a:t>
            </a: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ru-RU" dirty="0" smtClean="0"/>
              <a:t>»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Немонотонная функция при </a:t>
            </a:r>
            <a:r>
              <a:rPr lang="en-US" dirty="0" smtClean="0"/>
              <a:t>x&lt;0;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Во ряде случаев эффективнее </a:t>
            </a:r>
            <a:r>
              <a:rPr lang="en-US" dirty="0" err="1" smtClean="0"/>
              <a:t>ReLU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Swish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20244"/>
            <a:ext cx="5458594" cy="2371786"/>
          </a:xfrm>
          <a:prstGeom prst="rect">
            <a:avLst/>
          </a:prstGeom>
          <a:noFill/>
        </p:spPr>
      </p:pic>
      <p:pic>
        <p:nvPicPr>
          <p:cNvPr id="1028" name="Picture 4" descr="https://latex.codecogs.com/gif.latex?f(x)%20=%20x%20*%20\sigma(\beta%20x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7614"/>
            <a:ext cx="1489429" cy="216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974" y="2355726"/>
            <a:ext cx="3415466" cy="2592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98757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Mish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                              </a:t>
            </a:r>
            <a:r>
              <a:rPr lang="ru-RU" dirty="0" smtClean="0"/>
              <a:t>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Аналогична </a:t>
            </a:r>
            <a:r>
              <a:rPr lang="en-US" dirty="0" err="1" smtClean="0"/>
              <a:t>ReLU</a:t>
            </a:r>
            <a:r>
              <a:rPr lang="ru-RU" dirty="0" smtClean="0"/>
              <a:t> при </a:t>
            </a:r>
            <a:r>
              <a:rPr lang="en-US" dirty="0" smtClean="0"/>
              <a:t>x&gt;0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Решение проблемы «</a:t>
            </a:r>
            <a:r>
              <a:rPr lang="ru-RU" dirty="0" err="1" smtClean="0"/>
              <a:t>умиращей</a:t>
            </a: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ru-RU" dirty="0" smtClean="0"/>
              <a:t>»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Немонотонная функция при </a:t>
            </a:r>
            <a:r>
              <a:rPr lang="en-US" dirty="0" smtClean="0"/>
              <a:t>x&lt;0;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Во ряде случаев эффективнее </a:t>
            </a:r>
            <a:r>
              <a:rPr lang="en-US" dirty="0" err="1" smtClean="0"/>
              <a:t>ReLU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Swish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Mish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3794" name="Picture 2" descr="https://latex.codecogs.com/gif.latex?f(x)%20=%20x%20*%20\tanh(softplus(x)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7614"/>
            <a:ext cx="2569549" cy="216024"/>
          </a:xfrm>
          <a:prstGeom prst="rect">
            <a:avLst/>
          </a:prstGeom>
          <a:noFill/>
        </p:spPr>
      </p:pic>
      <p:pic>
        <p:nvPicPr>
          <p:cNvPr id="33796" name="Picture 4" descr="https://latex.codecogs.com/gif.latex?softplus(x)%20=%20\ln(1+%20e%5ex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347614"/>
            <a:ext cx="2171610" cy="216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Maxout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13159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Maxout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err="1" smtClean="0"/>
              <a:t>Обощение</a:t>
            </a: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 Leaky </a:t>
            </a:r>
            <a:r>
              <a:rPr lang="en-US" dirty="0" err="1" smtClean="0"/>
              <a:t>ReLU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Удваивает число параметров</a:t>
            </a:r>
          </a:p>
        </p:txBody>
      </p:sp>
      <p:pic>
        <p:nvPicPr>
          <p:cNvPr id="2054" name="Picture 6" descr="Картинки по запросу maxout activation fun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71750"/>
            <a:ext cx="5045364" cy="1810395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892" y="1346052"/>
            <a:ext cx="2265809" cy="4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Другие виды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13159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Другие виды функций активации: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многообразие функций имеют сходую эффективность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применение «неканонических» функций только при существенных отличиях от известных аналогов.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Не использовать функцию активации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                             → 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уменьшение числа весов: </a:t>
            </a:r>
            <a:r>
              <a:rPr lang="en-US" i="1" dirty="0" err="1" smtClean="0"/>
              <a:t>np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n+p</a:t>
            </a:r>
            <a:r>
              <a:rPr lang="en-US" i="1" dirty="0" smtClean="0"/>
              <a:t>)q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 </a:t>
            </a:r>
            <a:r>
              <a:rPr lang="ru-RU" dirty="0" smtClean="0"/>
              <a:t>Радиальные базисные функции (</a:t>
            </a:r>
            <a:r>
              <a:rPr lang="en-US" dirty="0" smtClean="0"/>
              <a:t>RBF)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i="1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 smtClean="0"/>
              <a:t> </a:t>
            </a:r>
            <a:r>
              <a:rPr lang="ru-RU" dirty="0" smtClean="0"/>
              <a:t>Сложности при оптимизации.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Softplus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Теоретически лучше </a:t>
            </a:r>
            <a:r>
              <a:rPr lang="en-US" dirty="0" err="1" smtClean="0"/>
              <a:t>ReLU</a:t>
            </a:r>
            <a:r>
              <a:rPr lang="ru-RU" dirty="0" smtClean="0"/>
              <a:t>, практически менее эффективен.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58976"/>
            <a:ext cx="1438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58976"/>
            <a:ext cx="1657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1064"/>
            <a:ext cx="2343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15160"/>
            <a:ext cx="2009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и по запросу softp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11710"/>
            <a:ext cx="2880320" cy="2203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Функция ошибки.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Функция ошибки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99568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С – функция потерь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X, Y – </a:t>
            </a:r>
            <a:r>
              <a:rPr lang="ru-RU" dirty="0" smtClean="0"/>
              <a:t>обучающее множество и желаемые выходы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w </a:t>
            </a:r>
            <a:r>
              <a:rPr lang="ru-RU" dirty="0" smtClean="0"/>
              <a:t>– настраиваемые параметры (веса, смещения)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</a:t>
            </a:r>
            <a:r>
              <a:rPr lang="en-US" dirty="0" smtClean="0"/>
              <a:t>≥0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Вид функции потерь</a:t>
            </a:r>
            <a:r>
              <a:rPr lang="en-US" dirty="0" smtClean="0"/>
              <a:t> </a:t>
            </a:r>
            <a:r>
              <a:rPr lang="ru-RU" dirty="0" smtClean="0"/>
              <a:t>+ функция активации в выходном слое → скорость сходимости алгоритма обучения.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R – </a:t>
            </a:r>
            <a:r>
              <a:rPr lang="ru-RU" dirty="0" smtClean="0"/>
              <a:t>функция регуляризации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432050" y="1347788"/>
          <a:ext cx="3403600" cy="339725"/>
        </p:xfrm>
        <a:graphic>
          <a:graphicData uri="http://schemas.openxmlformats.org/presentationml/2006/ole">
            <p:oleObj spid="_x0000_s1026" name="Equation" r:id="rId3" imgW="20320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Среднеквадратичная функция (</a:t>
            </a:r>
            <a:r>
              <a:rPr lang="en-US" dirty="0" smtClean="0"/>
              <a:t>MSE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77966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1 нейрон, 1 вход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Функция активации - сигмоида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635896" y="1059582"/>
          <a:ext cx="2041525" cy="700088"/>
        </p:xfrm>
        <a:graphic>
          <a:graphicData uri="http://schemas.openxmlformats.org/presentationml/2006/ole">
            <p:oleObj spid="_x0000_s2050" name="Equation" r:id="rId3" imgW="1219200" imgH="419100" progId="Equation.3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1" y="2427734"/>
            <a:ext cx="14078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4031" y="3075806"/>
            <a:ext cx="216600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379762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Зависимость от производной функции активации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Большие ошибки (</a:t>
            </a:r>
            <a:r>
              <a:rPr lang="en-US" dirty="0" smtClean="0"/>
              <a:t>a≈0, y=1; a≈1, y=0)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ru-RU" dirty="0" smtClean="0"/>
              <a:t>область насыщения сигмоиды</a:t>
            </a:r>
            <a:r>
              <a:rPr lang="en-US" dirty="0" smtClean="0"/>
              <a:t> </a:t>
            </a:r>
            <a:r>
              <a:rPr lang="ru-RU" dirty="0" smtClean="0"/>
              <a:t>→ замедление обучения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MSE </a:t>
            </a:r>
            <a:r>
              <a:rPr lang="ru-RU" dirty="0" smtClean="0"/>
              <a:t>+ сигмоида → низкая скорость сходимости алгоритма обучения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139702"/>
            <a:ext cx="2593676" cy="15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MSE</a:t>
            </a:r>
            <a:r>
              <a:rPr lang="ru-RU" dirty="0" smtClean="0"/>
              <a:t> + линейный нейрон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49163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Выходной слой – линейные нейроны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00379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Зависимость от ошибки на выходе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MSE </a:t>
            </a:r>
            <a:r>
              <a:rPr lang="ru-RU" dirty="0" smtClean="0"/>
              <a:t>+ линейная функция активации → высокая скорость сходимости алгоритма обучения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95686"/>
            <a:ext cx="27513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 Entropy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77966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Функция активации - сигмоида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508250" y="1047750"/>
          <a:ext cx="4295775" cy="722313"/>
        </p:xfrm>
        <a:graphic>
          <a:graphicData uri="http://schemas.openxmlformats.org/presentationml/2006/ole">
            <p:oleObj spid="_x0000_s3074" name="Equation" r:id="rId3" imgW="2565400" imgH="431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393990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Зависимость от ошибки на выходе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Cross entropy </a:t>
            </a:r>
            <a:r>
              <a:rPr lang="ru-RU" dirty="0" smtClean="0"/>
              <a:t>+ сигмоида → высокая скорость сходимости алгоритма обучения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11710"/>
            <a:ext cx="2667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07654"/>
            <a:ext cx="3305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283718"/>
            <a:ext cx="3286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31790"/>
            <a:ext cx="196656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291830"/>
            <a:ext cx="217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Функция правдоподобия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85167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N </a:t>
            </a:r>
            <a:r>
              <a:rPr lang="ru-RU" dirty="0" smtClean="0"/>
              <a:t>выходов, функция активации – </a:t>
            </a:r>
            <a:r>
              <a:rPr lang="en-US" dirty="0" err="1" smtClean="0"/>
              <a:t>Softmax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Входной вектор х относится к классу 1 </a:t>
            </a:r>
            <a:r>
              <a:rPr lang="ru-RU" b="1" dirty="0" smtClean="0"/>
              <a:t>→</a:t>
            </a:r>
            <a:r>
              <a:rPr lang="ru-RU" dirty="0" smtClean="0"/>
              <a:t>                   </a:t>
            </a:r>
            <a:r>
              <a:rPr lang="ru-RU" b="1" dirty="0" smtClean="0"/>
              <a:t>→</a:t>
            </a:r>
            <a:r>
              <a:rPr lang="ru-RU" dirty="0" smtClean="0"/>
              <a:t> </a:t>
            </a:r>
          </a:p>
          <a:p>
            <a:r>
              <a:rPr lang="ru-RU" dirty="0" smtClean="0"/>
              <a:t>			                 или </a:t>
            </a:r>
            <a:r>
              <a:rPr lang="ru-RU" b="1" dirty="0" smtClean="0"/>
              <a:t>→</a:t>
            </a:r>
            <a:r>
              <a:rPr lang="ru-RU" dirty="0" smtClean="0"/>
              <a:t>                   </a:t>
            </a:r>
            <a:r>
              <a:rPr lang="ru-RU" b="1" dirty="0" smtClean="0"/>
              <a:t>→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1560" y="393990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Зависимость от ошибки на выходе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Функция правдоподобия + </a:t>
            </a:r>
            <a:r>
              <a:rPr lang="en-US" dirty="0" err="1" smtClean="0"/>
              <a:t>softmax</a:t>
            </a:r>
            <a:r>
              <a:rPr lang="ru-RU" dirty="0" smtClean="0"/>
              <a:t> </a:t>
            </a:r>
            <a:r>
              <a:rPr lang="ru-RU" b="1" dirty="0" smtClean="0"/>
              <a:t>→</a:t>
            </a:r>
            <a:r>
              <a:rPr lang="ru-RU" dirty="0" smtClean="0"/>
              <a:t> высокая скорость сходимости алгоритма обучения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242" y="1635646"/>
            <a:ext cx="142799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31590"/>
            <a:ext cx="1467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5010323" y="2374569"/>
          <a:ext cx="785813" cy="382588"/>
        </p:xfrm>
        <a:graphic>
          <a:graphicData uri="http://schemas.openxmlformats.org/presentationml/2006/ole">
            <p:oleObj spid="_x0000_s4098" name="Equation" r:id="rId5" imgW="469900" imgH="228600" progId="Equation.3">
              <p:embed/>
            </p:oleObj>
          </a:graphicData>
        </a:graphic>
      </p:graphicFrame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6148388" y="2436689"/>
          <a:ext cx="1019175" cy="298450"/>
        </p:xfrm>
        <a:graphic>
          <a:graphicData uri="http://schemas.openxmlformats.org/presentationml/2006/ole">
            <p:oleObj spid="_x0000_s4099" name="Equation" r:id="rId6" imgW="609336" imgH="177723" progId="Equation.3">
              <p:embed/>
            </p:oleObj>
          </a:graphicData>
        </a:graphic>
      </p:graphicFrame>
      <p:graphicFrame>
        <p:nvGraphicFramePr>
          <p:cNvPr id="24583" name="Object 2"/>
          <p:cNvGraphicFramePr>
            <a:graphicFrameLocks noChangeAspect="1"/>
          </p:cNvGraphicFramePr>
          <p:nvPr/>
        </p:nvGraphicFramePr>
        <p:xfrm>
          <a:off x="5013325" y="2643064"/>
          <a:ext cx="828675" cy="382587"/>
        </p:xfrm>
        <a:graphic>
          <a:graphicData uri="http://schemas.openxmlformats.org/presentationml/2006/ole">
            <p:oleObj spid="_x0000_s4100" name="Equation" r:id="rId7" imgW="495085" imgH="228501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135688" y="2704976"/>
          <a:ext cx="1060450" cy="298450"/>
        </p:xfrm>
        <a:graphic>
          <a:graphicData uri="http://schemas.openxmlformats.org/presentationml/2006/ole">
            <p:oleObj spid="_x0000_s4101" name="Equation" r:id="rId8" imgW="634449" imgH="177646" progId="Equation.3">
              <p:embed/>
            </p:oleObj>
          </a:graphicData>
        </a:graphic>
      </p:graphicFrame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219822"/>
            <a:ext cx="21062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темы спецкурса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98757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Построение и обучение НС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Оптимизация </a:t>
            </a:r>
            <a:r>
              <a:rPr lang="ru-RU" dirty="0" err="1" smtClean="0"/>
              <a:t>гиперпараметров</a:t>
            </a:r>
            <a:r>
              <a:rPr lang="ru-RU" dirty="0" smtClean="0"/>
              <a:t>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Выбор функции ошибки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Анализ, оптимизация обученной сети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Особенности построения глубоких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Алгоритмы обучения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Проблемы при обучении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Методы регуляризации 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Обзор современных архитектур глубоких нейронных сетей.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Программные  средства проектирования и </a:t>
            </a:r>
            <a:r>
              <a:rPr lang="ru-RU" smtClean="0"/>
              <a:t>реализации </a:t>
            </a:r>
            <a:r>
              <a:rPr lang="ru-RU" smtClean="0"/>
              <a:t>НС.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Практическое задание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Другие функции потерь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491630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Среднеквадратичная логарифмическая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Средняя по модулю (</a:t>
            </a:r>
            <a:r>
              <a:rPr lang="en-US" dirty="0" smtClean="0"/>
              <a:t>MAE)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Средняя по модулю в процентах (</a:t>
            </a:r>
            <a:r>
              <a:rPr lang="en-US" dirty="0" smtClean="0"/>
              <a:t>MAPE)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Расстоние </a:t>
            </a:r>
            <a:r>
              <a:rPr lang="en-US" dirty="0" smtClean="0"/>
              <a:t>KL (</a:t>
            </a:r>
            <a:r>
              <a:rPr lang="en-US" dirty="0" err="1" smtClean="0"/>
              <a:t>Kullback</a:t>
            </a:r>
            <a:r>
              <a:rPr lang="en-US" dirty="0" smtClean="0"/>
              <a:t> </a:t>
            </a:r>
            <a:r>
              <a:rPr lang="en-US" dirty="0" err="1" smtClean="0"/>
              <a:t>Leibler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Hinge loss</a:t>
            </a:r>
            <a:endParaRPr lang="ru-RU" dirty="0" smtClean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032" y="1398356"/>
            <a:ext cx="3286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420" y="1987476"/>
            <a:ext cx="1781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120" y="2488373"/>
            <a:ext cx="2238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63838"/>
            <a:ext cx="3724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3157" y="3465322"/>
            <a:ext cx="142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4510" y="4206668"/>
            <a:ext cx="2486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типа функции потерь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49163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Задача регрессии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функция активации в выходном слое: линейная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функция потерь: </a:t>
            </a:r>
            <a:r>
              <a:rPr lang="en-US" dirty="0" smtClean="0"/>
              <a:t>MSE </a:t>
            </a:r>
            <a:r>
              <a:rPr lang="ru-RU" dirty="0" smtClean="0"/>
              <a:t>или </a:t>
            </a:r>
            <a:r>
              <a:rPr lang="en-US" dirty="0" smtClean="0"/>
              <a:t>Cross Entropy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Задача классификации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функция активации в выходном слое: сигмоида или  </a:t>
            </a:r>
            <a:r>
              <a:rPr lang="en-US" dirty="0" err="1" smtClean="0"/>
              <a:t>softmax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функция потерь: </a:t>
            </a:r>
            <a:r>
              <a:rPr lang="en-US" dirty="0" smtClean="0"/>
              <a:t>Cross Entropy </a:t>
            </a:r>
            <a:r>
              <a:rPr lang="ru-RU" dirty="0" smtClean="0"/>
              <a:t>или Правдоподобие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Затухающий градиент.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Затухающий градиент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05-1. 심층 신경망 학습 - 활성화 함수, 가중치 초기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49" y="2624030"/>
            <a:ext cx="3858251" cy="2395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91556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Уменьшение величины градиента с ростом числа слоев, пройденных в ходе обратного распространения ошибки.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Малые значения производных функции активации.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Градиент функции ошибки в промежуточном слое зависит от произведения всех производных функций активации в прошедших слоях.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Коррекция весов в первых слоях сети существенно меньше чем в последних. 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60790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Функция активации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https://miro.medium.com/max/1654/1*Q-iyvAfd-ToACFDJjgdW0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9582"/>
            <a:ext cx="5832648" cy="1653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erivative of the Sigmoid function | by Arc | Towards Data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9483"/>
            <a:ext cx="2818597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n machine learning how can I calculate the gradient of a function? (Ex:  sigmoid, tanh, etc.) - Qu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9483"/>
            <a:ext cx="2057030" cy="1141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ReLU activation (red) and derivative (blue) for efficient gradient... | 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1084"/>
            <a:ext cx="1954708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Comparison of Activation Functions for Deep Neural Networks | by Ayyüce  Kızrak | Towards Data 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01491"/>
            <a:ext cx="2136396" cy="1039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4155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Применение активационных функций с большим диапазоном </a:t>
            </a:r>
            <a:r>
              <a:rPr lang="ru-RU" dirty="0"/>
              <a:t>значений производной (</a:t>
            </a:r>
            <a:r>
              <a:rPr lang="en-US" dirty="0" err="1"/>
              <a:t>ReLU</a:t>
            </a:r>
            <a:r>
              <a:rPr lang="en-US" dirty="0"/>
              <a:t>, Swish, </a:t>
            </a:r>
            <a:r>
              <a:rPr lang="ru-RU" dirty="0"/>
              <a:t>варианты </a:t>
            </a:r>
            <a:r>
              <a:rPr lang="en-US" dirty="0" err="1"/>
              <a:t>ReLU</a:t>
            </a:r>
            <a:r>
              <a:rPr lang="en-US" dirty="0"/>
              <a:t>) </a:t>
            </a:r>
            <a:r>
              <a:rPr lang="ru-RU" dirty="0" smtClean="0"/>
              <a:t>способствует решению проблемы затухающего градиента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1092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«шума» в значение градиента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s://miro.medium.com/max/526/0*iftr5mI4WSm1Shk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052"/>
            <a:ext cx="2304256" cy="240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miro.medium.com/max/385/0*j2kYP_bWGVspIH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9662"/>
            <a:ext cx="2160239" cy="634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miro.medium.com/max/3867/1*QxeovtXvUEphj5utRE0jx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9052"/>
            <a:ext cx="4739158" cy="1591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s://miro.medium.com/max/3976/1*jYICNtXB0dWPzrx3l83F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71027"/>
            <a:ext cx="3864643" cy="197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37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Глубина НС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98757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Глубокая </a:t>
            </a:r>
            <a:r>
              <a:rPr lang="ru-RU" dirty="0"/>
              <a:t>НС </a:t>
            </a:r>
            <a:r>
              <a:rPr lang="ru-RU" dirty="0" smtClean="0"/>
              <a:t>→ малый градиент на начальных слоях.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4 слоя с одним нейроном в каждом слое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Градиент на первом слое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 инициализации весов нормальным распределением с небольшим </a:t>
            </a:r>
            <a:r>
              <a:rPr lang="en-US" dirty="0" err="1" smtClean="0"/>
              <a:t>std</a:t>
            </a:r>
            <a:r>
              <a:rPr lang="ru-RU" dirty="0" smtClean="0"/>
              <a:t> </a:t>
            </a:r>
            <a:r>
              <a:rPr lang="ru-RU" dirty="0"/>
              <a:t>→ </a:t>
            </a:r>
            <a:r>
              <a:rPr lang="ru-RU" dirty="0" smtClean="0"/>
              <a:t>большинство </a:t>
            </a:r>
            <a:r>
              <a:rPr lang="en-US" dirty="0" smtClean="0"/>
              <a:t>|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dirty="0" smtClean="0"/>
              <a:t>|&lt;1</a:t>
            </a:r>
            <a:r>
              <a:rPr lang="ru-RU" dirty="0" smtClean="0"/>
              <a:t>, </a:t>
            </a:r>
            <a:r>
              <a:rPr lang="en-US" dirty="0" smtClean="0"/>
              <a:t>max(</a:t>
            </a:r>
            <a:r>
              <a:rPr lang="el-GR" dirty="0" smtClean="0"/>
              <a:t>σ</a:t>
            </a:r>
            <a:r>
              <a:rPr lang="en-US" dirty="0" smtClean="0"/>
              <a:t>’(z))=0.25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en-US" dirty="0"/>
              <a:t>|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dirty="0"/>
              <a:t>×</a:t>
            </a:r>
            <a:r>
              <a:rPr lang="el-GR" dirty="0" smtClean="0"/>
              <a:t>σ</a:t>
            </a:r>
            <a:r>
              <a:rPr lang="en-US" dirty="0"/>
              <a:t>’(z</a:t>
            </a:r>
            <a:r>
              <a:rPr lang="en-US" dirty="0" smtClean="0"/>
              <a:t>))|&lt;0.25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∂</a:t>
            </a:r>
            <a:r>
              <a:rPr lang="en-US" i="1" dirty="0"/>
              <a:t>C/∂</a:t>
            </a:r>
            <a:r>
              <a:rPr lang="en-US" i="1" dirty="0" smtClean="0"/>
              <a:t>b</a:t>
            </a:r>
            <a:r>
              <a:rPr lang="en-US" i="1" baseline="-25000" dirty="0" smtClean="0"/>
              <a:t>1</a:t>
            </a:r>
            <a:r>
              <a:rPr lang="en-US" i="1" dirty="0" smtClean="0"/>
              <a:t> &lt;&lt; </a:t>
            </a:r>
            <a:r>
              <a:rPr lang="en-US" i="1" dirty="0"/>
              <a:t>∂C/∂</a:t>
            </a:r>
            <a:r>
              <a:rPr lang="en-US" i="1" dirty="0" smtClean="0"/>
              <a:t>b</a:t>
            </a:r>
            <a:r>
              <a:rPr lang="en-US" i="1" baseline="-25000" dirty="0" smtClean="0"/>
              <a:t>3</a:t>
            </a:r>
            <a:endParaRPr lang="ru-RU" dirty="0" smtClean="0"/>
          </a:p>
        </p:txBody>
      </p:sp>
      <p:pic>
        <p:nvPicPr>
          <p:cNvPr id="28674" name="Picture 2" descr="http://neuralnetworksanddeeplearning.com/images/tikz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2133"/>
            <a:ext cx="519112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neuralnetworksanddeeplearning.com/images/tikz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87" y="2427734"/>
            <a:ext cx="5257800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361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«Восстановление» затухающего градиента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28838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Изменения в архитектуре НС: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dirty="0" smtClean="0"/>
              <a:t>Введение параллельных связей: обратное распространение градиента без умножения на производную функции активации:   </a:t>
            </a:r>
            <a:r>
              <a:rPr lang="en-US" dirty="0" err="1" smtClean="0"/>
              <a:t>ResNet</a:t>
            </a:r>
            <a:r>
              <a:rPr lang="ru-RU" dirty="0" smtClean="0"/>
              <a:t> (остаточные связи), </a:t>
            </a:r>
            <a:r>
              <a:rPr lang="en-US" dirty="0" smtClean="0"/>
              <a:t>GRU </a:t>
            </a:r>
            <a:r>
              <a:rPr lang="ru-RU" dirty="0" smtClean="0"/>
              <a:t>и </a:t>
            </a:r>
            <a:r>
              <a:rPr lang="en-US" dirty="0" smtClean="0"/>
              <a:t>LSTM </a:t>
            </a:r>
            <a:r>
              <a:rPr lang="ru-RU" dirty="0" smtClean="0"/>
              <a:t>(передачи вектора состояния).</a:t>
            </a:r>
            <a:endParaRPr lang="en-US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ru-RU" dirty="0" smtClean="0"/>
              <a:t>Использование дополнительных выходов сети на этапе обучения</a:t>
            </a:r>
            <a:r>
              <a:rPr lang="en-US" dirty="0" smtClean="0"/>
              <a:t>: </a:t>
            </a:r>
            <a:r>
              <a:rPr lang="en-US" dirty="0" err="1" smtClean="0"/>
              <a:t>GoogLeNet</a:t>
            </a:r>
            <a:endParaRPr lang="ru-RU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5806"/>
            <a:ext cx="2895194" cy="122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515966"/>
            <a:ext cx="1537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/>
              <a:t>Фрагмент </a:t>
            </a:r>
            <a:r>
              <a:rPr lang="en-US" sz="1100" b="1" i="1" dirty="0" err="1" smtClean="0"/>
              <a:t>GoogLeNet</a:t>
            </a:r>
            <a:endParaRPr lang="en-US" sz="1100" b="1" i="1" dirty="0"/>
          </a:p>
        </p:txBody>
      </p:sp>
      <p:sp>
        <p:nvSpPr>
          <p:cNvPr id="6" name="Rectangle 5"/>
          <p:cNvSpPr/>
          <p:nvPr/>
        </p:nvSpPr>
        <p:spPr>
          <a:xfrm>
            <a:off x="6406109" y="4007521"/>
            <a:ext cx="14401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24328" y="3825404"/>
            <a:ext cx="14401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88224" y="4295553"/>
            <a:ext cx="288032" cy="105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876256" y="4151537"/>
            <a:ext cx="648072" cy="249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9677" y="4365754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Дополнительные выходы</a:t>
            </a:r>
            <a:endParaRPr lang="en-US" sz="800" dirty="0"/>
          </a:p>
        </p:txBody>
      </p:sp>
      <p:pic>
        <p:nvPicPr>
          <p:cNvPr id="29700" name="Picture 4" descr="ResNet (34, 50, 101): Residual CNNs for Image Classification Ta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35846"/>
            <a:ext cx="1793963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1569" y="4515966"/>
            <a:ext cx="2318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/>
              <a:t>Блок </a:t>
            </a:r>
            <a:r>
              <a:rPr lang="en-US" sz="1100" b="1" i="1" dirty="0" err="1" smtClean="0"/>
              <a:t>ResNet</a:t>
            </a:r>
            <a:r>
              <a:rPr lang="ru-RU" sz="1100" b="1" i="1" dirty="0" smtClean="0"/>
              <a:t> с остаточной связью</a:t>
            </a:r>
            <a:endParaRPr lang="en-US" sz="1100" b="1" i="1" dirty="0"/>
          </a:p>
        </p:txBody>
      </p:sp>
      <p:pic>
        <p:nvPicPr>
          <p:cNvPr id="29702" name="Picture 6" descr="Understanding LSTM Networks -- colah's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0405"/>
            <a:ext cx="1800399" cy="1399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23437" y="4515966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LSTM </a:t>
            </a:r>
            <a:r>
              <a:rPr lang="ru-RU" sz="1100" b="1" i="1" dirty="0" smtClean="0"/>
              <a:t>Нейрон</a:t>
            </a:r>
            <a:endParaRPr lang="en-US" sz="1100" b="1" i="1" dirty="0"/>
          </a:p>
        </p:txBody>
      </p:sp>
    </p:spTree>
    <p:extLst>
      <p:ext uri="{BB962C8B-B14F-4D97-AF65-F5344CB8AC3E}">
        <p14:creationId xmlns="" xmlns:p14="http://schemas.microsoft.com/office/powerpoint/2010/main" val="347025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969053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Основное отличие </a:t>
            </a:r>
            <a:r>
              <a:rPr lang="ru-RU" dirty="0" err="1" smtClean="0"/>
              <a:t>сигмоидальной</a:t>
            </a:r>
            <a:r>
              <a:rPr lang="ru-RU" dirty="0" smtClean="0"/>
              <a:t> функции от </a:t>
            </a:r>
            <a:r>
              <a:rPr lang="en-US" dirty="0" smtClean="0"/>
              <a:t>RELU</a:t>
            </a:r>
            <a:r>
              <a:rPr lang="ru-RU" dirty="0" smtClean="0"/>
              <a:t>, которое влияет на процесс обучения НС.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 Какие функции потерь предпочтительнее при обучении НС, решающих задачу регрессии, и в НС для задач классификации?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Что такое проблема «затухающего градиента»?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8191" y="1347614"/>
            <a:ext cx="628191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http://www.deeplearningbook.org/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http://cs231n.github.io/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http://neuralnetworksanddeeplearning.com/index.html</a:t>
            </a: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Франсуа</a:t>
            </a:r>
            <a:r>
              <a:rPr lang="en-US" dirty="0" smtClean="0"/>
              <a:t> </a:t>
            </a:r>
            <a:r>
              <a:rPr lang="ru-RU" dirty="0" err="1" smtClean="0"/>
              <a:t>Шолле</a:t>
            </a:r>
            <a:r>
              <a:rPr lang="ru-RU" dirty="0" smtClean="0"/>
              <a:t>. Глубокое обучение на </a:t>
            </a:r>
            <a:r>
              <a:rPr lang="en-US" dirty="0" smtClean="0"/>
              <a:t>Python, 2018.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en-US" dirty="0" smtClean="0"/>
              <a:t>Francois </a:t>
            </a:r>
            <a:r>
              <a:rPr lang="en-US" dirty="0" err="1" smtClean="0"/>
              <a:t>Chollet</a:t>
            </a:r>
            <a:r>
              <a:rPr lang="en-US" dirty="0" smtClean="0"/>
              <a:t>. Deep Learning with Python, 2</a:t>
            </a:r>
            <a:r>
              <a:rPr lang="en-US" baseline="30000" dirty="0" smtClean="0"/>
              <a:t>nd</a:t>
            </a:r>
            <a:r>
              <a:rPr lang="en-US" dirty="0" smtClean="0"/>
              <a:t> edition, 2021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Eli Stevens, et al., Deep Learning with </a:t>
            </a:r>
            <a:r>
              <a:rPr lang="en-US" dirty="0" err="1" smtClean="0"/>
              <a:t>PyTorch</a:t>
            </a:r>
            <a:r>
              <a:rPr lang="en-US" dirty="0" smtClean="0"/>
              <a:t>, 2020.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Функция активации.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Сигмоида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332513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Логистическая сигмоида, гиперболический тангенс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большая область насыщения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 </a:t>
            </a:r>
            <a:r>
              <a:rPr lang="ru-RU" dirty="0" smtClean="0"/>
              <a:t>падение эффективности градиентных методов обучения;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проблема «исчезающего градиента» (</a:t>
            </a:r>
            <a:r>
              <a:rPr lang="en-US" dirty="0" smtClean="0"/>
              <a:t>vanishing gradient)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предпочтение гиперболическому тангенсу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редкое применение на фоне </a:t>
            </a:r>
            <a:r>
              <a:rPr lang="en-US" dirty="0" err="1" smtClean="0"/>
              <a:t>ReLU</a:t>
            </a:r>
            <a:r>
              <a:rPr lang="ru-RU" dirty="0" smtClean="0"/>
              <a:t> для сетей прямого распространения во внутренних слоях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используются в выходных слоях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активное использование в рекуррентных сетях, вероятностных моделях и др. </a:t>
            </a:r>
          </a:p>
        </p:txBody>
      </p:sp>
      <p:pic>
        <p:nvPicPr>
          <p:cNvPr id="26626" name="Picture 2" descr="Картинки по запросу sigmoid t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7614"/>
            <a:ext cx="3168352" cy="23802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12968" cy="857250"/>
          </a:xfrm>
        </p:spPr>
        <p:txBody>
          <a:bodyPr>
            <a:normAutofit/>
          </a:bodyPr>
          <a:lstStyle/>
          <a:p>
            <a:r>
              <a:rPr lang="en-US" dirty="0" err="1" smtClean="0"/>
              <a:t>ReLU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8757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Низкая вычислительная сложность;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Хорошая сходимость градиентных методов оптимизации;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Постоянная производная при </a:t>
            </a:r>
            <a:r>
              <a:rPr lang="en-US" dirty="0" smtClean="0"/>
              <a:t>x&gt;0;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Дополнительная устойчивость к переобучению (производная равна 0</a:t>
            </a:r>
            <a:r>
              <a:rPr lang="en-US" dirty="0" smtClean="0"/>
              <a:t> </a:t>
            </a:r>
            <a:r>
              <a:rPr lang="ru-RU" dirty="0" smtClean="0"/>
              <a:t>при </a:t>
            </a:r>
            <a:r>
              <a:rPr lang="en-US" dirty="0" smtClean="0"/>
              <a:t>x&lt;0);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Проблема «умирающий </a:t>
            </a:r>
            <a:r>
              <a:rPr lang="en-US" dirty="0" err="1" smtClean="0"/>
              <a:t>ReLU</a:t>
            </a:r>
            <a:r>
              <a:rPr lang="ru-RU" dirty="0" smtClean="0"/>
              <a:t>» (решение – уменьшение коэффициента обучения)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1230858"/>
            <a:ext cx="1296144" cy="2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03598"/>
            <a:ext cx="1647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miro.medium.com/max/821/1*DfMRHwxY1gyyDmrIAd-gj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03798"/>
            <a:ext cx="4003601" cy="18189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Варианты </a:t>
            </a:r>
            <a:r>
              <a:rPr lang="en-US" dirty="0" err="1" smtClean="0"/>
              <a:t>ReLU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Варианты </a:t>
            </a:r>
            <a:r>
              <a:rPr lang="en-US" dirty="0" err="1" smtClean="0"/>
              <a:t>ReLU</a:t>
            </a:r>
            <a:r>
              <a:rPr lang="ru-RU" dirty="0" smtClean="0"/>
              <a:t>: </a:t>
            </a:r>
            <a:r>
              <a:rPr lang="en-US" dirty="0" smtClean="0"/>
              <a:t>leaky </a:t>
            </a:r>
            <a:r>
              <a:rPr lang="en-US" dirty="0" err="1" smtClean="0"/>
              <a:t>ReLU</a:t>
            </a:r>
            <a:r>
              <a:rPr lang="en-US" dirty="0" smtClean="0"/>
              <a:t>, </a:t>
            </a:r>
            <a:r>
              <a:rPr lang="en-US" dirty="0" err="1" smtClean="0"/>
              <a:t>parameteric</a:t>
            </a:r>
            <a:r>
              <a:rPr lang="en-US" dirty="0" smtClean="0"/>
              <a:t> </a:t>
            </a:r>
            <a:r>
              <a:rPr lang="en-US" dirty="0" err="1" smtClean="0"/>
              <a:t>ReLU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Решение проблемы «умирающий </a:t>
            </a:r>
            <a:r>
              <a:rPr lang="en-US" dirty="0" err="1" smtClean="0"/>
              <a:t>ReLU</a:t>
            </a:r>
            <a:r>
              <a:rPr lang="ru-RU" dirty="0" smtClean="0"/>
              <a:t>»;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Не всегда превосходит </a:t>
            </a:r>
            <a:r>
              <a:rPr lang="en-US" dirty="0" err="1" smtClean="0"/>
              <a:t>ReLU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75606"/>
            <a:ext cx="37124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miro.medium.com/max/820/1*ypsvQH7kvtI2BhzR2eT_S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7694"/>
            <a:ext cx="5290220" cy="283220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Exponential Linear (ELU, SELU)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Решение проблемы «умирающий </a:t>
            </a:r>
            <a:r>
              <a:rPr lang="en-US" dirty="0" err="1" smtClean="0"/>
              <a:t>ReLU</a:t>
            </a:r>
            <a:r>
              <a:rPr lang="ru-RU" dirty="0" smtClean="0"/>
              <a:t>»;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Ограниченная снизу.</a:t>
            </a:r>
            <a:r>
              <a:rPr lang="en-US" dirty="0" smtClean="0"/>
              <a:t> </a:t>
            </a:r>
          </a:p>
          <a:p>
            <a:endParaRPr lang="ru-RU" dirty="0" smtClean="0"/>
          </a:p>
        </p:txBody>
      </p:sp>
      <p:pic>
        <p:nvPicPr>
          <p:cNvPr id="29698" name="Picture 2" descr="https://miro.medium.com/max/816/1*brjVu216FGlkqcOjPXijm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95686"/>
            <a:ext cx="5756176" cy="296979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ReLU6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ReLU6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Ограниченная сверху;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Применяется в ряде известных архитектур (</a:t>
            </a:r>
            <a:r>
              <a:rPr lang="en-US" dirty="0" err="1" smtClean="0"/>
              <a:t>MobileNet</a:t>
            </a:r>
            <a:r>
              <a:rPr lang="en-US" dirty="0" smtClean="0"/>
              <a:t>) </a:t>
            </a:r>
          </a:p>
          <a:p>
            <a:endParaRPr lang="ru-RU" dirty="0" smtClean="0"/>
          </a:p>
        </p:txBody>
      </p:sp>
      <p:pic>
        <p:nvPicPr>
          <p:cNvPr id="30722" name="Picture 2" descr="https://miro.medium.com/max/821/1*3EKmtgzcSMe237_sUNov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11710"/>
            <a:ext cx="6019825" cy="27349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973</Words>
  <Application>Microsoft Office PowerPoint</Application>
  <PresentationFormat>Экран (16:9)</PresentationFormat>
  <Paragraphs>193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Equation</vt:lpstr>
      <vt:lpstr>Основы практического использования нейронных сетей.  Лекция 1. Функции активации. Функция ошибки.</vt:lpstr>
      <vt:lpstr>Основные темы спецкурса</vt:lpstr>
      <vt:lpstr>Литература</vt:lpstr>
      <vt:lpstr>Функция активации.</vt:lpstr>
      <vt:lpstr>Сигмоида</vt:lpstr>
      <vt:lpstr>ReLU</vt:lpstr>
      <vt:lpstr>Варианты ReLU</vt:lpstr>
      <vt:lpstr>ELU</vt:lpstr>
      <vt:lpstr>ReLU6</vt:lpstr>
      <vt:lpstr>Swish</vt:lpstr>
      <vt:lpstr>Mish</vt:lpstr>
      <vt:lpstr>Maxout</vt:lpstr>
      <vt:lpstr>Другие виды</vt:lpstr>
      <vt:lpstr>Функция ошибки.</vt:lpstr>
      <vt:lpstr>Функция ошибки</vt:lpstr>
      <vt:lpstr>Среднеквадратичная функция (MSE)</vt:lpstr>
      <vt:lpstr>MSE + линейный нейрон</vt:lpstr>
      <vt:lpstr>Cross Entropy</vt:lpstr>
      <vt:lpstr>Функция правдоподобия</vt:lpstr>
      <vt:lpstr>Другие функции потерь</vt:lpstr>
      <vt:lpstr>Выбор типа функции потерь</vt:lpstr>
      <vt:lpstr>Затухающий градиент.</vt:lpstr>
      <vt:lpstr>Затухающий градиент</vt:lpstr>
      <vt:lpstr>Функция активации</vt:lpstr>
      <vt:lpstr>Добавление «шума» в значение градиента</vt:lpstr>
      <vt:lpstr>Глубина НС</vt:lpstr>
      <vt:lpstr>«Восстановление» затухающего градиента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98</cp:revision>
  <dcterms:created xsi:type="dcterms:W3CDTF">2018-02-12T03:07:42Z</dcterms:created>
  <dcterms:modified xsi:type="dcterms:W3CDTF">2024-02-19T19:55:12Z</dcterms:modified>
</cp:coreProperties>
</file>