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6"/>
  </p:notesMasterIdLst>
  <p:sldIdLst>
    <p:sldId id="256" r:id="rId2"/>
    <p:sldId id="276" r:id="rId3"/>
    <p:sldId id="290" r:id="rId4"/>
    <p:sldId id="270" r:id="rId5"/>
    <p:sldId id="271" r:id="rId6"/>
    <p:sldId id="273" r:id="rId7"/>
    <p:sldId id="262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8" r:id="rId18"/>
    <p:sldId id="289" r:id="rId19"/>
    <p:sldId id="291" r:id="rId20"/>
    <p:sldId id="292" r:id="rId21"/>
    <p:sldId id="293" r:id="rId22"/>
    <p:sldId id="294" r:id="rId23"/>
    <p:sldId id="295" r:id="rId24"/>
    <p:sldId id="296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950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2</a:t>
            </a:r>
            <a:r>
              <a:rPr lang="ru-RU" sz="3100" dirty="0" smtClean="0"/>
              <a:t>. Алгоритмы обучения для глубоких НС.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02316"/>
            <a:ext cx="3744416" cy="22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err="1" smtClean="0"/>
              <a:t>RMSProp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347614"/>
            <a:ext cx="3528392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Учет частоты обновления веса</a:t>
            </a:r>
            <a:r>
              <a:rPr lang="en-US" dirty="0" smtClean="0"/>
              <a:t> </a:t>
            </a:r>
            <a:r>
              <a:rPr lang="ru-RU" dirty="0" smtClean="0"/>
              <a:t>за счет усреднения.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9702"/>
            <a:ext cx="240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9742"/>
            <a:ext cx="205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7614"/>
            <a:ext cx="4363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03598"/>
            <a:ext cx="4299113" cy="203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31790"/>
            <a:ext cx="4392488" cy="19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err="1" smtClean="0"/>
              <a:t>Adadelta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6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smtClean="0"/>
              <a:t>Adam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131590"/>
            <a:ext cx="3528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Момент + учет частоты обновления веса.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7694"/>
            <a:ext cx="199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43163"/>
            <a:ext cx="1885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53097"/>
            <a:ext cx="2057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291830"/>
            <a:ext cx="1781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906" y="3792835"/>
            <a:ext cx="2266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3" y="843558"/>
            <a:ext cx="4320480" cy="202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769214"/>
            <a:ext cx="4248472" cy="22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(1).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18367"/>
            <a:ext cx="5294930" cy="382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(2).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952" y="1209535"/>
            <a:ext cx="5249328" cy="38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(3).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263" y="1219437"/>
            <a:ext cx="5439049" cy="39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(4).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2" y="1203598"/>
            <a:ext cx="542207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обучения </a:t>
            </a:r>
            <a:r>
              <a:rPr lang="en-US" dirty="0" err="1" smtClean="0"/>
              <a:t>AdaBelief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987574"/>
            <a:ext cx="734481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AdaBelief</a:t>
            </a:r>
            <a:r>
              <a:rPr lang="en-US" dirty="0" smtClean="0"/>
              <a:t> : Adapting </a:t>
            </a:r>
            <a:r>
              <a:rPr lang="en-US" dirty="0" err="1" smtClean="0"/>
              <a:t>Stepsizes</a:t>
            </a:r>
            <a:r>
              <a:rPr lang="en-US" dirty="0" smtClean="0"/>
              <a:t> by the Belief in Observed Gradients (2020)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Высокая скорость сходимости;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Хорошая обобщающая способность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/>
              <a:t>https://arxiv.org/abs/2010.07468</a:t>
            </a:r>
            <a:endParaRPr lang="ru-RU" sz="1200" i="1" dirty="0" smtClean="0"/>
          </a:p>
        </p:txBody>
      </p:sp>
      <p:pic>
        <p:nvPicPr>
          <p:cNvPr id="50178" name="Picture 2" descr="https://miro.medium.com/max/600/1*wKhLSKdP7MyzgwTX5l_Rw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3718"/>
            <a:ext cx="2114654" cy="1571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miro.medium.com/max/601/1*ckomVgcjdW0vVknVtUrT0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09359"/>
            <a:ext cx="2232247" cy="1630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s://miro.medium.com/max/587/1*-GEcTorBNfQWs_L5f1y-P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2109"/>
            <a:ext cx="3281592" cy="224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2865398"/>
              </p:ext>
            </p:extLst>
          </p:nvPr>
        </p:nvGraphicFramePr>
        <p:xfrm>
          <a:off x="5292079" y="3723878"/>
          <a:ext cx="3600400" cy="108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/>
                <a:gridCol w="792087"/>
                <a:gridCol w="900100"/>
                <a:gridCol w="900100"/>
              </a:tblGrid>
              <a:tr h="25202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Область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Область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Область 3</a:t>
                      </a:r>
                      <a:endParaRPr lang="en-US" sz="11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SGD/</a:t>
                      </a:r>
                      <a:r>
                        <a:rPr lang="ru-RU" sz="1100" dirty="0" smtClean="0"/>
                        <a:t>Момент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Adam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AdaBelief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956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dn-images-1.medium.com/max/1024/1*zmW0sFpRHjhIQc6XvKf98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7534"/>
            <a:ext cx="2880320" cy="1352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обучения </a:t>
            </a:r>
            <a:r>
              <a:rPr lang="en-US" dirty="0" smtClean="0"/>
              <a:t>SAM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99542"/>
            <a:ext cx="626469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SAM: Sharpness-aware Minimization (2020)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Поиск минимума в окрестности с близкими значениями → повышение обобщающей способности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/>
              <a:t>https://arxiv.org/abs/2010.01412</a:t>
            </a:r>
            <a:endParaRPr lang="ru-RU" sz="1200" i="1" dirty="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6" y="2573887"/>
            <a:ext cx="254044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" y="1931970"/>
            <a:ext cx="1803840" cy="2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" y="2297093"/>
            <a:ext cx="1961206" cy="20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6" y="3104164"/>
            <a:ext cx="1984706" cy="3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0" y="3552670"/>
            <a:ext cx="2288291" cy="31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" y="4011910"/>
            <a:ext cx="2888920" cy="6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54" y="1881541"/>
            <a:ext cx="4577308" cy="20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4011910"/>
            <a:ext cx="4136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Применение стандартных оптимизаторов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Специальная функция потерь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Удвоенные вычислительные затраты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156145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Изменение скорости обучения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741682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Изменение скорости обучения повышает эффективность обучения НС.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Существует множество схем изменения скорости обучения.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Простейшие схемы:</a:t>
            </a:r>
            <a:endParaRPr lang="en-US" dirty="0" smtClean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/>
              <a:t> Ступенчатое уменьшение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 в </a:t>
            </a:r>
            <a:r>
              <a:rPr lang="ru-RU" b="1" i="1" dirty="0" smtClean="0"/>
              <a:t>к</a:t>
            </a:r>
            <a:r>
              <a:rPr lang="ru-RU" dirty="0" smtClean="0"/>
              <a:t> раз каждые </a:t>
            </a:r>
            <a:r>
              <a:rPr lang="en-US" b="1" i="1" dirty="0" smtClean="0"/>
              <a:t>n</a:t>
            </a:r>
            <a:r>
              <a:rPr lang="ru-RU" dirty="0" smtClean="0"/>
              <a:t> итераций обучения;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 уменьшение коэффициента обучения, если ошибка на подтверждающей выборке перестала уменьшаться.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endParaRPr lang="ru-RU" dirty="0" smtClean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/>
              <a:t> Экспоненциальное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endParaRPr lang="ru-RU" dirty="0" smtClean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/>
              <a:t> Гиперболическое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07904" y="3795886"/>
          <a:ext cx="1296144" cy="493769"/>
        </p:xfrm>
        <a:graphic>
          <a:graphicData uri="http://schemas.openxmlformats.org/presentationml/2006/ole">
            <p:oleObj spid="_x0000_s55298" name="Equation" r:id="rId3" imgW="647640" imgH="24120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707904" y="4364616"/>
          <a:ext cx="1152128" cy="778884"/>
        </p:xfrm>
        <a:graphic>
          <a:graphicData uri="http://schemas.openxmlformats.org/presentationml/2006/ole">
            <p:oleObj spid="_x0000_s55299" name="Equation" r:id="rId4" imgW="63468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Трудности обучения глубоких НС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54988"/>
            <a:ext cx="4176464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Локальные минимумы функции ошибки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Сложный ландшафт целевой функции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Неравномерность обновления параметров сети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Выбор закона изменения скорости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4578" name="Picture 2" descr="ÐÐ°ÑÑÐ¸Ð½ÐºÐ¸ Ð¿Ð¾ Ð·Ð°Ð¿ÑÐ¾ÑÑ deep learning loss function landsc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75606"/>
            <a:ext cx="4194634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4471599"/>
            <a:ext cx="367240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 smtClean="0"/>
              <a:t>https://www.cs.umd.edu/~tomg/projects/landscapes/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Схемы изменения скорости обучения 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71550"/>
            <a:ext cx="54789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Схемы изменения скорости обучения (2)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128713"/>
            <a:ext cx="6134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Схемы изменения скорости обучения (3)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949424"/>
            <a:ext cx="61055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оптимизаторов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R.M. Schmidt, et al., 2021 </a:t>
            </a:r>
            <a:r>
              <a:rPr lang="ru-RU" dirty="0" smtClean="0"/>
              <a:t>(</a:t>
            </a:r>
            <a:r>
              <a:rPr lang="en-US" i="1" dirty="0" smtClean="0"/>
              <a:t>https://arxiv.org/abs/2007.01547</a:t>
            </a:r>
            <a:r>
              <a:rPr lang="ru-RU" i="1" dirty="0" smtClean="0"/>
              <a:t>)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&lt;15 </a:t>
            </a:r>
            <a:r>
              <a:rPr lang="ru-RU" dirty="0" smtClean="0"/>
              <a:t>оптимизаторов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&lt;</a:t>
            </a:r>
            <a:r>
              <a:rPr lang="ru-RU" dirty="0" smtClean="0"/>
              <a:t>8 задач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x &lt;</a:t>
            </a:r>
            <a:r>
              <a:rPr lang="ru-RU" dirty="0" smtClean="0"/>
              <a:t>4 схемы изменения скорости обучения</a:t>
            </a:r>
            <a:r>
              <a:rPr lang="en-US" dirty="0" smtClean="0"/>
              <a:t>&gt; x &lt;</a:t>
            </a:r>
            <a:r>
              <a:rPr lang="ru-RU" dirty="0" smtClean="0"/>
              <a:t>4 вида настройки гиперпараметров</a:t>
            </a:r>
            <a:r>
              <a:rPr lang="en-US" dirty="0" smtClean="0"/>
              <a:t>&gt;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b="1" dirty="0" smtClean="0"/>
              <a:t> Выводы: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Не существует «лучшего» оптимизатора, эффективность зависит от задачи.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Есть пул наиболее стабильных оптимизаторов: </a:t>
            </a:r>
            <a:r>
              <a:rPr lang="en-US" b="1" dirty="0" smtClean="0"/>
              <a:t>Adam, NAG, </a:t>
            </a:r>
            <a:r>
              <a:rPr lang="en-US" b="1" dirty="0" err="1" smtClean="0"/>
              <a:t>RMSProp</a:t>
            </a:r>
            <a:r>
              <a:rPr lang="en-US" b="1" dirty="0" smtClean="0"/>
              <a:t>, … </a:t>
            </a:r>
            <a:r>
              <a:rPr lang="ru-RU" b="1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Проверка разных </a:t>
            </a:r>
            <a:r>
              <a:rPr lang="en-US" b="1" dirty="0" smtClean="0"/>
              <a:t> </a:t>
            </a:r>
            <a:r>
              <a:rPr lang="ru-RU" b="1" dirty="0" smtClean="0"/>
              <a:t>оптимизаторов (с настройками по-умолчанию)  ≈ настройка гиперпараметров для одного оптимизатора.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Эффективность схемы изменения скорости обучения зависит от задачи.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Направление будущих исследований: разработка методов эффективных для конретных типов задач, автоматическая оптимизация внутренних параметров, новые типы алгоритмов.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Основные проблемы обучения НС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Отличие </a:t>
            </a:r>
            <a:r>
              <a:rPr lang="ru-RU" dirty="0" smtClean="0"/>
              <a:t>обучения с моментом от момента Нестерова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Основные компоненты алгоритма </a:t>
            </a:r>
            <a:r>
              <a:rPr lang="en-US" dirty="0" smtClean="0"/>
              <a:t>Adam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алгоритма обучения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87574"/>
            <a:ext cx="81369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Существует более 100 алгоритмов оптимизации для НС*.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Эмпирическое сравнение эффективности различных алгоритмов.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Не существует исследований, которые сравнивают все (почти все) алгоритмы.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437195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Количество упоминаний оптимизаторов в статьях на сайте </a:t>
            </a:r>
            <a:r>
              <a:rPr lang="en-US" sz="1200" b="1" i="1" dirty="0" smtClean="0"/>
              <a:t>arxiv.org</a:t>
            </a:r>
            <a:r>
              <a:rPr lang="ru-RU" sz="1200" b="1" i="1" dirty="0" smtClean="0"/>
              <a:t>*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9702"/>
            <a:ext cx="2759925" cy="226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73538"/>
            <a:ext cx="3319264" cy="21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6" y="437195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Относительное число  упоминаний оптимизаторов в статьях на сайте </a:t>
            </a:r>
            <a:r>
              <a:rPr lang="en-US" sz="1200" b="1" i="1" dirty="0" smtClean="0"/>
              <a:t>arxiv.org</a:t>
            </a:r>
            <a:r>
              <a:rPr lang="ru-RU" sz="1200" b="1" i="1" dirty="0" smtClean="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Стохастический градиентный спуск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987574"/>
            <a:ext cx="52565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Основной алгоритм для глубокого обучения.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Базируется на принципах градиентного спуска.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Вычисление градиента по каждому примеру вычислительно затратно → выбор случайных подмножест из обучающей выборки.</a:t>
            </a:r>
          </a:p>
        </p:txBody>
      </p:sp>
      <p:pic>
        <p:nvPicPr>
          <p:cNvPr id="10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9582"/>
            <a:ext cx="2376264" cy="123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7734"/>
            <a:ext cx="1685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652" y="3075806"/>
            <a:ext cx="268478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147814"/>
            <a:ext cx="22831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момента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75606"/>
            <a:ext cx="741682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Идея накопления импульса.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Оценка «скорости» градиента.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Применение коэффициента «трения» </a:t>
            </a:r>
            <a:r>
              <a:rPr lang="en-US" dirty="0" smtClean="0"/>
              <a:t>~ </a:t>
            </a:r>
            <a:r>
              <a:rPr lang="ru-RU" dirty="0" smtClean="0"/>
              <a:t>коэффициент момента.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Изменение коэффициента момента  в</a:t>
            </a:r>
            <a:br>
              <a:rPr lang="ru-RU" dirty="0" smtClean="0"/>
            </a:br>
            <a:r>
              <a:rPr lang="ru-RU" dirty="0" smtClean="0"/>
              <a:t>     процессе обучения 0.5→0.9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9742"/>
            <a:ext cx="2582999" cy="7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7734"/>
            <a:ext cx="2952328" cy="24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Момент Нестерова (</a:t>
            </a:r>
            <a:r>
              <a:rPr lang="en-US" dirty="0" smtClean="0"/>
              <a:t>NAG)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588530"/>
            <a:ext cx="69127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Оценка градиента в предсказанной позиции функции ошибки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7" descr="http://cs231n.github.io/assets/nn3/nesterov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31590"/>
            <a:ext cx="6186264" cy="19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62391"/>
            <a:ext cx="4514379" cy="254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403" y="1203598"/>
            <a:ext cx="46036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обучения*. Момент.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208088" y="1433513"/>
          <a:ext cx="1587211" cy="418157"/>
        </p:xfrm>
        <a:graphic>
          <a:graphicData uri="http://schemas.openxmlformats.org/presentationml/2006/ole">
            <p:oleObj spid="_x0000_s40962" name="Формула" r:id="rId5" imgW="888840" imgH="2286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59832" y="1419622"/>
          <a:ext cx="1512168" cy="435512"/>
        </p:xfrm>
        <a:graphic>
          <a:graphicData uri="http://schemas.openxmlformats.org/presentationml/2006/ole">
            <p:oleObj spid="_x0000_s40963" name="Формула" r:id="rId6" imgW="812520" imgH="2286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268413" y="1851025"/>
          <a:ext cx="1220787" cy="381000"/>
        </p:xfrm>
        <a:graphic>
          <a:graphicData uri="http://schemas.openxmlformats.org/presentationml/2006/ole">
            <p:oleObj spid="_x0000_s40964" name="Формула" r:id="rId7" imgW="749160" imgH="22860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131840" y="1923678"/>
          <a:ext cx="783151" cy="347538"/>
        </p:xfrm>
        <a:graphic>
          <a:graphicData uri="http://schemas.openxmlformats.org/presentationml/2006/ole">
            <p:oleObj spid="_x0000_s40965" name="Формула" r:id="rId8" imgW="46980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https://habrahabr.ru/post/318970/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996" y="1203598"/>
            <a:ext cx="560433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Момент Нестерова</a:t>
            </a:r>
            <a:r>
              <a:rPr lang="en-US" dirty="0" smtClean="0"/>
              <a:t> (NAG)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76275" y="1433513"/>
          <a:ext cx="2652713" cy="417512"/>
        </p:xfrm>
        <a:graphic>
          <a:graphicData uri="http://schemas.openxmlformats.org/presentationml/2006/ole">
            <p:oleObj spid="_x0000_s48130" name="Формула" r:id="rId4" imgW="1485720" imgH="2286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55576" y="1851025"/>
          <a:ext cx="1220787" cy="381000"/>
        </p:xfrm>
        <a:graphic>
          <a:graphicData uri="http://schemas.openxmlformats.org/presentationml/2006/ole">
            <p:oleObj spid="_x0000_s48132" name="Формула" r:id="rId5" imgW="74916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77103"/>
            <a:ext cx="5652120" cy="32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err="1" smtClean="0"/>
              <a:t>Adagrad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347614"/>
            <a:ext cx="352839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Учет частоты обновления веса.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Устойчивость к выбору скорости обучения.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34791"/>
            <a:ext cx="179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70895"/>
            <a:ext cx="2124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5256</TotalTime>
  <Words>614</Words>
  <Application>Microsoft Office PowerPoint</Application>
  <PresentationFormat>Экран (16:9)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Формула</vt:lpstr>
      <vt:lpstr>Equation</vt:lpstr>
      <vt:lpstr>Основы практического использования нейронных сетей.  Лекция 2. Алгоритмы обучения для глубоких НС.</vt:lpstr>
      <vt:lpstr>Трудности обучения глубоких НС</vt:lpstr>
      <vt:lpstr>Выбор алгоритма обучения</vt:lpstr>
      <vt:lpstr>Стохастический градиентный спуск</vt:lpstr>
      <vt:lpstr>Использование момента</vt:lpstr>
      <vt:lpstr>Момент Нестерова (NAG)</vt:lpstr>
      <vt:lpstr>Обзор алгоритмов обучения*. Момент.</vt:lpstr>
      <vt:lpstr>Обзор алгоритмов обучения. Момент Нестерова (NAG).</vt:lpstr>
      <vt:lpstr>Обзор алгоритмов обучения. Adagrad.</vt:lpstr>
      <vt:lpstr>Обзор алгоритмов обучения. RMSProp.</vt:lpstr>
      <vt:lpstr>Обзор алгоритмов обучения. Adadelta.</vt:lpstr>
      <vt:lpstr>Обзор алгоритмов обучения. Adam.</vt:lpstr>
      <vt:lpstr>Обзор алгоритмов обучения. Эксперименты (1).</vt:lpstr>
      <vt:lpstr>Обзор алгоритмов обучения. Эксперименты (2).</vt:lpstr>
      <vt:lpstr>Обзор алгоритмов обучения. Эксперименты (3).</vt:lpstr>
      <vt:lpstr>Обзор алгоритмов обучения. Эксперименты (4).</vt:lpstr>
      <vt:lpstr>Алгоритм обучения AdaBelief.</vt:lpstr>
      <vt:lpstr>Алгоритм обучения SAM.</vt:lpstr>
      <vt:lpstr>Изменение скорости обучения</vt:lpstr>
      <vt:lpstr>Схемы изменения скорости обучения (1)</vt:lpstr>
      <vt:lpstr>Схемы изменения скорости обучения (2)</vt:lpstr>
      <vt:lpstr>Схемы изменения скорости обучения (3)</vt:lpstr>
      <vt:lpstr>Сравнение оптимизаторов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282</cp:revision>
  <dcterms:created xsi:type="dcterms:W3CDTF">2018-02-12T03:07:42Z</dcterms:created>
  <dcterms:modified xsi:type="dcterms:W3CDTF">2024-02-28T06:57:15Z</dcterms:modified>
</cp:coreProperties>
</file>