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256" r:id="rId2"/>
    <p:sldId id="287" r:id="rId3"/>
    <p:sldId id="288" r:id="rId4"/>
    <p:sldId id="289" r:id="rId5"/>
    <p:sldId id="290" r:id="rId6"/>
    <p:sldId id="291" r:id="rId7"/>
    <p:sldId id="276" r:id="rId8"/>
    <p:sldId id="262" r:id="rId9"/>
    <p:sldId id="258" r:id="rId10"/>
    <p:sldId id="268" r:id="rId11"/>
    <p:sldId id="267" r:id="rId12"/>
    <p:sldId id="275" r:id="rId13"/>
    <p:sldId id="28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4</a:t>
            </a:r>
            <a:r>
              <a:rPr lang="ru-RU" sz="3100" dirty="0" smtClean="0"/>
              <a:t>. Основные этапы разработки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тестовой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Регуляризация, </a:t>
            </a:r>
            <a:r>
              <a:rPr lang="en-US" dirty="0" smtClean="0"/>
              <a:t>dropout, </a:t>
            </a:r>
            <a:r>
              <a:rPr lang="ru-RU" dirty="0" smtClean="0"/>
              <a:t>аугментация</a:t>
            </a:r>
            <a:r>
              <a:rPr lang="en-US" dirty="0" smtClean="0"/>
              <a:t>, …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Несоответствие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вычислений в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3159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 результатов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согласованность статистических показателей и практики применения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Визуализация, анализ результатов с наибольшими ошибками;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9458" name="Picture 2" descr="ÐÐ°ÑÑÐ¸Ð½ÐºÐ¸ Ð¿Ð¾ Ð·Ð°Ð¿ÑÐ¾ÑÑ face det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2643758"/>
            <a:ext cx="3647947" cy="2067170"/>
          </a:xfrm>
          <a:prstGeom prst="rect">
            <a:avLst/>
          </a:prstGeom>
          <a:noFill/>
        </p:spPr>
      </p:pic>
      <p:pic>
        <p:nvPicPr>
          <p:cNvPr id="1946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63594"/>
            <a:ext cx="3276364" cy="3640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вычислений в НС (2)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7155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Обучение на подвыборке меньшего размера;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внутренних состояний сети: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матрица весов</a:t>
            </a:r>
            <a:r>
              <a:rPr lang="en-US" dirty="0" smtClean="0"/>
              <a:t>/</a:t>
            </a:r>
            <a:r>
              <a:rPr lang="ru-RU" dirty="0" smtClean="0"/>
              <a:t>фильтры </a:t>
            </a:r>
            <a:r>
              <a:rPr lang="ru-RU" dirty="0" err="1" smtClean="0"/>
              <a:t>сверточного</a:t>
            </a:r>
            <a:r>
              <a:rPr lang="ru-RU" dirty="0" smtClean="0"/>
              <a:t> слоя;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карты признаков;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гистограмма выходов нейронов;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smtClean="0"/>
              <a:t>Deconvnet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778" y="771550"/>
            <a:ext cx="713083" cy="19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236" y="771550"/>
            <a:ext cx="6340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2922" y="771550"/>
            <a:ext cx="6159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1560" y="4876006"/>
            <a:ext cx="8046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 smtClean="0"/>
              <a:t>https://machinelearningmastery.com/how-to-visualize-filters-and-feature-maps-in-convolutional-neural-networks/</a:t>
            </a:r>
            <a:endParaRPr lang="ru-RU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79024" y="2643758"/>
            <a:ext cx="1541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Фильтры </a:t>
            </a:r>
          </a:p>
          <a:p>
            <a:pPr algn="ctr"/>
            <a:r>
              <a:rPr lang="ru-RU" sz="1200" b="1" i="1" dirty="0" smtClean="0"/>
              <a:t>первого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8" name="Picture 6" descr="Robin, by Chris Hea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30165"/>
            <a:ext cx="1406353" cy="93610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3766269"/>
            <a:ext cx="1693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Входное изображение</a:t>
            </a:r>
          </a:p>
          <a:p>
            <a:pPr algn="ctr"/>
            <a:r>
              <a:rPr lang="ru-RU" sz="1200" b="1" i="1" dirty="0" smtClean="0"/>
              <a:t>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499742"/>
            <a:ext cx="231518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право 15"/>
          <p:cNvSpPr/>
          <p:nvPr/>
        </p:nvSpPr>
        <p:spPr>
          <a:xfrm>
            <a:off x="1721156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076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1-го слоя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0378" y="2499742"/>
            <a:ext cx="233190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право 18"/>
          <p:cNvSpPr/>
          <p:nvPr/>
        </p:nvSpPr>
        <p:spPr>
          <a:xfrm>
            <a:off x="4427984" y="3147814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848456" y="4371950"/>
            <a:ext cx="19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 smtClean="0"/>
              <a:t>Примеры карт признаков</a:t>
            </a:r>
          </a:p>
          <a:p>
            <a:pPr algn="ctr"/>
            <a:r>
              <a:rPr lang="ru-RU" sz="1200" b="1" i="1" dirty="0" smtClean="0"/>
              <a:t> внутренних </a:t>
            </a:r>
            <a:r>
              <a:rPr lang="en-US" sz="1200" b="1" i="1" dirty="0" smtClean="0"/>
              <a:t>VGG16</a:t>
            </a:r>
            <a:endParaRPr lang="ru-RU" sz="1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Основные свойства данных при их использовании для </a:t>
            </a:r>
            <a:r>
              <a:rPr lang="ru-RU" dirty="0" smtClean="0"/>
              <a:t>обучения и тестирования НС?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В чем отличие функции потерь от целевой метрики, используемой для оценки эффективности НС?  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Что </a:t>
            </a:r>
            <a:r>
              <a:rPr lang="ru-RU" dirty="0" smtClean="0"/>
              <a:t>может быть причиной, когда ошибка на обучающей выборке превосходит целевое значение </a:t>
            </a:r>
            <a:r>
              <a:rPr lang="ru-RU" dirty="0" smtClean="0"/>
              <a:t>ошибки?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Какие действия следует предпринимать, чтобы добиться уменьшения ошибки на тестовой выборке?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задачи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Входные данные: 1</a:t>
            </a:r>
            <a:r>
              <a:rPr lang="en-US" dirty="0" smtClean="0"/>
              <a:t>D </a:t>
            </a:r>
            <a:r>
              <a:rPr lang="ru-RU" dirty="0" smtClean="0"/>
              <a:t>вектор, тензор, последовательность,…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Тип задачи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Бинарная классификация: спам-детектор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Много-классовая</a:t>
            </a:r>
            <a:r>
              <a:rPr lang="ru-RU" dirty="0" smtClean="0"/>
              <a:t> классификация: распознавание команд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Классификация со множеством меток для каждого примера: поиск изображений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Регрессия: определение жизненных показателей человека (пульс, давление)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…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Выходные данные.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Сбор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87574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Алгоритмы машинного обучения «запоминают» только то,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</a:t>
            </a:r>
            <a:r>
              <a:rPr lang="ru-RU" b="1" dirty="0" smtClean="0"/>
              <a:t>что было в обучающих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Основные свойства данных: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Объем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Репрезентативность: соответствие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ru-RU" dirty="0" smtClean="0"/>
              <a:t> обучающих и продуктовых данных,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concept drift, sampling bias, …</a:t>
            </a:r>
            <a:endParaRPr lang="ru-RU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Качество разметки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Анализ данных: статистика меток,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ru-RU" dirty="0" smtClean="0"/>
              <a:t>распределение элементов данных,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098" name="Picture 2" descr="The ravages of concept drift in stream learning applications and how to  deal with it - KDnugg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9542"/>
            <a:ext cx="3046541" cy="33843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28482" y="3987810"/>
            <a:ext cx="34371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Пример </a:t>
            </a:r>
            <a:r>
              <a:rPr lang="en-US" sz="1100" b="1" dirty="0" smtClean="0"/>
              <a:t>concept drift</a:t>
            </a:r>
          </a:p>
          <a:p>
            <a:pPr algn="ctr"/>
            <a:r>
              <a:rPr lang="en-US" sz="1100" dirty="0" smtClean="0"/>
              <a:t>(https://www.kdnuggets.com/2019/12/</a:t>
            </a:r>
          </a:p>
          <a:p>
            <a:pPr algn="ctr"/>
            <a:r>
              <a:rPr lang="en-US" sz="1100" dirty="0" smtClean="0"/>
              <a:t>ravages-concept-drift-stream-learning-applications.html)</a:t>
            </a: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Выбор целевых метрик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771550"/>
            <a:ext cx="7992888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Показатели, которые определяют эффективность полученного решения</a:t>
            </a:r>
            <a:r>
              <a:rPr lang="ru-RU" b="1" dirty="0" smtClean="0"/>
              <a:t>. Могут быть </a:t>
            </a:r>
            <a:r>
              <a:rPr lang="ru-RU" b="1" dirty="0" err="1" smtClean="0"/>
              <a:t>недифференцируемыми</a:t>
            </a:r>
            <a:r>
              <a:rPr lang="ru-RU" b="1" dirty="0" smtClean="0"/>
              <a:t> по </a:t>
            </a:r>
            <a:r>
              <a:rPr lang="ru-RU" b="1" smtClean="0"/>
              <a:t>весам НС.</a:t>
            </a:r>
            <a:endParaRPr lang="ru-RU" b="1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Классификация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Точность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F1-</a:t>
            </a:r>
            <a:r>
              <a:rPr lang="ru-RU" dirty="0" smtClean="0"/>
              <a:t>мера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Площадь под </a:t>
            </a:r>
            <a:r>
              <a:rPr lang="en-US" dirty="0" smtClean="0"/>
              <a:t>ROC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Регрессия</a:t>
            </a:r>
            <a:endParaRPr lang="en-US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Близость по мере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3559361"/>
            <a:ext cx="7992888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Выбор сценария оценки эффективности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Использования </a:t>
            </a:r>
            <a:r>
              <a:rPr lang="ru-RU" dirty="0" err="1" smtClean="0"/>
              <a:t>валидационной</a:t>
            </a:r>
            <a:r>
              <a:rPr lang="ru-RU" dirty="0" smtClean="0"/>
              <a:t> выборки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Кроссвалидация</a:t>
            </a:r>
            <a:endParaRPr lang="ru-RU" dirty="0" smtClean="0"/>
          </a:p>
        </p:txBody>
      </p:sp>
      <p:pic>
        <p:nvPicPr>
          <p:cNvPr id="3076" name="Picture 4" descr="Confusion matrix: Precision, Recall, Accuracy, and F1 score. | Download 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91630"/>
            <a:ext cx="5364088" cy="1508255"/>
          </a:xfrm>
          <a:prstGeom prst="rect">
            <a:avLst/>
          </a:prstGeom>
          <a:noFill/>
        </p:spPr>
      </p:pic>
      <p:pic>
        <p:nvPicPr>
          <p:cNvPr id="3078" name="Picture 6" descr="Receiver operating characteristic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047999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Предобработка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87574"/>
            <a:ext cx="799288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Векторизация данных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Нормализация данных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Значения из небольшого интервала: </a:t>
            </a:r>
            <a:r>
              <a:rPr lang="en-US" dirty="0" smtClean="0"/>
              <a:t>[0,1], [-1,1], … </a:t>
            </a:r>
            <a:endParaRPr lang="ru-RU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dirty="0" smtClean="0"/>
              <a:t> Одинаковые диапазоны для каждого признака.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Обработка пропущенных значений, выбросов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464" y="2787774"/>
            <a:ext cx="5545832" cy="213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обучению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87574"/>
            <a:ext cx="799288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Дизайн архитектуры НС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Определение функции потерь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923678"/>
          <a:ext cx="811072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046728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Функция активации</a:t>
                      </a:r>
                      <a:r>
                        <a:rPr lang="ru-RU" baseline="0" dirty="0" smtClean="0"/>
                        <a:t> в последнем слое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Функция потерь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Бинарная классификация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Сигмоида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crossentropy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Много-классовая</a:t>
                      </a:r>
                      <a:r>
                        <a:rPr lang="ru-RU" dirty="0" smtClean="0"/>
                        <a:t> классификация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Softmax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Categorical </a:t>
                      </a:r>
                      <a:r>
                        <a:rPr lang="en-US" dirty="0" err="1" smtClean="0"/>
                        <a:t>crossentropy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Множество меток на 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Сигмоида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 </a:t>
                      </a:r>
                      <a:r>
                        <a:rPr lang="en-US" dirty="0" err="1" smtClean="0"/>
                        <a:t>crossentropy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Регрессия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Линейная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низкой эффективности обучения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Неоптимальные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–</a:t>
            </a:r>
            <a:r>
              <a:rPr lang="ru-RU" dirty="0" smtClean="0"/>
              <a:t> обучающая выборка</a:t>
            </a:r>
            <a:r>
              <a:rPr lang="en-US" dirty="0" smtClean="0"/>
              <a:t>;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</a:t>
            </a:r>
            <a:r>
              <a:rPr lang="ru-RU" dirty="0" smtClean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train</a:t>
            </a:r>
            <a:r>
              <a:rPr lang="en-US" dirty="0" smtClean="0"/>
              <a:t> – </a:t>
            </a:r>
            <a:r>
              <a:rPr lang="ru-RU" dirty="0" smtClean="0"/>
              <a:t>ошибка на обучающей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 </a:t>
            </a:r>
            <a:r>
              <a:rPr lang="ru-RU" dirty="0" smtClean="0"/>
              <a:t>ошибка на тестовой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goal</a:t>
            </a:r>
            <a:r>
              <a:rPr lang="en-US" dirty="0" smtClean="0"/>
              <a:t> – </a:t>
            </a:r>
            <a:r>
              <a:rPr lang="ru-RU" dirty="0" smtClean="0"/>
              <a:t>целевое значение ошибки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обучающей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«Затухание» градиента: </a:t>
            </a:r>
            <a:r>
              <a:rPr lang="en-US" dirty="0" smtClean="0"/>
              <a:t>batch normalization, residual connection,…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5712</TotalTime>
  <Words>557</Words>
  <Application>Microsoft Office PowerPoint</Application>
  <PresentationFormat>Экран (16:9)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Основы практического использования нейронных сетей.  Лекция 4. Основные этапы разработки НС. </vt:lpstr>
      <vt:lpstr>Определение задачи</vt:lpstr>
      <vt:lpstr>Сбор данных</vt:lpstr>
      <vt:lpstr>Выбор целевых метрик</vt:lpstr>
      <vt:lpstr>Предобработка данных</vt:lpstr>
      <vt:lpstr>Подготовка к обучению НС</vt:lpstr>
      <vt:lpstr>Основные причины низкой эффективности обучения НС</vt:lpstr>
      <vt:lpstr>Обозначения</vt:lpstr>
      <vt:lpstr>Анализ ошибки на обучающей выборке</vt:lpstr>
      <vt:lpstr>Анализ ошибки на тестовой выборке</vt:lpstr>
      <vt:lpstr>Анализ вычислений в НС</vt:lpstr>
      <vt:lpstr>Анализ вычислений в НС (2)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252</cp:revision>
  <dcterms:created xsi:type="dcterms:W3CDTF">2018-02-12T03:07:42Z</dcterms:created>
  <dcterms:modified xsi:type="dcterms:W3CDTF">2024-03-27T07:28:56Z</dcterms:modified>
</cp:coreProperties>
</file>