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sldIdLst>
    <p:sldId id="256" r:id="rId2"/>
    <p:sldId id="285" r:id="rId3"/>
    <p:sldId id="296" r:id="rId4"/>
    <p:sldId id="294" r:id="rId5"/>
    <p:sldId id="298" r:id="rId6"/>
    <p:sldId id="286" r:id="rId7"/>
    <p:sldId id="299" r:id="rId8"/>
    <p:sldId id="295" r:id="rId9"/>
    <p:sldId id="297" r:id="rId10"/>
    <p:sldId id="300" r:id="rId11"/>
    <p:sldId id="29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9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5</a:t>
            </a:r>
            <a:r>
              <a:rPr lang="ru-RU" sz="3100" dirty="0" smtClean="0"/>
              <a:t>. Типы </a:t>
            </a:r>
            <a:r>
              <a:rPr lang="ru-RU" sz="3100" dirty="0" err="1" smtClean="0"/>
              <a:t>сверточных</a:t>
            </a:r>
            <a:r>
              <a:rPr lang="ru-RU" sz="3100" dirty="0" smtClean="0"/>
              <a:t> слоев.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Transposed </a:t>
            </a:r>
            <a:r>
              <a:rPr lang="en-US" dirty="0" smtClean="0"/>
              <a:t>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1746" name="Picture 2" descr="GAN vs VAE: Differences, Similarities, Examples - Analytics Yo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9622"/>
            <a:ext cx="3649053" cy="3600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9512" y="771550"/>
            <a:ext cx="4608512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Применение в декодерах и генераторах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</a:t>
            </a:r>
            <a:r>
              <a:rPr lang="en-US" dirty="0" err="1" smtClean="0"/>
              <a:t>Depthwise</a:t>
            </a:r>
            <a:r>
              <a:rPr lang="en-US" dirty="0" smtClean="0"/>
              <a:t> Separable </a:t>
            </a:r>
            <a:r>
              <a:rPr lang="ru-RU" dirty="0" smtClean="0"/>
              <a:t>свертка является вычислительно более эффективной во сравнению с обычной операцией свертки в НС</a:t>
            </a:r>
            <a:r>
              <a:rPr lang="ru-RU" dirty="0" smtClean="0"/>
              <a:t>?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Отличие 2</a:t>
            </a:r>
            <a:r>
              <a:rPr lang="en-US" dirty="0" smtClean="0"/>
              <a:t>D </a:t>
            </a:r>
            <a:r>
              <a:rPr lang="ru-RU" dirty="0" smtClean="0"/>
              <a:t>свертки от 3</a:t>
            </a:r>
            <a:r>
              <a:rPr lang="en-US" dirty="0" smtClean="0"/>
              <a:t>D </a:t>
            </a:r>
            <a:r>
              <a:rPr lang="ru-RU" smtClean="0"/>
              <a:t>свертки?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Как выполняется </a:t>
            </a:r>
            <a:r>
              <a:rPr lang="en-US" dirty="0" smtClean="0"/>
              <a:t>transposed convolution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Операция свертки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843558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Свертка 2</a:t>
            </a:r>
            <a:r>
              <a:rPr lang="en-US" dirty="0" smtClean="0"/>
              <a:t>D </a:t>
            </a:r>
            <a:r>
              <a:rPr lang="ru-RU" dirty="0" smtClean="0"/>
              <a:t>матриц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435846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 </a:t>
            </a:r>
            <a:r>
              <a:rPr lang="ru-RU" sz="1600" dirty="0" smtClean="0"/>
              <a:t>– число элементов вдоль границ, заполняемых нулями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 –</a:t>
            </a:r>
            <a:r>
              <a:rPr lang="ru-RU" sz="1600" dirty="0" smtClean="0"/>
              <a:t> ширина сдвига ядра </a:t>
            </a:r>
            <a:endParaRPr lang="ru-RU" sz="1600" dirty="0"/>
          </a:p>
        </p:txBody>
      </p:sp>
      <p:sp>
        <p:nvSpPr>
          <p:cNvPr id="26626" name="AutoShape 2" descr="https://miro.medium.com/v2/resize:fit:630/1*gYAQUBj741P5-gbuboXf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3598"/>
            <a:ext cx="7740352" cy="20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 descr="https://miro.medium.com/v2/resize:fit:630/1*6OdZgz15qxMQKjp70Z30K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83918"/>
            <a:ext cx="1944216" cy="5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627784" y="4177412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</a:t>
            </a:r>
            <a:r>
              <a:rPr lang="ru-RU" dirty="0" smtClean="0"/>
              <a:t>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D </a:t>
            </a:r>
            <a:r>
              <a:rPr lang="ru-RU" dirty="0" smtClean="0"/>
              <a:t>свертка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714758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2D </a:t>
            </a:r>
            <a:r>
              <a:rPr lang="ru-RU" sz="1100" dirty="0" smtClean="0"/>
              <a:t>свертка: получение одного выходного элемента</a:t>
            </a:r>
            <a:endParaRPr lang="ru-RU" sz="1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80"/>
            <a:ext cx="3001260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32"/>
            <a:ext cx="4735899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220826" y="3643320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2D </a:t>
            </a:r>
            <a:r>
              <a:rPr lang="ru-RU" sz="1100" dirty="0" smtClean="0"/>
              <a:t>свертки</a:t>
            </a:r>
            <a:r>
              <a:rPr lang="en-US" sz="1100" dirty="0" smtClean="0"/>
              <a:t>, </a:t>
            </a:r>
            <a:r>
              <a:rPr lang="ru-RU" sz="1100" dirty="0" smtClean="0"/>
              <a:t>число входных карт </a:t>
            </a:r>
            <a:r>
              <a:rPr lang="en-US" sz="1100" dirty="0" smtClean="0"/>
              <a:t>Din, </a:t>
            </a:r>
            <a:r>
              <a:rPr lang="ru-RU" sz="1100" dirty="0" smtClean="0"/>
              <a:t>выходных - </a:t>
            </a:r>
            <a:r>
              <a:rPr lang="en-US" sz="1100" dirty="0" err="1" smtClean="0"/>
              <a:t>Dout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9942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1D </a:t>
            </a:r>
            <a:r>
              <a:rPr lang="ru-RU" dirty="0" smtClean="0"/>
              <a:t>свертка</a:t>
            </a:r>
            <a:r>
              <a:rPr lang="en-US" dirty="0" smtClean="0"/>
              <a:t> (</a:t>
            </a:r>
            <a:r>
              <a:rPr lang="ru-RU" dirty="0" smtClean="0"/>
              <a:t>аналогично для </a:t>
            </a:r>
            <a:r>
              <a:rPr lang="en-US" dirty="0" smtClean="0"/>
              <a:t>2D </a:t>
            </a:r>
            <a:r>
              <a:rPr lang="ru-RU" dirty="0" smtClean="0"/>
              <a:t>тензора)</a:t>
            </a:r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Depthwise</a:t>
            </a:r>
            <a:r>
              <a:rPr lang="en-US" dirty="0" smtClean="0"/>
              <a:t> Separable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pic>
        <p:nvPicPr>
          <p:cNvPr id="2052" name="Picture 4" descr="https://miro.medium.com/max/1447/1*XloAmCh5bwE4j1G7yk5TH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5566"/>
            <a:ext cx="3067661" cy="11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o.medium.com/max/1308/1*yG6z6ESzsRW-9q5F_neO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5726"/>
            <a:ext cx="2916982" cy="10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iro.medium.com/max/1407/1*Q7a20gyuunpJzXGnWayUD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401" y="3291830"/>
            <a:ext cx="2960515" cy="1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2400" y="2427734"/>
            <a:ext cx="2960515" cy="211815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Входной тензор: </a:t>
            </a:r>
            <a:r>
              <a:rPr lang="en-US" dirty="0" err="1" smtClean="0"/>
              <a:t>WxHxC</a:t>
            </a:r>
            <a:r>
              <a:rPr lang="en-US" baseline="-25000" dirty="0" err="1"/>
              <a:t>I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 smtClean="0"/>
              <a:t>Ядро: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xK</a:t>
            </a:r>
            <a:r>
              <a:rPr lang="en-US" baseline="-25000" dirty="0"/>
              <a:t>2</a:t>
            </a:r>
            <a:r>
              <a:rPr lang="ru-RU" dirty="0" smtClean="0"/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Выходной тензор: </a:t>
            </a:r>
            <a:r>
              <a:rPr lang="en-US" dirty="0" err="1" smtClean="0"/>
              <a:t>WxHxC</a:t>
            </a:r>
            <a:r>
              <a:rPr lang="en-US" baseline="-25000" dirty="0" err="1" smtClean="0"/>
              <a:t>O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Обычная свертка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Число операций</a:t>
            </a:r>
            <a:r>
              <a:rPr lang="en-US" dirty="0"/>
              <a:t>:</a:t>
            </a:r>
            <a:r>
              <a:rPr lang="en-US" dirty="0" smtClean="0"/>
              <a:t> 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xWxHxC</a:t>
            </a:r>
            <a:r>
              <a:rPr lang="en-US" baseline="-25000" dirty="0" smtClean="0"/>
              <a:t>O</a:t>
            </a:r>
            <a:r>
              <a:rPr lang="en-US" dirty="0" smtClean="0"/>
              <a:t>;</a:t>
            </a:r>
            <a:endParaRPr lang="en-US" baseline="-25000" dirty="0"/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Свертка </a:t>
            </a:r>
            <a:r>
              <a:rPr lang="en-US" dirty="0" err="1" smtClean="0"/>
              <a:t>Depthwise</a:t>
            </a:r>
            <a:r>
              <a:rPr lang="en-US" dirty="0" smtClean="0"/>
              <a:t> Separable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Depthwise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Pointwise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xWxHxC</a:t>
            </a:r>
            <a:r>
              <a:rPr lang="ru-RU" baseline="-25000" dirty="0" smtClean="0"/>
              <a:t>О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Общее 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+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 err="1"/>
              <a:t>xWxHxC</a:t>
            </a:r>
            <a:r>
              <a:rPr lang="ru-RU" baseline="-25000" dirty="0"/>
              <a:t>О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ru-RU" dirty="0" smtClean="0"/>
              <a:t>+: Вычислительная эффективность </a:t>
            </a:r>
          </a:p>
          <a:p>
            <a:pPr lvl="1">
              <a:lnSpc>
                <a:spcPct val="130000"/>
              </a:lnSpc>
            </a:pPr>
            <a:r>
              <a:rPr lang="ru-RU" dirty="0" smtClean="0"/>
              <a:t>-:  Потеря точности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5" y="202210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Обычная свертка, 1228800 операций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6868" y="454238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r>
              <a:rPr lang="ru-RU" sz="1100" dirty="0" smtClean="0"/>
              <a:t>, </a:t>
            </a:r>
            <a:r>
              <a:rPr lang="en-US" sz="1100" dirty="0" smtClean="0"/>
              <a:t>52952</a:t>
            </a:r>
            <a:r>
              <a:rPr lang="ru-RU" sz="1100" dirty="0" smtClean="0"/>
              <a:t> операций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Depthwise</a:t>
            </a:r>
            <a:r>
              <a:rPr lang="en-US" dirty="0" smtClean="0"/>
              <a:t> Separable. </a:t>
            </a:r>
            <a:r>
              <a:rPr lang="en-US" dirty="0" err="1" smtClean="0"/>
              <a:t>MobileNet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A. Howard, et al., </a:t>
            </a:r>
            <a:r>
              <a:rPr lang="en-US" sz="1050" dirty="0" err="1" smtClean="0"/>
              <a:t>MobileNets</a:t>
            </a:r>
            <a:r>
              <a:rPr lang="en-US" sz="1050" dirty="0" smtClean="0"/>
              <a:t>: Efficient </a:t>
            </a:r>
            <a:r>
              <a:rPr lang="en-US" sz="1050" dirty="0" err="1" smtClean="0"/>
              <a:t>Convolutional</a:t>
            </a:r>
            <a:r>
              <a:rPr lang="en-US" sz="1050" dirty="0" smtClean="0"/>
              <a:t> Neural Networks for Mobile Vision </a:t>
            </a:r>
            <a:r>
              <a:rPr lang="en-US" sz="1050" dirty="0" smtClean="0"/>
              <a:t>Applications, 2017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91556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Распознавание изображений.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571750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Сравнение </a:t>
            </a:r>
            <a:r>
              <a:rPr lang="en-US" sz="1100" dirty="0" err="1" smtClean="0"/>
              <a:t>MobileNet</a:t>
            </a:r>
            <a:r>
              <a:rPr lang="en-US" sz="1100" dirty="0" smtClean="0"/>
              <a:t> </a:t>
            </a:r>
            <a:r>
              <a:rPr lang="ru-RU" sz="1100" dirty="0" smtClean="0"/>
              <a:t>с </a:t>
            </a:r>
            <a:r>
              <a:rPr lang="en-US" sz="1100" dirty="0" err="1" smtClean="0"/>
              <a:t>GoogleNet</a:t>
            </a:r>
            <a:r>
              <a:rPr lang="en-US" sz="1100" dirty="0" smtClean="0"/>
              <a:t> </a:t>
            </a:r>
            <a:r>
              <a:rPr lang="ru-RU" sz="1100" dirty="0" smtClean="0"/>
              <a:t>и </a:t>
            </a:r>
            <a:r>
              <a:rPr lang="en-US" sz="1100" dirty="0" smtClean="0"/>
              <a:t>VGG-16</a:t>
            </a:r>
            <a:endParaRPr lang="ru-RU" sz="1100" dirty="0"/>
          </a:p>
        </p:txBody>
      </p:sp>
      <p:pic>
        <p:nvPicPr>
          <p:cNvPr id="22532" name="Picture 4" descr="https://miro.medium.com/v2/resize:fit:574/1*Vnr18uaV6khM69nD35aH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7574"/>
            <a:ext cx="2376264" cy="1428864"/>
          </a:xfrm>
          <a:prstGeom prst="rect">
            <a:avLst/>
          </a:prstGeom>
          <a:noFill/>
        </p:spPr>
      </p:pic>
      <p:pic>
        <p:nvPicPr>
          <p:cNvPr id="22530" name="Picture 2" descr="https://miro.medium.com/v2/resize:fit:704/1*oIJtvbsHhXuKPKKl-f3L6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7614"/>
            <a:ext cx="4354463" cy="1229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92080" y="2355726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Слева: обычный </a:t>
            </a:r>
            <a:r>
              <a:rPr lang="ru-RU" sz="1100" dirty="0" err="1" smtClean="0"/>
              <a:t>сверточный</a:t>
            </a:r>
            <a:r>
              <a:rPr lang="ru-RU" sz="1100" dirty="0" smtClean="0"/>
              <a:t> слой</a:t>
            </a:r>
          </a:p>
          <a:p>
            <a:pPr algn="ctr"/>
            <a:r>
              <a:rPr lang="ru-RU" sz="1100" dirty="0" smtClean="0"/>
              <a:t>Справа: </a:t>
            </a:r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endParaRPr lang="ru-RU" sz="1100" dirty="0"/>
          </a:p>
        </p:txBody>
      </p:sp>
      <p:pic>
        <p:nvPicPr>
          <p:cNvPr id="22534" name="Picture 6" descr="https://miro.medium.com/v2/resize:fit:875/1*j-gTGI3JyFUrje9QmhZ0P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9782"/>
            <a:ext cx="4860032" cy="18551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36588" y="4614396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 </a:t>
            </a:r>
            <a:r>
              <a:rPr lang="ru-RU" sz="1100" dirty="0" smtClean="0"/>
              <a:t>Области применения </a:t>
            </a:r>
            <a:r>
              <a:rPr lang="en-US" sz="1100" dirty="0" err="1" smtClean="0"/>
              <a:t>MobileNet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Dilated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Dilated convolution</a:t>
            </a:r>
            <a:endParaRPr lang="ru-RU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Прореживание рецептивного поля</a:t>
            </a:r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Увеличение рецептивного поля с сохранением числа параметров и операций</a:t>
            </a:r>
            <a:r>
              <a:rPr lang="ru-RU" dirty="0" smtClean="0"/>
              <a:t>.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7644" y="436550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Примеры </a:t>
            </a:r>
            <a:r>
              <a:rPr lang="en-US" sz="1100" dirty="0" smtClean="0"/>
              <a:t>dilated convolution</a:t>
            </a:r>
            <a:endParaRPr lang="ru-RU" sz="1100" dirty="0"/>
          </a:p>
        </p:txBody>
      </p:sp>
      <p:pic>
        <p:nvPicPr>
          <p:cNvPr id="3074" name="Picture 2" descr="https://miro.medium.com/max/2019/1*d3rLXrB7IfjvUR2ojBYsV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1790"/>
            <a:ext cx="3811833" cy="14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miro.medium.com/v2/resize:fit:875/1*xGVI8PDBzKVuZfOPoPtPO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75606"/>
            <a:ext cx="3096344" cy="3035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80804" y="4299942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Применение к задаче сегментации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26592" y="4191358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Shuffle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843558"/>
            <a:ext cx="4608512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Shuffle </a:t>
            </a:r>
            <a:r>
              <a:rPr lang="en-US" dirty="0" smtClean="0"/>
              <a:t>convolution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Поканальные свертки с дальнейшим перемешиванием результирующих карт.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350785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</a:t>
            </a:r>
            <a:r>
              <a:rPr lang="en-US" sz="1100" dirty="0" smtClean="0"/>
              <a:t>, b </a:t>
            </a:r>
            <a:r>
              <a:rPr lang="ru-RU" sz="1100" dirty="0" err="1" smtClean="0"/>
              <a:t>Поканальная</a:t>
            </a:r>
            <a:r>
              <a:rPr lang="ru-RU" sz="1100" dirty="0" smtClean="0"/>
              <a:t> </a:t>
            </a:r>
            <a:r>
              <a:rPr lang="ru-RU" sz="1100" dirty="0" smtClean="0"/>
              <a:t>свертка</a:t>
            </a:r>
          </a:p>
          <a:p>
            <a:pPr algn="ctr"/>
            <a:r>
              <a:rPr lang="en-US" sz="1100" dirty="0" smtClean="0"/>
              <a:t>c</a:t>
            </a:r>
            <a:r>
              <a:rPr lang="en-US" sz="1100" dirty="0" smtClean="0"/>
              <a:t>. Shuffle convolution</a:t>
            </a:r>
            <a:endParaRPr lang="ru-RU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28866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s://miro.medium.com/v2/resize:fit:875/0*ZmWh2AY1s5__LxR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75806"/>
            <a:ext cx="3240360" cy="1535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915566"/>
            <a:ext cx="359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ShuffleNet</a:t>
            </a:r>
            <a:r>
              <a:rPr lang="en-US" dirty="0" smtClean="0"/>
              <a:t> (X. Zhang, et al., 2018)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7614"/>
            <a:ext cx="21233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60232" y="3291830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</a:t>
            </a:r>
            <a:r>
              <a:rPr lang="en-US" sz="1100" dirty="0" smtClean="0"/>
              <a:t> </a:t>
            </a:r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endParaRPr lang="ru-RU" sz="1100" dirty="0" smtClean="0"/>
          </a:p>
          <a:p>
            <a:pPr algn="ctr"/>
            <a:r>
              <a:rPr lang="en-US" sz="1100" dirty="0" smtClean="0"/>
              <a:t>b</a:t>
            </a:r>
            <a:r>
              <a:rPr lang="en-US" sz="1100" dirty="0" smtClean="0"/>
              <a:t>. </a:t>
            </a:r>
            <a:r>
              <a:rPr lang="en-US" sz="1100" dirty="0" smtClean="0"/>
              <a:t>Shuffle convolution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443958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 </a:t>
            </a:r>
            <a:r>
              <a:rPr lang="ru-RU" sz="1100" dirty="0" smtClean="0"/>
              <a:t>Сравнение точности и вычислительной сложности </a:t>
            </a:r>
            <a:r>
              <a:rPr lang="en-US" sz="1100" dirty="0" err="1" smtClean="0"/>
              <a:t>ShuffleNet</a:t>
            </a:r>
            <a:r>
              <a:rPr lang="en-US" sz="1100" dirty="0" smtClean="0"/>
              <a:t> </a:t>
            </a:r>
            <a:r>
              <a:rPr lang="ru-RU" sz="1100" dirty="0" smtClean="0"/>
              <a:t>с другими архитектурами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ru-RU" dirty="0" smtClean="0"/>
              <a:t>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3D </a:t>
            </a:r>
            <a:r>
              <a:rPr lang="ru-RU" dirty="0" smtClean="0"/>
              <a:t>свертка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обработки 3</a:t>
            </a:r>
            <a:r>
              <a:rPr lang="en-US" dirty="0" smtClean="0"/>
              <a:t>D </a:t>
            </a:r>
            <a:r>
              <a:rPr lang="ru-RU" dirty="0" smtClean="0"/>
              <a:t>данных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9058" y="4453280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3D </a:t>
            </a:r>
            <a:r>
              <a:rPr lang="ru-RU" sz="1100" dirty="0" smtClean="0"/>
              <a:t>свертки</a:t>
            </a:r>
            <a:endParaRPr lang="ru-RU" sz="1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10074"/>
            <a:ext cx="3643338" cy="26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344538"/>
            <a:ext cx="9058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Transposed </a:t>
            </a:r>
            <a:r>
              <a:rPr lang="en-US" dirty="0" smtClean="0"/>
              <a:t>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627534"/>
            <a:ext cx="90364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Транспонированная свертка (</a:t>
            </a:r>
            <a:r>
              <a:rPr lang="en-US" dirty="0" smtClean="0"/>
              <a:t>Transposed convolution)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≠</a:t>
            </a:r>
            <a:r>
              <a:rPr lang="ru-RU" dirty="0" smtClean="0"/>
              <a:t>обратная свертка (</a:t>
            </a:r>
            <a:r>
              <a:rPr lang="en-US" dirty="0" err="1" smtClean="0"/>
              <a:t>deconvolution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получения выходных данных большего размера (</a:t>
            </a:r>
            <a:r>
              <a:rPr lang="ru-RU" dirty="0" err="1" smtClean="0"/>
              <a:t>автоэнкодеры</a:t>
            </a:r>
            <a:r>
              <a:rPr lang="ru-RU" dirty="0" smtClean="0"/>
              <a:t>, </a:t>
            </a:r>
            <a:r>
              <a:rPr lang="en-US" dirty="0" smtClean="0"/>
              <a:t>GAN)</a:t>
            </a:r>
            <a:r>
              <a:rPr lang="ru-RU" dirty="0" smtClean="0"/>
              <a:t> </a:t>
            </a:r>
          </a:p>
        </p:txBody>
      </p:sp>
      <p:sp>
        <p:nvSpPr>
          <p:cNvPr id="37890" name="AutoShape 2" descr="https://miro.medium.com/v2/resize:fit:630/1*54-7typHLLXhdvAhlku9S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3283119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(S,P) </a:t>
            </a:r>
            <a:r>
              <a:rPr lang="ru-RU" sz="1600" dirty="0" smtClean="0"/>
              <a:t>– параметры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z –</a:t>
            </a:r>
            <a:r>
              <a:rPr lang="ru-RU" sz="1600" dirty="0" smtClean="0"/>
              <a:t> число нулей, вставляемых между столбцами и строками)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p’</a:t>
            </a:r>
            <a:r>
              <a:rPr lang="ru-RU" sz="1600" dirty="0" smtClean="0"/>
              <a:t> – число нулей вокруг исходного массива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s’ – </a:t>
            </a:r>
            <a:r>
              <a:rPr lang="ru-RU" sz="1600" dirty="0" smtClean="0"/>
              <a:t>шаг сдвига ядра </a:t>
            </a:r>
            <a:endParaRPr lang="ru-RU" sz="1600" dirty="0"/>
          </a:p>
        </p:txBody>
      </p:sp>
      <p:sp>
        <p:nvSpPr>
          <p:cNvPr id="37895" name="AutoShape 7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AutoShape 9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9" name="AutoShape 11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1" name="AutoShape 13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3" name="AutoShape 15" descr="https://miro.medium.com/v2/resize:fit:630/1*2Bh5FuM2B6UAM9DC_-j95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71950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27784" y="4393436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7717</TotalTime>
  <Words>433</Words>
  <Application>Microsoft Office PowerPoint</Application>
  <PresentationFormat>Экран (16:9)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Основы практического использования нейронных сетей.  Лекция 5. Типы сверточных слоев.</vt:lpstr>
      <vt:lpstr>Операция свертки</vt:lpstr>
      <vt:lpstr>2D свертка</vt:lpstr>
      <vt:lpstr>Depthwise Separable</vt:lpstr>
      <vt:lpstr>Depthwise Separable. MobileNet</vt:lpstr>
      <vt:lpstr>Dilated Convolution</vt:lpstr>
      <vt:lpstr>Shuffle convolution</vt:lpstr>
      <vt:lpstr>3D свертка</vt:lpstr>
      <vt:lpstr>Transposed convolution</vt:lpstr>
      <vt:lpstr>Transposed convolution</vt:lpstr>
      <vt:lpstr>Вопросы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Dmitry</cp:lastModifiedBy>
  <cp:revision>338</cp:revision>
  <dcterms:created xsi:type="dcterms:W3CDTF">2018-02-12T03:07:42Z</dcterms:created>
  <dcterms:modified xsi:type="dcterms:W3CDTF">2024-04-02T20:07:20Z</dcterms:modified>
</cp:coreProperties>
</file>