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3"/>
  </p:notesMasterIdLst>
  <p:sldIdLst>
    <p:sldId id="256" r:id="rId2"/>
    <p:sldId id="284" r:id="rId3"/>
    <p:sldId id="285" r:id="rId4"/>
    <p:sldId id="283" r:id="rId5"/>
    <p:sldId id="281" r:id="rId6"/>
    <p:sldId id="282" r:id="rId7"/>
    <p:sldId id="257" r:id="rId8"/>
    <p:sldId id="276" r:id="rId9"/>
    <p:sldId id="275" r:id="rId10"/>
    <p:sldId id="277" r:id="rId11"/>
    <p:sldId id="274" r:id="rId12"/>
    <p:sldId id="258" r:id="rId13"/>
    <p:sldId id="263" r:id="rId14"/>
    <p:sldId id="265" r:id="rId15"/>
    <p:sldId id="266" r:id="rId16"/>
    <p:sldId id="278" r:id="rId17"/>
    <p:sldId id="270" r:id="rId18"/>
    <p:sldId id="271" r:id="rId19"/>
    <p:sldId id="273" r:id="rId20"/>
    <p:sldId id="272" r:id="rId21"/>
    <p:sldId id="280" r:id="rId2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4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35985-20DE-402B-91C1-0CA4EC319BE6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F8D24-D1F0-454A-8B3B-59FF8CC96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436A-2577-4C50-9D8B-D4847C56E78D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DEA9-A7FE-4E85-9654-D4AF0A8F2A37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DA30-2B1D-4532-A9DF-4E58E9FA17CB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DE4A-9BAD-44D1-ABDE-B8E29AA731CB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9335-5BAA-4F54-BD19-5578833AD8F9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483C-E25D-484B-B53F-BB58DFC6C002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B3D74-5C7E-42F6-897C-CCDC57AB67F6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48AF-BEE4-4E11-AA03-C2C0B0ABE492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741-48CE-48A6-B64E-C0003C3E9069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8B90-396A-49E0-BA7A-78B45E180F26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F591-49FF-427B-90E5-BB8777A298D0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618E7-F804-41C9-A1B6-6F5155157CAF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83518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Основы практического использования нейронных сетей.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Лекция </a:t>
            </a:r>
            <a:r>
              <a:rPr lang="en-US" sz="3100" dirty="0" smtClean="0"/>
              <a:t>6</a:t>
            </a:r>
            <a:r>
              <a:rPr lang="ru-RU" sz="3100" dirty="0" smtClean="0"/>
              <a:t>. Разработка эффективных НС.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62722"/>
            <a:ext cx="6400800" cy="10252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Дмитрий Буряк.</a:t>
            </a:r>
          </a:p>
          <a:p>
            <a:r>
              <a:rPr lang="ru-RU" dirty="0" err="1"/>
              <a:t>к</a:t>
            </a:r>
            <a:r>
              <a:rPr lang="ru-RU" dirty="0" err="1" smtClean="0"/>
              <a:t>.ф.-м.н</a:t>
            </a:r>
            <a:r>
              <a:rPr lang="ru-RU" dirty="0" smtClean="0"/>
              <a:t>.</a:t>
            </a:r>
          </a:p>
          <a:p>
            <a:r>
              <a:rPr lang="en-US" dirty="0" smtClean="0"/>
              <a:t>dyb04@yandex.ru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3062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Автоматизированная настройка гиперпараметров НС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Гиперпараметры</a:t>
            </a:r>
            <a:r>
              <a:rPr lang="ru-RU" dirty="0" smtClean="0"/>
              <a:t> НС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1863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Параметры НС, которые не настраиваются в процессе обучения.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Влияют на емкость (способность к обобщению), скорость обучения и объем требуемой памяти НС.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Параметры, определяющие архитектуру НС (число и размеры слоев)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Параметры алгоритма обучения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значений </a:t>
            </a:r>
            <a:r>
              <a:rPr lang="ru-RU" dirty="0" err="1" smtClean="0"/>
              <a:t>гиперпараметров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«Ручной»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требует понимания влияния гиперпараметров на свойства и характеристики сети;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использование подтверждающей выборки, кроссвалидация.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Автоматический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требует большой объем дополнительных вычислений.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Автоматический поиск значений </a:t>
            </a:r>
            <a:r>
              <a:rPr lang="ru-RU" dirty="0" err="1" smtClean="0"/>
              <a:t>гиперпараметров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428742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Оптимизация гиперпараметров (</a:t>
            </a:r>
            <a:r>
              <a:rPr lang="en-US" dirty="0" smtClean="0"/>
              <a:t>Hyper-Parameter Optimization – HPO )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Создание «обертки» для тестирования различных наборов значений гиперпараметров и выбора оптимального.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Функция оптимизации – значение ошибки на подтверждающей выборке.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«Обертка» имеет собственные </a:t>
            </a:r>
            <a:r>
              <a:rPr lang="ru-RU" dirty="0" err="1" smtClean="0"/>
              <a:t>гиперпараметры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Подходы к формированию наборов значений </a:t>
            </a:r>
            <a:r>
              <a:rPr lang="ru-RU" dirty="0" err="1" smtClean="0"/>
              <a:t>гиперпараметров</a:t>
            </a:r>
            <a:r>
              <a:rPr lang="ru-RU" dirty="0" smtClean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регулярный 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случайный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Регулярное формирование наборов  значений </a:t>
            </a:r>
            <a:r>
              <a:rPr lang="ru-RU" dirty="0" err="1" smtClean="0"/>
              <a:t>гиперпараметров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Выбор фиксированного числа значений каждого </a:t>
            </a:r>
            <a:r>
              <a:rPr lang="ru-RU" dirty="0" err="1" smtClean="0"/>
              <a:t>гиперпараметра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Формирование комбинаций выбранных значений.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067694"/>
            <a:ext cx="2232248" cy="251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455368" y="1923678"/>
            <a:ext cx="52600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Повторный поиск на границах итервала и на более частой сетке в выбранных областях.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Низкая эффективная размерность пространства гиперпараметров.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Различная значимость гиперпараметров на емкость НС.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Экспоненциальный рост числа вычислений.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Эффективен для малого числа гиперпараметров.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Хорошо распараллеливается.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Случайное формирование наборов  значений </a:t>
            </a:r>
            <a:r>
              <a:rPr lang="ru-RU" dirty="0" err="1" smtClean="0"/>
              <a:t>гиперпараметров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 Случайный выбор вектора значений гиперпараметров в соответствии с заданным распределением.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347864" y="2067694"/>
            <a:ext cx="4933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Повторный поиск в выбранных областях.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 Устойчив к пространствам низкой эффективной размерности.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Более эффективный метод относительно числа требуемых вычислений.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Хорошо распараллеливается.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95686"/>
            <a:ext cx="2173982" cy="2470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Байесовская оптимизация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84200" y="1214428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 Выбор значений для проверки на основе результатов тестирования предыдущих значений гиперпараметров.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Построение отдельной функции для выбора значений для проверки.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449607"/>
            <a:ext cx="8181578" cy="213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11560" y="4786328"/>
            <a:ext cx="356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G.Menghani</a:t>
            </a:r>
            <a:r>
              <a:rPr lang="en-US" sz="1200" i="1" dirty="0" smtClean="0"/>
              <a:t>, 2021 (https://arxiv.org/abs/2106.08962)</a:t>
            </a:r>
            <a:endParaRPr lang="ru-RU" sz="1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Автоматизированный поиск архитектуры НС (1)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491630"/>
            <a:ext cx="5328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Автоматизированный поиск архитектуры </a:t>
            </a:r>
            <a:r>
              <a:rPr lang="en-US" dirty="0" smtClean="0"/>
              <a:t>(NAS):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Пространство поиска – среди каких архитектур искать.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Стратегия поиска – метод поиска (оптимизации).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Оценка эффективности – как оценивать качество архитектуры.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9552" y="4085659"/>
            <a:ext cx="1800200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dirty="0" smtClean="0"/>
              <a:t>Пространство </a:t>
            </a:r>
          </a:p>
          <a:p>
            <a:pPr algn="ctr"/>
            <a:r>
              <a:rPr lang="ru-RU" dirty="0" smtClean="0"/>
              <a:t>поиска 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43808" y="4085659"/>
            <a:ext cx="1800200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dirty="0" smtClean="0"/>
              <a:t>Стратегия </a:t>
            </a:r>
          </a:p>
          <a:p>
            <a:pPr algn="ctr"/>
            <a:r>
              <a:rPr lang="ru-RU" dirty="0" smtClean="0"/>
              <a:t>поиска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372200" y="4085659"/>
            <a:ext cx="1800200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dirty="0" smtClean="0"/>
              <a:t>Метод оценки эффективности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7" idx="3"/>
            <a:endCxn id="8" idx="1"/>
          </p:cNvCxnSpPr>
          <p:nvPr/>
        </p:nvCxnSpPr>
        <p:spPr>
          <a:xfrm>
            <a:off x="2339752" y="4408825"/>
            <a:ext cx="50405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644008" y="4157667"/>
            <a:ext cx="172819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4644008" y="4661723"/>
            <a:ext cx="172819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18090" y="3849890"/>
            <a:ext cx="1438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Архитектура </a:t>
            </a:r>
            <a:r>
              <a:rPr lang="en-US" sz="1400" dirty="0" smtClean="0"/>
              <a:t>a</a:t>
            </a:r>
            <a:r>
              <a:rPr lang="el-GR" sz="1400" dirty="0" smtClean="0">
                <a:latin typeface="Calibri"/>
              </a:rPr>
              <a:t>ϵ</a:t>
            </a:r>
            <a:r>
              <a:rPr lang="en-US" sz="1400" dirty="0" smtClean="0">
                <a:latin typeface="Calibri"/>
              </a:rPr>
              <a:t>A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788024" y="4373691"/>
            <a:ext cx="1623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Оценка качества </a:t>
            </a:r>
            <a:r>
              <a:rPr lang="en-US" sz="1400" dirty="0" smtClean="0"/>
              <a:t>a</a:t>
            </a:r>
            <a:endParaRPr lang="ru-R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9614" y="1203598"/>
            <a:ext cx="335688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156176" y="3147814"/>
            <a:ext cx="299953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i="1" dirty="0" smtClean="0"/>
              <a:t>Число статей, посвященных </a:t>
            </a:r>
            <a:r>
              <a:rPr lang="en-US" sz="1000" i="1" dirty="0" smtClean="0"/>
              <a:t>NAS </a:t>
            </a:r>
            <a:r>
              <a:rPr lang="ru-RU" sz="1000" i="1" dirty="0" smtClean="0"/>
              <a:t>в год </a:t>
            </a:r>
          </a:p>
          <a:p>
            <a:pPr algn="ctr"/>
            <a:r>
              <a:rPr lang="ru-RU" sz="1000" i="1" dirty="0" smtClean="0"/>
              <a:t>(</a:t>
            </a:r>
            <a:r>
              <a:rPr lang="en-US" sz="1000" i="1" dirty="0" smtClean="0"/>
              <a:t>M. </a:t>
            </a:r>
            <a:r>
              <a:rPr lang="en-US" sz="1000" i="1" dirty="0" err="1" smtClean="0"/>
              <a:t>Lindauer</a:t>
            </a:r>
            <a:r>
              <a:rPr lang="en-US" sz="1000" i="1" dirty="0" smtClean="0"/>
              <a:t> et al. Best Practices for </a:t>
            </a:r>
            <a:r>
              <a:rPr lang="en-US" sz="1000" i="1" dirty="0" err="1" smtClean="0"/>
              <a:t>Scientic</a:t>
            </a:r>
            <a:r>
              <a:rPr lang="en-US" sz="1000" i="1" dirty="0" smtClean="0"/>
              <a:t> Research</a:t>
            </a:r>
          </a:p>
          <a:p>
            <a:pPr algn="ctr"/>
            <a:r>
              <a:rPr lang="en-US" sz="1000" i="1" dirty="0" smtClean="0"/>
              <a:t>on Neural Architecture Search, 2020)</a:t>
            </a:r>
            <a:endParaRPr lang="ru-RU" sz="1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664" y="3435846"/>
            <a:ext cx="214116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Автоматизированный поиск архитектуры НС (2)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131590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Пространство поиска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Пространство сетей со структурой цепочки.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Оптимизация структуры ячеек (сеть строится из одинаковых ячеек): с сохранением и уменьшением размерности (например, </a:t>
            </a:r>
            <a:r>
              <a:rPr lang="en-US" dirty="0" err="1" smtClean="0"/>
              <a:t>ResNet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199762" y="4659982"/>
            <a:ext cx="1284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/>
              <a:t>Ячейка </a:t>
            </a:r>
            <a:r>
              <a:rPr lang="en-US" sz="1400" i="1" dirty="0" err="1" smtClean="0"/>
              <a:t>ResNet</a:t>
            </a:r>
            <a:endParaRPr lang="ru-RU" sz="1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709390"/>
            <a:ext cx="220762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139952" y="4136762"/>
            <a:ext cx="1860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i="1" dirty="0" smtClean="0"/>
              <a:t>Сети со структурой </a:t>
            </a:r>
          </a:p>
          <a:p>
            <a:pPr algn="ctr"/>
            <a:r>
              <a:rPr lang="ru-RU" sz="1400" i="1" dirty="0" smtClean="0"/>
              <a:t>цепочки</a:t>
            </a:r>
            <a:endParaRPr lang="ru-RU" sz="1400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0752" y="1635646"/>
            <a:ext cx="2597752" cy="2522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293859" y="4083918"/>
            <a:ext cx="2814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/>
              <a:t>Примеры ячеек и результирующей сети</a:t>
            </a:r>
            <a:endParaRPr lang="ru-RU" sz="1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2787774"/>
            <a:ext cx="8892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Оценка эффективности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Обучить – протестировать.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Уменьшить число вычислений: ограничить время обучения, размерность и т.п.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Экстраполяция кривой обучения.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Инициализация весов на основе протестированных архитектур.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en-US" dirty="0" smtClean="0"/>
              <a:t>One-Short Architecture Search – </a:t>
            </a:r>
            <a:r>
              <a:rPr lang="ru-RU" dirty="0" smtClean="0"/>
              <a:t>все архитектуры – подграфы </a:t>
            </a:r>
            <a:r>
              <a:rPr lang="ru-RU" dirty="0" err="1" smtClean="0"/>
              <a:t>суперграфа</a:t>
            </a:r>
            <a:r>
              <a:rPr lang="ru-RU" dirty="0" smtClean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Автоматизированный поиск архитектуры НС (3)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51520" y="1491630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Стратегия поиска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Случайный поиск, Байесовская оптимизация, эволюционные методы, обучение с подкреплением, градиентные методы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Эффективность НС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142990"/>
            <a:ext cx="74168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Эффективность обученной НС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Размер сети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Латентность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Число </a:t>
            </a:r>
            <a:r>
              <a:rPr lang="en-US" dirty="0" smtClean="0"/>
              <a:t>MAC/FLOP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Эффективность проведения</a:t>
            </a:r>
            <a:br>
              <a:rPr lang="ru-RU" sz="2000" dirty="0" smtClean="0"/>
            </a:br>
            <a:r>
              <a:rPr lang="ru-RU" sz="2000" dirty="0" smtClean="0"/>
              <a:t>     обучения</a:t>
            </a:r>
            <a:endParaRPr lang="en-US" sz="20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Размер сети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Точность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857370"/>
            <a:ext cx="34290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11560" y="4786328"/>
            <a:ext cx="356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G.Menghani</a:t>
            </a:r>
            <a:r>
              <a:rPr lang="en-US" sz="1200" i="1" dirty="0" smtClean="0"/>
              <a:t>, 2021 (https://arxiv.org/abs/2106.08962)</a:t>
            </a:r>
            <a:endParaRPr lang="ru-RU" sz="1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Примеры алгоритмов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131590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dirty="0" smtClean="0"/>
              <a:t>NEAT – </a:t>
            </a:r>
            <a:r>
              <a:rPr lang="en-US" dirty="0" err="1" smtClean="0"/>
              <a:t>Neuroevolution</a:t>
            </a:r>
            <a:r>
              <a:rPr lang="en-US" dirty="0" smtClean="0"/>
              <a:t> of Augmenting Topologies (2002)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Для </a:t>
            </a:r>
            <a:r>
              <a:rPr lang="ru-RU" dirty="0" err="1" smtClean="0"/>
              <a:t>полносвязанных</a:t>
            </a:r>
            <a:r>
              <a:rPr lang="ru-RU" dirty="0" smtClean="0"/>
              <a:t> НС.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Применение генетических алгоритмов.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Кодирования архитектуры НС, реализация операций скрещивания и мутации.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Расширения для глубоких НС: </a:t>
            </a:r>
            <a:r>
              <a:rPr lang="en-US" dirty="0" err="1" smtClean="0"/>
              <a:t>DeepNeat</a:t>
            </a:r>
            <a:r>
              <a:rPr lang="en-US" dirty="0" smtClean="0"/>
              <a:t>, </a:t>
            </a:r>
            <a:r>
              <a:rPr lang="en-US" dirty="0" err="1" smtClean="0"/>
              <a:t>CoDeepNeat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51520" y="2822614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dirty="0" smtClean="0"/>
              <a:t>DARTS  - Differentiable Neural Architecture Search (2019)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Поиск «оптимальной» ячейки, НС строится из ячеек.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Использование весов уже обученных сетей.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Параметризация архитектуры </a:t>
            </a:r>
            <a:r>
              <a:rPr lang="ru-RU" dirty="0" smtClean="0">
                <a:latin typeface="Calibri"/>
              </a:rPr>
              <a:t>→ применение метода градиентного спуска.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>
                <a:latin typeface="Calibri"/>
              </a:rPr>
              <a:t> Вычислительная эффективность </a:t>
            </a:r>
            <a:r>
              <a:rPr lang="en-US" dirty="0" smtClean="0">
                <a:latin typeface="Calibri"/>
              </a:rPr>
              <a:t>~100x</a:t>
            </a:r>
            <a:r>
              <a:rPr lang="ru-RU" dirty="0" smtClean="0">
                <a:latin typeface="Calibri"/>
              </a:rPr>
              <a:t>.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470"/>
            <a:ext cx="9144000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1472" y="783934"/>
            <a:ext cx="8102704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Для чего </a:t>
            </a:r>
            <a:r>
              <a:rPr lang="ru-RU" dirty="0" smtClean="0"/>
              <a:t>используют алгоритмы прореживания?</a:t>
            </a:r>
            <a:endParaRPr lang="ru-RU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/>
              <a:t>В чем состоит основная идея дистилляции?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Почему при оптимизации </a:t>
            </a:r>
            <a:r>
              <a:rPr lang="ru-RU" dirty="0" err="1" smtClean="0"/>
              <a:t>гиперпараметров</a:t>
            </a:r>
            <a:r>
              <a:rPr lang="ru-RU" dirty="0" smtClean="0"/>
              <a:t> случайное формирование наборов значений часто эффективнее чем регулярное (по решетке)?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Основные элементы </a:t>
            </a:r>
            <a:r>
              <a:rPr lang="en-US" dirty="0" smtClean="0"/>
              <a:t>NAS</a:t>
            </a:r>
            <a:r>
              <a:rPr lang="ru-RU" dirty="0" smtClean="0"/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1237456"/>
            <a:ext cx="7458075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Технологии повышения эффективности НС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4786328"/>
            <a:ext cx="356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G.Menghani</a:t>
            </a:r>
            <a:r>
              <a:rPr lang="en-US" sz="1200" i="1" dirty="0" smtClean="0"/>
              <a:t>, 2021 (https://arxiv.org/abs/2106.08962)</a:t>
            </a:r>
            <a:endParaRPr lang="ru-RU" sz="1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3062"/>
            <a:ext cx="8229600" cy="857250"/>
          </a:xfrm>
        </p:spPr>
        <p:txBody>
          <a:bodyPr/>
          <a:lstStyle/>
          <a:p>
            <a:r>
              <a:rPr lang="ru-RU" dirty="0" smtClean="0"/>
              <a:t>Прореживание НС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Прореживание (</a:t>
            </a:r>
            <a:r>
              <a:rPr lang="en-US" dirty="0" smtClean="0"/>
              <a:t>pruning)</a:t>
            </a:r>
            <a:r>
              <a:rPr lang="ru-RU" dirty="0" smtClean="0"/>
              <a:t> НС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246570"/>
            <a:ext cx="45365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Удаление элементов архитектуры НС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Связи, нейроны, фильтры, …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4887039"/>
            <a:ext cx="356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G.Menghani</a:t>
            </a:r>
            <a:r>
              <a:rPr lang="en-US" sz="1200" i="1" dirty="0" smtClean="0"/>
              <a:t>, 2021 (https://arxiv.org/abs/2106.08962)</a:t>
            </a:r>
            <a:endParaRPr lang="ru-RU" sz="12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976174"/>
            <a:ext cx="381072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1" y="2300540"/>
            <a:ext cx="7056783" cy="2503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195736" y="4671015"/>
            <a:ext cx="3942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 smtClean="0"/>
              <a:t>Стандартный алгоритм прореживания обученной НС</a:t>
            </a:r>
            <a:endParaRPr lang="ru-RU" sz="12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алгоритмов прореживания НС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246570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Критерий выбора элементов для прореживания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оценка влияния на функцию потерь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абсолютная величина, вторая производная …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Элементы НС для удаления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Распределение доли удаляемых элементов по НС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Расписание проведения прореживания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Возможность восстановления связей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«Гипотеза о лотерейном билете»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В любой большой НС существует подсеть, которая может быть обучена с такой </a:t>
            </a:r>
            <a:r>
              <a:rPr lang="ru-RU" smtClean="0"/>
              <a:t>же эффективностью</a:t>
            </a:r>
            <a:endParaRPr lang="ru-RU" sz="16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4887039"/>
            <a:ext cx="356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G.Menghani</a:t>
            </a:r>
            <a:r>
              <a:rPr lang="en-US" sz="1200" i="1" dirty="0" smtClean="0"/>
              <a:t>, 2021 (https://arxiv.org/abs/2106.08962)</a:t>
            </a:r>
            <a:endParaRPr lang="ru-RU" sz="1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3062"/>
            <a:ext cx="8229600" cy="857250"/>
          </a:xfrm>
        </p:spPr>
        <p:txBody>
          <a:bodyPr/>
          <a:lstStyle/>
          <a:p>
            <a:r>
              <a:rPr lang="ru-RU" dirty="0" smtClean="0"/>
              <a:t>Дистилляция НС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Дистилляция НС. Основная идея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310232"/>
            <a:ext cx="3786214" cy="333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Стратегия обучения на выходы</a:t>
            </a:r>
            <a:br>
              <a:rPr lang="ru-RU" dirty="0" smtClean="0"/>
            </a:br>
            <a:r>
              <a:rPr lang="ru-RU" dirty="0" smtClean="0"/>
              <a:t>     сети «учителя».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Сеть «учитель» – «большая» </a:t>
            </a:r>
            <a:br>
              <a:rPr lang="ru-RU" dirty="0" smtClean="0"/>
            </a:br>
            <a:r>
              <a:rPr lang="ru-RU" dirty="0" smtClean="0"/>
              <a:t>    НС</a:t>
            </a:r>
            <a:r>
              <a:rPr lang="en-US" dirty="0" smtClean="0"/>
              <a:t>/</a:t>
            </a:r>
            <a:r>
              <a:rPr lang="ru-RU" dirty="0" smtClean="0"/>
              <a:t>ансамбль НС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Сеть «ученик» - целевая сеть,</a:t>
            </a:r>
            <a:br>
              <a:rPr lang="ru-RU" dirty="0" smtClean="0"/>
            </a:br>
            <a:r>
              <a:rPr lang="ru-RU" dirty="0" smtClean="0"/>
              <a:t>     которая должна удовлетворять </a:t>
            </a:r>
            <a:br>
              <a:rPr lang="ru-RU" dirty="0" smtClean="0"/>
            </a:br>
            <a:r>
              <a:rPr lang="ru-RU" dirty="0" smtClean="0"/>
              <a:t>     требованиям на число </a:t>
            </a:r>
            <a:br>
              <a:rPr lang="ru-RU" dirty="0" smtClean="0"/>
            </a:br>
            <a:r>
              <a:rPr lang="ru-RU" dirty="0" smtClean="0"/>
              <a:t>     параметров и вычислительную </a:t>
            </a:r>
            <a:br>
              <a:rPr lang="ru-RU" dirty="0" smtClean="0"/>
            </a:br>
            <a:r>
              <a:rPr lang="ru-RU" dirty="0" smtClean="0"/>
              <a:t>     сложность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0564" y="1167377"/>
            <a:ext cx="4700592" cy="354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11560" y="4786328"/>
            <a:ext cx="356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G.Menghani</a:t>
            </a:r>
            <a:r>
              <a:rPr lang="en-US" sz="1200" i="1" dirty="0" smtClean="0"/>
              <a:t>, 2021 (https://arxiv.org/abs/2106.08962)</a:t>
            </a:r>
            <a:endParaRPr lang="ru-RU" sz="1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Дистилляция НС</a:t>
            </a:r>
            <a:r>
              <a:rPr lang="en-US" dirty="0" smtClean="0"/>
              <a:t>. </a:t>
            </a:r>
            <a:r>
              <a:rPr lang="ru-RU" dirty="0" smtClean="0"/>
              <a:t>Функция потерь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571618"/>
            <a:ext cx="8215370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ground</a:t>
            </a:r>
            <a:r>
              <a:rPr lang="en-US" i="1" baseline="-25000" dirty="0" smtClean="0"/>
              <a:t>-truth</a:t>
            </a:r>
            <a:r>
              <a:rPr lang="en-US" dirty="0" smtClean="0"/>
              <a:t> – </a:t>
            </a:r>
            <a:r>
              <a:rPr lang="ru-RU" dirty="0" smtClean="0"/>
              <a:t>базовая функция потерь</a:t>
            </a:r>
            <a:r>
              <a:rPr lang="en-US" dirty="0" smtClean="0"/>
              <a:t> </a:t>
            </a:r>
            <a:r>
              <a:rPr lang="ru-RU" dirty="0" smtClean="0"/>
              <a:t>на основной обучающей выборке 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distillation</a:t>
            </a:r>
            <a:r>
              <a:rPr lang="en-US" dirty="0" smtClean="0"/>
              <a:t> – </a:t>
            </a:r>
            <a:r>
              <a:rPr lang="ru-RU" dirty="0" smtClean="0"/>
              <a:t>функция потерь относительно выходов сети «учитель».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Задание меток относительно результатов сети «учитель»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</a:t>
            </a:r>
            <a:r>
              <a:rPr lang="en-US" dirty="0" smtClean="0"/>
              <a:t>T </a:t>
            </a:r>
            <a:r>
              <a:rPr lang="ru-RU" dirty="0" smtClean="0"/>
              <a:t>- температура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071552"/>
            <a:ext cx="4143404" cy="37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714626"/>
            <a:ext cx="1643058" cy="869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4000510"/>
            <a:ext cx="64103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11560" y="4857766"/>
            <a:ext cx="356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G.Menghani</a:t>
            </a:r>
            <a:r>
              <a:rPr lang="en-US" sz="1200" i="1" dirty="0" smtClean="0"/>
              <a:t>, 2021 (https://arxiv.org/abs/2106.08962)</a:t>
            </a:r>
            <a:endParaRPr lang="ru-RU" sz="1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3062</TotalTime>
  <Words>857</Words>
  <Application>Microsoft Office PowerPoint</Application>
  <PresentationFormat>Экран (16:9)</PresentationFormat>
  <Paragraphs>155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Основы практического использования нейронных сетей.  Лекция 6. Разработка эффективных НС. </vt:lpstr>
      <vt:lpstr>Эффективность НС</vt:lpstr>
      <vt:lpstr>Технологии повышения эффективности НС</vt:lpstr>
      <vt:lpstr>Прореживание НС</vt:lpstr>
      <vt:lpstr>Прореживание (pruning) НС</vt:lpstr>
      <vt:lpstr>Особенности алгоритмов прореживания НС</vt:lpstr>
      <vt:lpstr>Дистилляция НС</vt:lpstr>
      <vt:lpstr>Дистилляция НС. Основная идея</vt:lpstr>
      <vt:lpstr>Дистилляция НС. Функция потерь</vt:lpstr>
      <vt:lpstr>Автоматизированная настройка гиперпараметров НС</vt:lpstr>
      <vt:lpstr>Гиперпараметры НС</vt:lpstr>
      <vt:lpstr>Определение значений гиперпараметров</vt:lpstr>
      <vt:lpstr>Автоматический поиск значений гиперпараметров</vt:lpstr>
      <vt:lpstr>Регулярное формирование наборов  значений гиперпараметров</vt:lpstr>
      <vt:lpstr>Случайное формирование наборов  значений гиперпараметров</vt:lpstr>
      <vt:lpstr>Байесовская оптимизация</vt:lpstr>
      <vt:lpstr>Автоматизированный поиск архитектуры НС (1)</vt:lpstr>
      <vt:lpstr>Автоматизированный поиск архитектуры НС (2)</vt:lpstr>
      <vt:lpstr>Автоматизированный поиск архитектуры НС (3)</vt:lpstr>
      <vt:lpstr>Примеры алгоритмов</vt:lpstr>
      <vt:lpstr>Вопросы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практического использования нейронных сетей.</dc:title>
  <dc:creator>Lenovo</dc:creator>
  <cp:lastModifiedBy>Dmitry</cp:lastModifiedBy>
  <cp:revision>178</cp:revision>
  <dcterms:created xsi:type="dcterms:W3CDTF">2018-02-12T03:07:42Z</dcterms:created>
  <dcterms:modified xsi:type="dcterms:W3CDTF">2024-04-16T07:54:45Z</dcterms:modified>
</cp:coreProperties>
</file>