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4"/>
  </p:notesMasterIdLst>
  <p:sldIdLst>
    <p:sldId id="275" r:id="rId2"/>
    <p:sldId id="290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59" r:id="rId11"/>
    <p:sldId id="266" r:id="rId12"/>
    <p:sldId id="284" r:id="rId13"/>
    <p:sldId id="285" r:id="rId14"/>
    <p:sldId id="286" r:id="rId15"/>
    <p:sldId id="287" r:id="rId16"/>
    <p:sldId id="260" r:id="rId17"/>
    <p:sldId id="288" r:id="rId18"/>
    <p:sldId id="261" r:id="rId19"/>
    <p:sldId id="262" r:id="rId20"/>
    <p:sldId id="263" r:id="rId21"/>
    <p:sldId id="289" r:id="rId22"/>
    <p:sldId id="276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smtClean="0"/>
              <a:t>9</a:t>
            </a:r>
            <a:r>
              <a:rPr lang="ru-RU" sz="3100" smtClean="0"/>
              <a:t>. </a:t>
            </a:r>
            <a:r>
              <a:rPr lang="ru-RU" sz="3100" dirty="0" err="1" smtClean="0"/>
              <a:t>Трансформеры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Механизм «Внимания»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7839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Слова могут иметь разное значение в зависимости от контекста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Выделение признаков, зависящих от контекста.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Цель – сформировать новое признаковое представление</a:t>
            </a:r>
            <a:br>
              <a:rPr lang="ru-RU" dirty="0" smtClean="0"/>
            </a:br>
            <a:r>
              <a:rPr lang="ru-RU" dirty="0" smtClean="0"/>
              <a:t>    в зависимости от других слов в последовательности.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131" y="1491630"/>
            <a:ext cx="2584434" cy="26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2200" y="4155926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/>
              <a:t>Идея реализации механизма «внимания» </a:t>
            </a:r>
          </a:p>
          <a:p>
            <a:pPr algn="ctr"/>
            <a:r>
              <a:rPr lang="ru-RU" sz="1000" b="1" i="1" dirty="0" smtClean="0"/>
              <a:t>в глубоком обучение</a:t>
            </a:r>
            <a:endParaRPr lang="ru-RU" sz="1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20728"/>
            <a:ext cx="4337169" cy="29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7734"/>
            <a:ext cx="3474517" cy="24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“Query-Key-Value”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Запрос </a:t>
            </a:r>
            <a:r>
              <a:rPr lang="en-US" dirty="0" smtClean="0"/>
              <a:t>(query) </a:t>
            </a:r>
            <a:r>
              <a:rPr lang="ru-RU" dirty="0" smtClean="0"/>
              <a:t>сравнивается с известными элементами данных </a:t>
            </a:r>
            <a:r>
              <a:rPr lang="en-US" dirty="0" smtClean="0"/>
              <a:t>(key)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→ коэффициент схожести.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Для каждого известного элемента сопоставлен вектор значений </a:t>
            </a:r>
            <a:r>
              <a:rPr lang="en-US" dirty="0" smtClean="0">
                <a:latin typeface="Calibri"/>
              </a:rPr>
              <a:t>(value)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Результат сумма элементов значений, завешенных коэффициентами схожести.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85" y="2355726"/>
            <a:ext cx="463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390099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Применение модели </a:t>
            </a:r>
            <a:r>
              <a:rPr lang="en-US" sz="1600" dirty="0" smtClean="0"/>
              <a:t>“query-key-value”</a:t>
            </a:r>
            <a:r>
              <a:rPr lang="ru-RU" sz="1600" dirty="0" smtClean="0"/>
              <a:t> для ранжирования изображений по их релевантности текстовому запросу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elf-attention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49" y="3003798"/>
            <a:ext cx="3073599" cy="1935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“Query-Key-Value”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Элементы запрос, ключ и значение – результат умножения входного </a:t>
            </a:r>
            <a:r>
              <a:rPr lang="ru-RU" dirty="0" err="1" smtClean="0"/>
              <a:t>эмбединга</a:t>
            </a:r>
            <a:r>
              <a:rPr lang="ru-RU" dirty="0" smtClean="0"/>
              <a:t> на соответствующую матрицу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3010" name="Picture 2" descr="transformer_self_attention_ve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15566"/>
            <a:ext cx="3081862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3005539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Вычисление коэффициента схожести и взвешивающих коэффициентов</a:t>
            </a:r>
            <a:br>
              <a:rPr lang="ru-RU" dirty="0" smtClean="0"/>
            </a:br>
            <a:r>
              <a:rPr lang="ru-RU" dirty="0" smtClean="0"/>
              <a:t>(деление на 8 – для данного примера)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“Query-Key-Value”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Получение представления с учетом внимания для входного слова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4034" name="Picture 2" descr="self-attention-out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31590"/>
            <a:ext cx="3960440" cy="37639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Множественное внимание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Формирование нескольких представлений (параллельно) для входной последовательности с последующей конкатенацией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851670"/>
            <a:ext cx="47642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множественного внимания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6082" name="Picture 2" descr="transformer_multi-headed_self-attention-re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033527"/>
            <a:ext cx="6991545" cy="3914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Позиционное кодирование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Необходимо учитывать порядок слов в последовательности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 вектору </a:t>
            </a:r>
            <a:r>
              <a:rPr lang="ru-RU" dirty="0" err="1" smtClean="0"/>
              <a:t>эмбединг</a:t>
            </a:r>
            <a:r>
              <a:rPr lang="ru-RU" dirty="0" smtClean="0"/>
              <a:t> слова добавляется вектор, определяющий его позицию в предложении</a:t>
            </a:r>
            <a:r>
              <a:rPr lang="ru-RU" dirty="0" smtClean="0">
                <a:latin typeface="Calibri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8434" name="Picture 2" descr="transformer_positional_encoding_v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9702"/>
            <a:ext cx="4047885" cy="2232248"/>
          </a:xfrm>
          <a:prstGeom prst="rect">
            <a:avLst/>
          </a:prstGeom>
          <a:noFill/>
        </p:spPr>
      </p:pic>
      <p:pic>
        <p:nvPicPr>
          <p:cNvPr id="18436" name="Picture 4" descr="transformer_positional_encoding_large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51670"/>
            <a:ext cx="3419872" cy="2505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32040" y="437195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Пример позиционного кодирования для 20 слов. Длина вектора - 512</a:t>
            </a:r>
            <a:r>
              <a:rPr lang="en-US" sz="1400" i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 </a:t>
            </a:r>
            <a:r>
              <a:rPr lang="ru-RU" dirty="0" err="1" smtClean="0"/>
              <a:t>энкодера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632" y="987574"/>
            <a:ext cx="2451720" cy="39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131590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err="1" smtClean="0"/>
              <a:t>Энкодер</a:t>
            </a:r>
            <a:r>
              <a:rPr lang="ru-RU" dirty="0" smtClean="0"/>
              <a:t> + классификатор = решение для классификации текстов.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Энкодер</a:t>
            </a:r>
            <a:r>
              <a:rPr lang="ru-RU" dirty="0" smtClean="0">
                <a:latin typeface="Calibri"/>
              </a:rPr>
              <a:t> + Декодер = модель для задач последовательность – </a:t>
            </a:r>
            <a:r>
              <a:rPr lang="ru-RU" dirty="0" err="1" smtClean="0">
                <a:latin typeface="Calibri"/>
              </a:rPr>
              <a:t>последовательность</a:t>
            </a:r>
            <a:r>
              <a:rPr lang="ru-RU" dirty="0" smtClean="0">
                <a:latin typeface="Calibri"/>
              </a:rPr>
              <a:t> (</a:t>
            </a:r>
            <a:r>
              <a:rPr lang="en-US" dirty="0" smtClean="0">
                <a:latin typeface="Calibri"/>
              </a:rPr>
              <a:t>sequence-to-sequence)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перевод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составление абстракта для текста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ответ на вопрос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генерация текста.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43558"/>
            <a:ext cx="4264149" cy="41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sequence-to-sequence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105958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Декодер предсказывает выходное слово на основании его взаимосвязи со словами в исходной последовательности: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выходное слово – запрос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исходная последовательность – ключ, значение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Генерация выходного слоя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Линейный слой + </a:t>
            </a:r>
            <a:r>
              <a:rPr lang="en-US" dirty="0" err="1" smtClean="0"/>
              <a:t>softmax</a:t>
            </a:r>
            <a:r>
              <a:rPr lang="en-US" dirty="0" smtClean="0"/>
              <a:t> = </a:t>
            </a:r>
            <a:r>
              <a:rPr lang="ru-RU" dirty="0" smtClean="0"/>
              <a:t>вектор (размер словаря)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6386" name="Picture 2" descr="transformer_decoder_output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35646"/>
            <a:ext cx="479629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Одна из основных причин низкой эффективности обычных рекуррентных сетей?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Основные элементы </a:t>
            </a:r>
            <a:r>
              <a:rPr lang="en-US" dirty="0" smtClean="0"/>
              <a:t>LSTM </a:t>
            </a:r>
            <a:r>
              <a:rPr lang="ru-RU" dirty="0" smtClean="0"/>
              <a:t>нейрона?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Основные элементы </a:t>
            </a:r>
            <a:r>
              <a:rPr lang="en-US" dirty="0" smtClean="0"/>
              <a:t>GRU </a:t>
            </a:r>
            <a:r>
              <a:rPr lang="ru-RU" dirty="0" smtClean="0"/>
              <a:t>нейрона?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sequence-to-sequence</a:t>
            </a:r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5362" name="Picture 2" descr="transformer_decoding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88561"/>
            <a:ext cx="6064102" cy="3331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Кодирование входной последовательности, получение первого выходного слова.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sequence-to-sequence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Вызов декодера с текущим сгенерированным фрагментом  пока не появится флаг окончания генерируемой последовательности.</a:t>
            </a:r>
          </a:p>
        </p:txBody>
      </p:sp>
      <p:pic>
        <p:nvPicPr>
          <p:cNvPr id="3074" name="Picture 2" descr="transformer_decoding_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9662"/>
            <a:ext cx="5636130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François </a:t>
            </a:r>
            <a:r>
              <a:rPr lang="en-US" dirty="0" err="1" smtClean="0"/>
              <a:t>Chollet</a:t>
            </a:r>
            <a:r>
              <a:rPr lang="ru-RU" dirty="0" smtClean="0"/>
              <a:t>. </a:t>
            </a:r>
            <a:r>
              <a:rPr lang="en-US" dirty="0" smtClean="0"/>
              <a:t>Deep Learning with Python, Second Edition</a:t>
            </a:r>
            <a:r>
              <a:rPr lang="ru-RU" dirty="0" smtClean="0"/>
              <a:t>, 2021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Transformer</a:t>
            </a:r>
            <a:r>
              <a:rPr lang="ru-RU" dirty="0" smtClean="0"/>
              <a:t> в картинках (</a:t>
            </a:r>
            <a:r>
              <a:rPr lang="en-US" dirty="0" smtClean="0"/>
              <a:t>https://habr.com/ru/post/486358/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анализа естественного языка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Natural Language Processing (NLP) – </a:t>
            </a:r>
            <a:r>
              <a:rPr lang="ru-RU" dirty="0" smtClean="0">
                <a:latin typeface="Calibri"/>
              </a:rPr>
              <a:t>применение методов распознавания образов в словам, предложениям, текстам</a:t>
            </a:r>
            <a:r>
              <a:rPr lang="en-US" dirty="0" smtClean="0">
                <a:latin typeface="Calibri"/>
              </a:rPr>
              <a:t>.</a:t>
            </a:r>
            <a:endParaRPr lang="ru-RU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Виды задач </a:t>
            </a:r>
            <a:r>
              <a:rPr lang="en-US" dirty="0" smtClean="0">
                <a:latin typeface="Calibri"/>
              </a:rPr>
              <a:t>NLP</a:t>
            </a:r>
            <a:r>
              <a:rPr lang="ru-RU" dirty="0" smtClean="0">
                <a:latin typeface="Calibri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Классификация текста (</a:t>
            </a:r>
            <a:r>
              <a:rPr lang="en-US" dirty="0" smtClean="0">
                <a:latin typeface="Calibri"/>
              </a:rPr>
              <a:t>text classification)</a:t>
            </a:r>
            <a:endParaRPr lang="ru-RU" dirty="0" smtClean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Фильтрация </a:t>
            </a:r>
            <a:r>
              <a:rPr lang="ru-RU" dirty="0" err="1" smtClean="0">
                <a:latin typeface="Calibri"/>
              </a:rPr>
              <a:t>контента</a:t>
            </a:r>
            <a:r>
              <a:rPr lang="en-US" dirty="0" smtClean="0">
                <a:latin typeface="Calibri"/>
              </a:rPr>
              <a:t> (content filtering)</a:t>
            </a:r>
            <a:endParaRPr lang="ru-RU" dirty="0" smtClean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Классификация отзывов </a:t>
            </a:r>
            <a:r>
              <a:rPr lang="en-US" dirty="0" smtClean="0">
                <a:latin typeface="Calibri"/>
              </a:rPr>
              <a:t> (sentiment analysis)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Моделирование языка (</a:t>
            </a:r>
            <a:r>
              <a:rPr lang="en-US" dirty="0" smtClean="0">
                <a:latin typeface="Calibri"/>
              </a:rPr>
              <a:t>language modeling)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Перевод (</a:t>
            </a:r>
            <a:r>
              <a:rPr lang="en-US" dirty="0" smtClean="0">
                <a:latin typeface="Calibri"/>
              </a:rPr>
              <a:t>translation)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Предобработка текстовых данных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Нормализация:  приведение к прописным символам, удаление знаков пунктуации.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Выделение </a:t>
            </a:r>
            <a:r>
              <a:rPr lang="ru-RU" dirty="0" err="1" smtClean="0">
                <a:latin typeface="Calibri"/>
              </a:rPr>
              <a:t>токенов</a:t>
            </a:r>
            <a:r>
              <a:rPr lang="ru-RU" dirty="0" smtClean="0">
                <a:latin typeface="Calibri"/>
              </a:rPr>
              <a:t>: символов, слов, групп слов (</a:t>
            </a:r>
            <a:r>
              <a:rPr lang="en-US" dirty="0" smtClean="0">
                <a:latin typeface="Calibri"/>
              </a:rPr>
              <a:t>N-gram)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Векторизация: преобразование </a:t>
            </a:r>
            <a:r>
              <a:rPr lang="ru-RU" dirty="0" err="1" smtClean="0">
                <a:latin typeface="Calibri"/>
              </a:rPr>
              <a:t>токена</a:t>
            </a:r>
            <a:r>
              <a:rPr lang="ru-RU" dirty="0" smtClean="0">
                <a:latin typeface="Calibri"/>
              </a:rPr>
              <a:t> в вектор</a:t>
            </a:r>
            <a:r>
              <a:rPr lang="en-US" dirty="0" smtClean="0">
                <a:latin typeface="Calibri"/>
              </a:rPr>
              <a:t> (</a:t>
            </a:r>
            <a:r>
              <a:rPr lang="ru-RU" dirty="0" smtClean="0">
                <a:latin typeface="Calibri"/>
              </a:rPr>
              <a:t>словарь → индекс слова в словаре </a:t>
            </a:r>
            <a:r>
              <a:rPr lang="ru-RU" dirty="0" smtClean="0"/>
              <a:t>→ бинарный вектор</a:t>
            </a:r>
            <a:r>
              <a:rPr lang="en-US" dirty="0" smtClean="0"/>
              <a:t>/</a:t>
            </a:r>
            <a:r>
              <a:rPr lang="ru-RU" dirty="0" err="1" smtClean="0"/>
              <a:t>эмбединг</a:t>
            </a:r>
            <a:r>
              <a:rPr lang="ru-RU" dirty="0" smtClean="0"/>
              <a:t>)</a:t>
            </a:r>
            <a:r>
              <a:rPr lang="ru-RU" dirty="0" smtClean="0">
                <a:latin typeface="Calibri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15566"/>
            <a:ext cx="4033746" cy="38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1322/1*3K9GIOVLNu0cRvQap_Ka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23678"/>
            <a:ext cx="4383961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Представление текста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Текст – множество слов (</a:t>
            </a:r>
            <a:r>
              <a:rPr lang="en-US" dirty="0" smtClean="0">
                <a:latin typeface="Calibri"/>
              </a:rPr>
              <a:t>N-gram) – bag-of-words.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сети прямого  распространения, персептроны.</a:t>
            </a:r>
            <a:endParaRPr lang="en-US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Текст – последовательность слов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Рекуррентные сети (</a:t>
            </a:r>
            <a:r>
              <a:rPr lang="en-US" dirty="0" smtClean="0"/>
              <a:t>LSTM, GRU)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Трансформеры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4443958"/>
            <a:ext cx="482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/>
              <a:t>Представление типа </a:t>
            </a:r>
            <a:r>
              <a:rPr lang="en-US" sz="1000" b="1" i="1" dirty="0" smtClean="0"/>
              <a:t>bag-of-words</a:t>
            </a:r>
          </a:p>
          <a:p>
            <a:pPr algn="ctr"/>
            <a:r>
              <a:rPr lang="en-US" sz="1000" b="1" i="1" dirty="0" smtClean="0"/>
              <a:t>https://koushik1102.medium.com/nlp-bag-of-words-and-tf-idf-explained-fd1f49dce7c4</a:t>
            </a:r>
            <a:endParaRPr lang="ru-RU" sz="1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Векторизация. Дескрипторы слов.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Бинарные вектора (</a:t>
            </a:r>
            <a:r>
              <a:rPr lang="en-US" dirty="0" smtClean="0"/>
              <a:t>on-hot)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высокая размерность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ортогональны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разрежены.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1347614"/>
            <a:ext cx="864096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2040" y="11315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отражают свойств естественного языка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91501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Формирование дескрипторов слов (</a:t>
            </a:r>
            <a:r>
              <a:rPr lang="ru-RU" dirty="0" err="1" smtClean="0"/>
              <a:t>эмбединг</a:t>
            </a:r>
            <a:r>
              <a:rPr lang="ru-RU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вектора для близких по смыслу слов должны быть ближе, чем те, которые имеют разное значение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получены в результате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word2vec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GLoVe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499" y="1779662"/>
            <a:ext cx="2667981" cy="30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s://habrastorage.org/r/w1560/getpro/habr/post_images/d61/30b/d45/d6130bd4502710631a8c812923230f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91830"/>
            <a:ext cx="3324721" cy="17796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803998"/>
            <a:ext cx="1691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https://habr.com/ru/post/446530/</a:t>
            </a:r>
            <a:endParaRPr lang="ru-RU" sz="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Трансформеры</a:t>
            </a:r>
            <a:r>
              <a:rPr lang="ru-RU" dirty="0" smtClean="0"/>
              <a:t> для обработки текстов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631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Vaswani</a:t>
            </a:r>
            <a:r>
              <a:rPr lang="en-US" dirty="0" smtClean="0"/>
              <a:t> et al. Attention is all you need, 2017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Сеть прямого распространения, частично связанная, несколько параллельных ветвей, без </a:t>
            </a:r>
            <a:r>
              <a:rPr lang="ru-RU" dirty="0" err="1" smtClean="0"/>
              <a:t>сверточных</a:t>
            </a:r>
            <a:r>
              <a:rPr lang="ru-RU" dirty="0" smtClean="0"/>
              <a:t> слоев.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Изначально предназначена для </a:t>
            </a:r>
            <a:r>
              <a:rPr lang="en-US" dirty="0" smtClean="0"/>
              <a:t>NLP</a:t>
            </a:r>
            <a:r>
              <a:rPr lang="ru-RU" dirty="0" smtClean="0"/>
              <a:t>, сейчас адаптирована для других задач, например, анализ изображений.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8914" name="Picture 2" descr="the_transform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15766"/>
            <a:ext cx="7926363" cy="2067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трансформера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Энкодер</a:t>
            </a:r>
            <a:r>
              <a:rPr lang="ru-RU" dirty="0" smtClean="0"/>
              <a:t> - Декодер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9938" name="Picture 2" descr="The_transformer_encoders_deco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9662"/>
            <a:ext cx="3565004" cy="2235201"/>
          </a:xfrm>
          <a:prstGeom prst="rect">
            <a:avLst/>
          </a:prstGeom>
          <a:noFill/>
        </p:spPr>
      </p:pic>
      <p:pic>
        <p:nvPicPr>
          <p:cNvPr id="39940" name="Picture 4" descr="The_transformer_encoder_decoder_s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31590"/>
            <a:ext cx="4923331" cy="3205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Энкодер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Слой внимания: оценить взаимосвязь слов во входящей последовательности.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Сеть прямого распространения для отображения результата слоя внимания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1986" name="Picture 2" descr="Transformer_enc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7734"/>
            <a:ext cx="4879504" cy="25321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19082</TotalTime>
  <Words>682</Words>
  <Application>Microsoft Office PowerPoint</Application>
  <PresentationFormat>Экран (16:9)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Основы практического использования нейронных сетей.  Лекция 9. Трансформеры.</vt:lpstr>
      <vt:lpstr>Вопросы</vt:lpstr>
      <vt:lpstr>Задачи анализа естественного языка</vt:lpstr>
      <vt:lpstr>Предобработка текстовых данных</vt:lpstr>
      <vt:lpstr>Представление текста</vt:lpstr>
      <vt:lpstr>Векторизация. Дескрипторы слов.</vt:lpstr>
      <vt:lpstr>Трансформеры для обработки текстов</vt:lpstr>
      <vt:lpstr>Структура трансформера</vt:lpstr>
      <vt:lpstr>Энкодер</vt:lpstr>
      <vt:lpstr>Механизм «Внимания»</vt:lpstr>
      <vt:lpstr>Модель “Query-Key-Value”</vt:lpstr>
      <vt:lpstr>Пример “Query-Key-Value” (1)</vt:lpstr>
      <vt:lpstr>Пример “Query-Key-Value” (2)</vt:lpstr>
      <vt:lpstr>Множественное внимание</vt:lpstr>
      <vt:lpstr>Пример множественного внимания</vt:lpstr>
      <vt:lpstr>Позиционное кодирование</vt:lpstr>
      <vt:lpstr>Архитектура энкодера</vt:lpstr>
      <vt:lpstr>Модель sequence-to-sequence</vt:lpstr>
      <vt:lpstr>Генерация выходного слоя</vt:lpstr>
      <vt:lpstr>Пример sequence-to-sequence(1)</vt:lpstr>
      <vt:lpstr>Пример sequence-to-sequence(2)</vt:lpstr>
      <vt:lpstr>Литература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193</cp:revision>
  <dcterms:created xsi:type="dcterms:W3CDTF">2018-02-12T03:07:42Z</dcterms:created>
  <dcterms:modified xsi:type="dcterms:W3CDTF">2024-05-01T08:24:45Z</dcterms:modified>
</cp:coreProperties>
</file>