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CAA0-B9B6-4C0E-9977-98C91E7EE63C}" type="datetimeFigureOut">
              <a:rPr lang="ru-RU" smtClean="0"/>
              <a:pPr/>
              <a:t>16.03.2024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EDA56-3966-4A7C-8012-897A20E6C1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75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B3A2-EFFB-45CD-B05D-83FEE1A7C248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EE49-3A24-4637-8BEE-859E2B884BAB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F175-256C-4C58-9951-B4C7F9CF7DC4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B466-2EEE-4CF3-B00F-DE8F342BE05C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26AB-E6AC-4AAF-85F2-A4443B22683D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8F8-959C-4C68-8256-347C241BED30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19B0-9990-4EB0-A53A-0DF2A0C39B57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91"/>
            <a:ext cx="8229600" cy="85725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EEE-4E3B-4A2E-BB94-0B9A09F1C749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3E10-3C03-4A97-BE00-1EC4F1449744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B1B-096A-4D4D-A7C2-E8545EE2382E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BB28-7142-4F3B-B5A0-D08D2C1942E0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CF9B-4620-43FB-BA89-41FC623F9D22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85800" y="699542"/>
            <a:ext cx="7772400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Основы практического использования нейронных сетей.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100" dirty="0" smtClean="0"/>
              <a:t>Введение в </a:t>
            </a:r>
            <a:r>
              <a:rPr lang="en-US" sz="3100" dirty="0" err="1" smtClean="0"/>
              <a:t>PyTorch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torch.nn</a:t>
            </a:r>
            <a:r>
              <a:rPr lang="en-US" dirty="0" smtClean="0"/>
              <a:t>: </a:t>
            </a:r>
            <a:r>
              <a:rPr lang="ru-RU" dirty="0" smtClean="0"/>
              <a:t>коллекция модулей-компонентов нейронных сетей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15566"/>
            <a:ext cx="591931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400" dirty="0" smtClean="0"/>
              <a:t> </a:t>
            </a:r>
            <a:r>
              <a:rPr lang="en-US" sz="1400" dirty="0" err="1" smtClean="0"/>
              <a:t>nn.Sequential</a:t>
            </a:r>
            <a:r>
              <a:rPr lang="en-US" sz="1400" dirty="0" smtClean="0"/>
              <a:t> – </a:t>
            </a:r>
            <a:r>
              <a:rPr lang="ru-RU" sz="1400" dirty="0" smtClean="0"/>
              <a:t>коллекция модулей</a:t>
            </a:r>
            <a:endParaRPr lang="en-US" sz="1400" dirty="0" smtClean="0"/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 </a:t>
            </a:r>
            <a:r>
              <a:rPr lang="en-US" sz="1400" dirty="0" err="1" smtClean="0"/>
              <a:t>nn.Linear</a:t>
            </a:r>
            <a:r>
              <a:rPr lang="en-US" sz="1400" dirty="0" smtClean="0"/>
              <a:t> – </a:t>
            </a:r>
            <a:r>
              <a:rPr lang="ru-RU" sz="1400" dirty="0" smtClean="0"/>
              <a:t>реализация </a:t>
            </a:r>
            <a:r>
              <a:rPr lang="ru-RU" sz="1400" dirty="0" err="1" smtClean="0"/>
              <a:t>перцептрона</a:t>
            </a:r>
            <a:endParaRPr lang="en-US" sz="1400" dirty="0" smtClean="0"/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 </a:t>
            </a:r>
            <a:r>
              <a:rPr lang="en-US" sz="1400" dirty="0" err="1" smtClean="0"/>
              <a:t>nn.Parameter</a:t>
            </a:r>
            <a:r>
              <a:rPr lang="en-US" sz="1400" dirty="0" smtClean="0"/>
              <a:t> </a:t>
            </a:r>
            <a:r>
              <a:rPr lang="ru-RU" sz="1400" dirty="0" smtClean="0"/>
              <a:t>– тензор-параметр, приспособленный для работы с </a:t>
            </a:r>
            <a:r>
              <a:rPr lang="en-US" sz="1400" dirty="0" err="1" smtClean="0"/>
              <a:t>torch.nn</a:t>
            </a:r>
            <a:endParaRPr lang="ru-RU" sz="1400" dirty="0" smtClean="0"/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 </a:t>
            </a:r>
            <a:r>
              <a:rPr lang="en-US" sz="1400" dirty="0" smtClean="0"/>
              <a:t>nn.Conv2d: </a:t>
            </a:r>
            <a:r>
              <a:rPr lang="ru-RU" sz="1400" dirty="0" smtClean="0"/>
              <a:t>2-мерная свертка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 </a:t>
            </a:r>
            <a:r>
              <a:rPr lang="en-US" sz="1400" dirty="0" err="1" smtClean="0"/>
              <a:t>nn.Dropout</a:t>
            </a:r>
            <a:r>
              <a:rPr lang="en-US" sz="1400" dirty="0" smtClean="0"/>
              <a:t>: </a:t>
            </a:r>
            <a:r>
              <a:rPr lang="ru-RU" sz="1400" dirty="0" err="1" smtClean="0"/>
              <a:t>дропаут</a:t>
            </a:r>
            <a:endParaRPr lang="en-US" sz="1400" dirty="0" smtClean="0"/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 </a:t>
            </a:r>
            <a:r>
              <a:rPr lang="en-US" sz="1400" dirty="0" err="1" smtClean="0"/>
              <a:t>nn.ReLU,nn.PReLU,nn.Tanh,nn.Sigmoid</a:t>
            </a:r>
            <a:r>
              <a:rPr lang="en-US" sz="1400" dirty="0" smtClean="0"/>
              <a:t>,</a:t>
            </a:r>
          </a:p>
          <a:p>
            <a:r>
              <a:rPr lang="en-US" sz="1400" dirty="0" err="1" smtClean="0"/>
              <a:t>nn.Softmax</a:t>
            </a:r>
            <a:r>
              <a:rPr lang="en-US" sz="1400" dirty="0" smtClean="0"/>
              <a:t> – </a:t>
            </a:r>
            <a:r>
              <a:rPr lang="ru-RU" sz="1400" dirty="0" smtClean="0"/>
              <a:t>функции активации</a:t>
            </a:r>
            <a:endParaRPr lang="ru-RU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9742"/>
            <a:ext cx="39052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458797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mlp_net1.py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635646"/>
            <a:ext cx="2808312" cy="22929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 [1]: import torch</a:t>
            </a:r>
          </a:p>
          <a:p>
            <a:endParaRPr lang="en-US" sz="1300" dirty="0" smtClean="0"/>
          </a:p>
          <a:p>
            <a:r>
              <a:rPr lang="en-US" sz="1300" dirty="0" smtClean="0"/>
              <a:t>In [2]: from mlp_net1 import Model</a:t>
            </a:r>
          </a:p>
          <a:p>
            <a:endParaRPr lang="en-US" sz="1300" dirty="0" smtClean="0"/>
          </a:p>
          <a:p>
            <a:r>
              <a:rPr lang="en-US" sz="1300" dirty="0" smtClean="0"/>
              <a:t>In [3]: a=</a:t>
            </a:r>
            <a:r>
              <a:rPr lang="en-US" sz="1300" dirty="0" err="1" smtClean="0"/>
              <a:t>torch.rand</a:t>
            </a:r>
            <a:r>
              <a:rPr lang="en-US" sz="1300" dirty="0" smtClean="0"/>
              <a:t>(3)</a:t>
            </a:r>
          </a:p>
          <a:p>
            <a:endParaRPr lang="en-US" sz="1300" dirty="0" smtClean="0"/>
          </a:p>
          <a:p>
            <a:r>
              <a:rPr lang="en-US" sz="1300" dirty="0" smtClean="0"/>
              <a:t>In [4]: m=Model(3)</a:t>
            </a:r>
          </a:p>
          <a:p>
            <a:r>
              <a:rPr lang="en-US" sz="1300" dirty="0" smtClean="0"/>
              <a:t>In [5]: b=m(a)</a:t>
            </a:r>
          </a:p>
          <a:p>
            <a:r>
              <a:rPr lang="en-US" sz="1300" dirty="0" smtClean="0"/>
              <a:t>In[6]: </a:t>
            </a:r>
            <a:r>
              <a:rPr lang="en-US" sz="1300" dirty="0" err="1" smtClean="0"/>
              <a:t>b.size</a:t>
            </a:r>
            <a:r>
              <a:rPr lang="en-US" sz="1300" dirty="0" smtClean="0"/>
              <a:t>()</a:t>
            </a:r>
          </a:p>
          <a:p>
            <a:r>
              <a:rPr lang="en-US" sz="1300" dirty="0" smtClean="0"/>
              <a:t>Out[7]: </a:t>
            </a:r>
            <a:r>
              <a:rPr lang="en-US" sz="1300" dirty="0" err="1" smtClean="0"/>
              <a:t>torch.Size</a:t>
            </a:r>
            <a:r>
              <a:rPr lang="en-US" sz="1300" dirty="0" smtClean="0"/>
              <a:t>([1])</a:t>
            </a:r>
          </a:p>
          <a:p>
            <a:endParaRPr lang="en-US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2571750"/>
            <a:ext cx="2664296" cy="20928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 [9]: m.mlp1</a:t>
            </a:r>
          </a:p>
          <a:p>
            <a:r>
              <a:rPr lang="en-US" sz="1300" dirty="0" smtClean="0"/>
              <a:t>Out[9]: Linear(</a:t>
            </a:r>
            <a:r>
              <a:rPr lang="en-US" sz="1300" dirty="0" err="1" smtClean="0"/>
              <a:t>in_features</a:t>
            </a:r>
            <a:r>
              <a:rPr lang="en-US" sz="1300" dirty="0" smtClean="0"/>
              <a:t>=3, </a:t>
            </a:r>
            <a:r>
              <a:rPr lang="en-US" sz="1300" dirty="0" err="1" smtClean="0"/>
              <a:t>out_features</a:t>
            </a:r>
            <a:r>
              <a:rPr lang="en-US" sz="1300" dirty="0" smtClean="0"/>
              <a:t>=3, bias=True)</a:t>
            </a:r>
          </a:p>
          <a:p>
            <a:r>
              <a:rPr lang="en-US" sz="1300" dirty="0" smtClean="0"/>
              <a:t>In [10]: m.mlp1.weight</a:t>
            </a:r>
          </a:p>
          <a:p>
            <a:r>
              <a:rPr lang="en-US" sz="1300" dirty="0" smtClean="0"/>
              <a:t>Out[10]:</a:t>
            </a:r>
          </a:p>
          <a:p>
            <a:r>
              <a:rPr lang="en-US" sz="1300" dirty="0" smtClean="0"/>
              <a:t>Parameter containing:</a:t>
            </a:r>
          </a:p>
          <a:p>
            <a:r>
              <a:rPr lang="en-US" sz="1300" dirty="0" smtClean="0"/>
              <a:t>tensor([[-0.5699, -0.0745,  0.3962],</a:t>
            </a:r>
          </a:p>
          <a:p>
            <a:r>
              <a:rPr lang="en-US" sz="1300" dirty="0" smtClean="0"/>
              <a:t>        [-0.0680,  0.4040,  0.3050],</a:t>
            </a:r>
          </a:p>
          <a:p>
            <a:r>
              <a:rPr lang="en-US" sz="1300" dirty="0" smtClean="0"/>
              <a:t>        [-0.3282,  0.0891, -0.2783]], </a:t>
            </a:r>
            <a:r>
              <a:rPr lang="en-US" sz="1300" dirty="0" err="1" smtClean="0"/>
              <a:t>requires_grad</a:t>
            </a:r>
            <a:r>
              <a:rPr lang="en-US" sz="1300" dirty="0" smtClean="0"/>
              <a:t>=True)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данных при помощи</a:t>
            </a:r>
            <a:r>
              <a:rPr lang="en-US" dirty="0" smtClean="0"/>
              <a:t> MLP</a:t>
            </a:r>
            <a:r>
              <a:rPr lang="ru-RU" dirty="0" smtClean="0"/>
              <a:t> (1)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43558"/>
            <a:ext cx="421016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843558"/>
            <a:ext cx="429670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75893" y="2571750"/>
            <a:ext cx="215634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6566" y="2571750"/>
            <a:ext cx="218993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15"/>
          <p:cNvCxnSpPr/>
          <p:nvPr/>
        </p:nvCxnSpPr>
        <p:spPr>
          <a:xfrm flipV="1">
            <a:off x="3635896" y="3507854"/>
            <a:ext cx="864096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5"/>
          <p:cNvCxnSpPr/>
          <p:nvPr/>
        </p:nvCxnSpPr>
        <p:spPr>
          <a:xfrm>
            <a:off x="6588224" y="2283718"/>
            <a:ext cx="576064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данных при помощи</a:t>
            </a:r>
            <a:r>
              <a:rPr lang="en-US" dirty="0" smtClean="0"/>
              <a:t> MLP</a:t>
            </a:r>
            <a:r>
              <a:rPr lang="ru-RU" dirty="0" smtClean="0"/>
              <a:t> (2)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450667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mlp_net1.py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074" name="AutoShape 2" descr="http://lgeeuazms31.lge.com/mail2/RU237552.nsf/0/bded5d2d2b99772841258a3200413aca/Body/M2?OpenElement"/>
          <p:cNvSpPr>
            <a:spLocks noChangeAspect="1" noChangeArrowheads="1"/>
          </p:cNvSpPr>
          <p:nvPr/>
        </p:nvSpPr>
        <p:spPr bwMode="auto">
          <a:xfrm>
            <a:off x="34925" y="-76200"/>
            <a:ext cx="3990975" cy="3676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http://lgeeuazms31.lge.com/mail2/RU237552.nsf/0/bded5d2d2b99772841258a3200413aca/Body/M2?OpenElement"/>
          <p:cNvSpPr>
            <a:spLocks noChangeAspect="1" noChangeArrowheads="1"/>
          </p:cNvSpPr>
          <p:nvPr/>
        </p:nvSpPr>
        <p:spPr bwMode="auto">
          <a:xfrm>
            <a:off x="34925" y="-76200"/>
            <a:ext cx="3990975" cy="3676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http://lgeeuazms31.lge.com/mail2/RU237552.nsf/0/bded5d2d2b99772841258a3200413aca/Body/M2?OpenElement"/>
          <p:cNvSpPr>
            <a:spLocks noChangeAspect="1" noChangeArrowheads="1"/>
          </p:cNvSpPr>
          <p:nvPr/>
        </p:nvSpPr>
        <p:spPr bwMode="auto">
          <a:xfrm>
            <a:off x="34925" y="-76200"/>
            <a:ext cx="3990975" cy="3676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733425"/>
            <a:ext cx="39909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данных при помощи</a:t>
            </a:r>
            <a:r>
              <a:rPr lang="en-US" dirty="0" smtClean="0"/>
              <a:t> MLP</a:t>
            </a:r>
            <a:r>
              <a:rPr lang="ru-RU" dirty="0" smtClean="0"/>
              <a:t> (3)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9542"/>
            <a:ext cx="440974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5699" y="627534"/>
            <a:ext cx="4050797" cy="444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03798"/>
            <a:ext cx="2831244" cy="203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Инструменты для выполнения практических заданий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95853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Чтение данных из </a:t>
            </a:r>
            <a:r>
              <a:rPr lang="en-US" dirty="0" err="1" smtClean="0"/>
              <a:t>csv</a:t>
            </a:r>
            <a:r>
              <a:rPr lang="ru-RU" dirty="0" smtClean="0"/>
              <a:t> файл</a:t>
            </a:r>
            <a:r>
              <a:rPr lang="ru-RU" dirty="0"/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5896" y="1275606"/>
            <a:ext cx="4269117" cy="938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1100" i="1" dirty="0" err="1" smtClean="0">
                <a:latin typeface="Arial" pitchFamily="34" charset="0"/>
                <a:cs typeface="Arial" pitchFamily="34" charset="0"/>
              </a:rPr>
              <a:t>numpy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 import </a:t>
            </a:r>
            <a:r>
              <a:rPr lang="en-US" sz="1100" i="1" dirty="0" err="1" smtClean="0">
                <a:latin typeface="Arial" pitchFamily="34" charset="0"/>
                <a:cs typeface="Arial" pitchFamily="34" charset="0"/>
              </a:rPr>
              <a:t>genfromtxt</a:t>
            </a:r>
            <a:endParaRPr lang="en-US" sz="11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data = </a:t>
            </a:r>
            <a:r>
              <a:rPr lang="en-US" sz="1100" i="1" dirty="0" err="1" smtClean="0">
                <a:latin typeface="Arial" pitchFamily="34" charset="0"/>
                <a:cs typeface="Arial" pitchFamily="34" charset="0"/>
              </a:rPr>
              <a:t>genfromtxt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('dataset_binary_classification.csv', delimiter=';')</a:t>
            </a:r>
          </a:p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X, y = data[:, :-1], data[:, -1]</a:t>
            </a:r>
          </a:p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print(</a:t>
            </a:r>
            <a:r>
              <a:rPr lang="en-US" sz="1100" i="1" dirty="0" err="1" smtClean="0">
                <a:latin typeface="Arial" pitchFamily="34" charset="0"/>
                <a:cs typeface="Arial" pitchFamily="34" charset="0"/>
              </a:rPr>
              <a:t>X.shape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print(</a:t>
            </a:r>
            <a:r>
              <a:rPr lang="en-US" sz="1100" i="1" dirty="0" err="1" smtClean="0">
                <a:latin typeface="Arial" pitchFamily="34" charset="0"/>
                <a:cs typeface="Arial" pitchFamily="34" charset="0"/>
              </a:rPr>
              <a:t>y.shape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3435846"/>
            <a:ext cx="5235729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Arial" pitchFamily="34" charset="0"/>
                <a:cs typeface="Arial" pitchFamily="34" charset="0"/>
              </a:rPr>
              <a:t>from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sklearn.model_selection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import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KFold</a:t>
            </a:r>
            <a:endParaRPr lang="en-US" sz="1100" i="1" dirty="0">
              <a:latin typeface="Arial" pitchFamily="34" charset="0"/>
              <a:cs typeface="Arial" pitchFamily="34" charset="0"/>
            </a:endParaRPr>
          </a:p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#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prepare cross validation</a:t>
            </a:r>
          </a:p>
          <a:p>
            <a:r>
              <a:rPr lang="en-US" sz="1100" i="1" dirty="0" err="1">
                <a:latin typeface="Arial" pitchFamily="34" charset="0"/>
                <a:cs typeface="Arial" pitchFamily="34" charset="0"/>
              </a:rPr>
              <a:t>kfold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KFold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(10)</a:t>
            </a:r>
          </a:p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train_ix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test_ix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kfold.split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(X, y):</a:t>
            </a:r>
          </a:p>
          <a:p>
            <a:r>
              <a:rPr lang="en-US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      #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split data</a:t>
            </a:r>
          </a:p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100" i="1" dirty="0" err="1" smtClean="0">
                <a:latin typeface="Arial" pitchFamily="34" charset="0"/>
                <a:cs typeface="Arial" pitchFamily="34" charset="0"/>
              </a:rPr>
              <a:t>X_train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X_test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y_train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y_test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X[</a:t>
            </a:r>
            <a:r>
              <a:rPr lang="en-US" sz="1100" i="1" dirty="0" err="1" smtClean="0">
                <a:latin typeface="Arial" pitchFamily="34" charset="0"/>
                <a:cs typeface="Arial" pitchFamily="34" charset="0"/>
              </a:rPr>
              <a:t>train_ix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,:], X[</a:t>
            </a:r>
            <a:r>
              <a:rPr lang="en-US" sz="1100" i="1" dirty="0" err="1" smtClean="0">
                <a:latin typeface="Arial" pitchFamily="34" charset="0"/>
                <a:cs typeface="Arial" pitchFamily="34" charset="0"/>
              </a:rPr>
              <a:t>test_ix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,:],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y[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train_ix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], y[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test_ix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r>
              <a:rPr lang="en-US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      # train and test the model</a:t>
            </a:r>
          </a:p>
          <a:p>
            <a:r>
              <a:rPr lang="en-US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     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300379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Реализация многократной перекрестной проверки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798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Динамический граф вычислений</a:t>
            </a:r>
            <a:endParaRPr lang="ru-RU" dirty="0"/>
          </a:p>
        </p:txBody>
      </p:sp>
      <p:pic>
        <p:nvPicPr>
          <p:cNvPr id="3" name="Picture 2" descr="Вычислительный граф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2476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1365612"/>
            <a:ext cx="5976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Выражение разбивается на части, которые вычисляются последовательно.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Каждый узел графа</a:t>
            </a:r>
            <a:r>
              <a:rPr lang="en-US" dirty="0" smtClean="0"/>
              <a:t>:</a:t>
            </a:r>
            <a:r>
              <a:rPr lang="ru-RU" dirty="0" smtClean="0"/>
              <a:t> независимый кусок кода, которому для работы нужны лишь входы.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Преимущества</a:t>
            </a:r>
            <a:r>
              <a:rPr lang="en-US" dirty="0" smtClean="0"/>
              <a:t>:</a:t>
            </a:r>
            <a:r>
              <a:rPr lang="ru-RU" dirty="0" smtClean="0"/>
              <a:t> параллельная обработка.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Технически</a:t>
            </a:r>
            <a:r>
              <a:rPr lang="en-US" dirty="0" smtClean="0"/>
              <a:t>: </a:t>
            </a:r>
            <a:r>
              <a:rPr lang="ru-RU" dirty="0" smtClean="0"/>
              <a:t>тяжелые вычисления (свертки, умножения матриц) реализованы на</a:t>
            </a:r>
            <a:r>
              <a:rPr lang="en-US" dirty="0" smtClean="0"/>
              <a:t> C/C++ / CUDA C++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155927"/>
            <a:ext cx="189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a = (b + c) * (c + 2)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Тензоры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685601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Основная вычислительная единица</a:t>
            </a:r>
            <a:r>
              <a:rPr lang="ru-RU" dirty="0"/>
              <a:t> </a:t>
            </a:r>
            <a:r>
              <a:rPr lang="ru-RU" dirty="0" smtClean="0"/>
              <a:t>- тензор</a:t>
            </a:r>
            <a:r>
              <a:rPr lang="en-US" dirty="0" smtClean="0"/>
              <a:t>,</a:t>
            </a:r>
            <a:r>
              <a:rPr lang="ru-RU" dirty="0" smtClean="0"/>
              <a:t> можно представить как вложение произвольного количества динамических массивов переменной размерности.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0075" y="1333673"/>
            <a:ext cx="3295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Инициализация</a:t>
            </a:r>
            <a:r>
              <a:rPr lang="en-US" dirty="0" smtClean="0"/>
              <a:t>: 3 </a:t>
            </a:r>
            <a:r>
              <a:rPr lang="ru-RU" dirty="0" smtClean="0"/>
              <a:t>матрицы размера 2</a:t>
            </a:r>
            <a:r>
              <a:rPr lang="en-US" dirty="0" smtClean="0"/>
              <a:t>x2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053753"/>
            <a:ext cx="2952328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In [1]: import torch</a:t>
            </a:r>
          </a:p>
          <a:p>
            <a:r>
              <a:rPr lang="it-IT" sz="1400" dirty="0" smtClean="0"/>
              <a:t>In [2]: x=torch.Tensor(3,2,2)</a:t>
            </a:r>
          </a:p>
          <a:p>
            <a:r>
              <a:rPr lang="it-IT" sz="1400" dirty="0" smtClean="0"/>
              <a:t>In [3]: print(x)</a:t>
            </a:r>
          </a:p>
          <a:p>
            <a:r>
              <a:rPr lang="it-IT" sz="1400" dirty="0" smtClean="0"/>
              <a:t>tensor([[[8.7725e+29, 3.0904e-41],</a:t>
            </a:r>
          </a:p>
          <a:p>
            <a:r>
              <a:rPr lang="it-IT" sz="1400" dirty="0" smtClean="0"/>
              <a:t>         [0.0000e+00, 0.0000e+00]],</a:t>
            </a:r>
          </a:p>
          <a:p>
            <a:endParaRPr lang="it-IT" sz="1400" dirty="0" smtClean="0"/>
          </a:p>
          <a:p>
            <a:r>
              <a:rPr lang="it-IT" sz="1400" dirty="0" smtClean="0"/>
              <a:t>        [[       nan, 0.0000e+00],</a:t>
            </a:r>
          </a:p>
          <a:p>
            <a:r>
              <a:rPr lang="it-IT" sz="1400" dirty="0" smtClean="0"/>
              <a:t>         [1.3733e-14, 6.4069e+02]],</a:t>
            </a:r>
          </a:p>
          <a:p>
            <a:endParaRPr lang="it-IT" sz="1400" dirty="0" smtClean="0"/>
          </a:p>
          <a:p>
            <a:r>
              <a:rPr lang="it-IT" sz="1400" dirty="0" smtClean="0"/>
              <a:t>        [[4.3066e+21, 1.1824e+22],</a:t>
            </a:r>
          </a:p>
          <a:p>
            <a:r>
              <a:rPr lang="it-IT" sz="1400" dirty="0" smtClean="0"/>
              <a:t>         [4.3066e+21, 6.3828e+28]]])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1347614"/>
            <a:ext cx="2745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Матричное умножение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91972"/>
            <a:ext cx="2854316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[18]: a=</a:t>
            </a:r>
            <a:r>
              <a:rPr lang="en-US" sz="1400" dirty="0" err="1" smtClean="0"/>
              <a:t>torch.rand</a:t>
            </a:r>
            <a:r>
              <a:rPr lang="en-US" sz="1400" dirty="0" smtClean="0"/>
              <a:t>(2,3)</a:t>
            </a:r>
          </a:p>
          <a:p>
            <a:r>
              <a:rPr lang="en-US" sz="1400" dirty="0" smtClean="0"/>
              <a:t>In [19]: b=</a:t>
            </a:r>
            <a:r>
              <a:rPr lang="en-US" sz="1400" dirty="0" err="1" smtClean="0"/>
              <a:t>torch.rand</a:t>
            </a:r>
            <a:r>
              <a:rPr lang="en-US" sz="1400" dirty="0" smtClean="0"/>
              <a:t>(3,2)</a:t>
            </a:r>
          </a:p>
          <a:p>
            <a:r>
              <a:rPr lang="en-US" sz="1400" dirty="0" smtClean="0"/>
              <a:t>In [20]: c=torch.mm(</a:t>
            </a:r>
            <a:r>
              <a:rPr lang="en-US" sz="1400" dirty="0" err="1" smtClean="0"/>
              <a:t>b,a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In [21]: print(c)</a:t>
            </a:r>
          </a:p>
          <a:p>
            <a:r>
              <a:rPr lang="en-US" sz="1400" dirty="0" smtClean="0"/>
              <a:t>Out[21]:</a:t>
            </a:r>
          </a:p>
          <a:p>
            <a:r>
              <a:rPr lang="en-US" sz="1400" dirty="0" smtClean="0"/>
              <a:t>tensor([[0.4033, 0.0286, 0.1627],</a:t>
            </a:r>
          </a:p>
          <a:p>
            <a:r>
              <a:rPr lang="en-US" sz="1400" dirty="0" smtClean="0"/>
              <a:t>        [0.6677, 0.0475, 0.2699],</a:t>
            </a:r>
          </a:p>
          <a:p>
            <a:r>
              <a:rPr lang="en-US" sz="1400" dirty="0" smtClean="0"/>
              <a:t>        [0.5106, 0.0588, 0.3515]])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948264" y="3147814"/>
            <a:ext cx="2062228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[38]: a=a*0+1</a:t>
            </a:r>
          </a:p>
          <a:p>
            <a:r>
              <a:rPr lang="en-US" sz="1400" dirty="0" smtClean="0"/>
              <a:t>In [39]: b=b*0+2</a:t>
            </a:r>
          </a:p>
          <a:p>
            <a:r>
              <a:rPr lang="en-US" sz="1400" dirty="0" smtClean="0"/>
              <a:t>In [40]: 3+torch.mm(</a:t>
            </a:r>
            <a:r>
              <a:rPr lang="en-US" sz="1400" dirty="0" err="1" smtClean="0"/>
              <a:t>b,a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Out[40]:</a:t>
            </a:r>
          </a:p>
          <a:p>
            <a:r>
              <a:rPr lang="en-US" sz="1400" dirty="0" smtClean="0"/>
              <a:t>tensor([[7., 7., 7.],</a:t>
            </a:r>
          </a:p>
          <a:p>
            <a:r>
              <a:rPr lang="en-US" sz="1400" dirty="0" smtClean="0"/>
              <a:t>        [7., 7., 7.],</a:t>
            </a:r>
          </a:p>
          <a:p>
            <a:r>
              <a:rPr lang="en-US" sz="1400" dirty="0" smtClean="0"/>
              <a:t>        [7., 7., 7.]])</a:t>
            </a:r>
            <a:endParaRPr lang="en-US" sz="14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Тензоры и вычислительные устройства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699542"/>
            <a:ext cx="277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dirty="0" smtClean="0"/>
              <a:t>2 </a:t>
            </a:r>
            <a:r>
              <a:rPr lang="ru-RU" dirty="0" smtClean="0"/>
              <a:t>типа</a:t>
            </a:r>
            <a:r>
              <a:rPr lang="en-US" dirty="0" smtClean="0"/>
              <a:t>: </a:t>
            </a:r>
            <a:r>
              <a:rPr lang="ru-RU" dirty="0" smtClean="0"/>
              <a:t>на</a:t>
            </a:r>
            <a:r>
              <a:rPr lang="en-US" dirty="0" smtClean="0"/>
              <a:t> CPU</a:t>
            </a:r>
            <a:r>
              <a:rPr lang="ru-RU" dirty="0" smtClean="0"/>
              <a:t> и на</a:t>
            </a:r>
            <a:r>
              <a:rPr lang="en-US" dirty="0" smtClean="0"/>
              <a:t> GPU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1059582"/>
            <a:ext cx="2952328" cy="38933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 [73]: a=</a:t>
            </a:r>
            <a:r>
              <a:rPr lang="en-US" sz="1300" dirty="0" err="1" smtClean="0"/>
              <a:t>torch.rand</a:t>
            </a:r>
            <a:r>
              <a:rPr lang="en-US" sz="1300" dirty="0" smtClean="0"/>
              <a:t>(3,3)</a:t>
            </a:r>
          </a:p>
          <a:p>
            <a:r>
              <a:rPr lang="en-US" sz="1300" dirty="0" smtClean="0"/>
              <a:t>In [74]: a</a:t>
            </a:r>
          </a:p>
          <a:p>
            <a:r>
              <a:rPr lang="en-US" sz="1300" dirty="0" smtClean="0"/>
              <a:t>Out[74]:</a:t>
            </a:r>
          </a:p>
          <a:p>
            <a:r>
              <a:rPr lang="en-US" sz="1300" dirty="0" smtClean="0"/>
              <a:t>tensor([[0.5106, 0.9224, 0.0468],</a:t>
            </a:r>
          </a:p>
          <a:p>
            <a:r>
              <a:rPr lang="en-US" sz="1300" dirty="0" smtClean="0"/>
              <a:t>        [0.0877, 0.6954, 0.2929],</a:t>
            </a:r>
          </a:p>
          <a:p>
            <a:r>
              <a:rPr lang="en-US" sz="1300" dirty="0" smtClean="0"/>
              <a:t>        [0.0226, 0.1924, 0.0517]])</a:t>
            </a:r>
          </a:p>
          <a:p>
            <a:r>
              <a:rPr lang="en-US" sz="1300" dirty="0" smtClean="0"/>
              <a:t>In [75]: a=</a:t>
            </a:r>
            <a:r>
              <a:rPr lang="en-US" sz="1300" dirty="0" err="1" smtClean="0"/>
              <a:t>a.cuda</a:t>
            </a:r>
            <a:r>
              <a:rPr lang="en-US" sz="1300" dirty="0" smtClean="0"/>
              <a:t>(device = 0)</a:t>
            </a:r>
          </a:p>
          <a:p>
            <a:r>
              <a:rPr lang="en-US" sz="1300" dirty="0" smtClean="0"/>
              <a:t>In [76]: a</a:t>
            </a:r>
          </a:p>
          <a:p>
            <a:r>
              <a:rPr lang="en-US" sz="1300" dirty="0" smtClean="0"/>
              <a:t>Out[76]:</a:t>
            </a:r>
          </a:p>
          <a:p>
            <a:r>
              <a:rPr lang="en-US" sz="1300" dirty="0" smtClean="0"/>
              <a:t>tensor([[0.5106, 0.9224, 0.0468],</a:t>
            </a:r>
          </a:p>
          <a:p>
            <a:r>
              <a:rPr lang="en-US" sz="1300" dirty="0" smtClean="0"/>
              <a:t>        [0.0877, 0.6954, 0.2929],</a:t>
            </a:r>
          </a:p>
          <a:p>
            <a:r>
              <a:rPr lang="en-US" sz="1300" dirty="0" smtClean="0"/>
              <a:t>        [0.0226, 0.1924, 0.0517]], device='cuda:0')</a:t>
            </a:r>
          </a:p>
          <a:p>
            <a:r>
              <a:rPr lang="en-US" sz="1300" dirty="0" smtClean="0"/>
              <a:t>In [77]: a=</a:t>
            </a:r>
            <a:r>
              <a:rPr lang="en-US" sz="1300" dirty="0" err="1" smtClean="0"/>
              <a:t>a.cpu</a:t>
            </a:r>
            <a:r>
              <a:rPr lang="en-US" sz="1300" dirty="0" smtClean="0"/>
              <a:t>()</a:t>
            </a:r>
          </a:p>
          <a:p>
            <a:r>
              <a:rPr lang="en-US" sz="1300" dirty="0" smtClean="0"/>
              <a:t>In [78]: a</a:t>
            </a:r>
          </a:p>
          <a:p>
            <a:r>
              <a:rPr lang="en-US" sz="1300" dirty="0" smtClean="0"/>
              <a:t>Out[78]:</a:t>
            </a:r>
          </a:p>
          <a:p>
            <a:r>
              <a:rPr lang="en-US" sz="1300" dirty="0" smtClean="0"/>
              <a:t>tensor([[0.5106, 0.9224, 0.0468],</a:t>
            </a:r>
          </a:p>
          <a:p>
            <a:r>
              <a:rPr lang="en-US" sz="1300" dirty="0" smtClean="0"/>
              <a:t>        [0.0877, 0.6954, 0.2929],</a:t>
            </a:r>
          </a:p>
          <a:p>
            <a:r>
              <a:rPr lang="en-US" sz="1300" dirty="0" smtClean="0"/>
              <a:t>        [0.0226, 0.1924, 0.0517]])</a:t>
            </a:r>
            <a:endParaRPr lang="ru-RU" sz="13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1059582"/>
            <a:ext cx="4932040" cy="22929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 [79]: a=</a:t>
            </a:r>
            <a:r>
              <a:rPr lang="en-US" sz="1300" dirty="0" err="1" smtClean="0"/>
              <a:t>torch.rand</a:t>
            </a:r>
            <a:r>
              <a:rPr lang="en-US" sz="1300" dirty="0" smtClean="0"/>
              <a:t>(3,3)</a:t>
            </a:r>
          </a:p>
          <a:p>
            <a:endParaRPr lang="en-US" sz="1300" dirty="0" smtClean="0"/>
          </a:p>
          <a:p>
            <a:r>
              <a:rPr lang="en-US" sz="1300" dirty="0" smtClean="0"/>
              <a:t>In [80]: b=</a:t>
            </a:r>
            <a:r>
              <a:rPr lang="en-US" sz="1300" dirty="0" err="1" smtClean="0"/>
              <a:t>torch.rand</a:t>
            </a:r>
            <a:r>
              <a:rPr lang="en-US" sz="1300" dirty="0" smtClean="0"/>
              <a:t>(3,3).</a:t>
            </a:r>
            <a:r>
              <a:rPr lang="en-US" sz="1300" dirty="0" err="1" smtClean="0"/>
              <a:t>cuda</a:t>
            </a:r>
            <a:r>
              <a:rPr lang="en-US" sz="1300" dirty="0" smtClean="0"/>
              <a:t>(0)</a:t>
            </a:r>
          </a:p>
          <a:p>
            <a:endParaRPr lang="en-US" sz="1300" dirty="0" smtClean="0"/>
          </a:p>
          <a:p>
            <a:r>
              <a:rPr lang="en-US" sz="1300" dirty="0" smtClean="0"/>
              <a:t>In [81]: </a:t>
            </a:r>
            <a:r>
              <a:rPr lang="en-US" sz="1300" dirty="0" err="1" smtClean="0"/>
              <a:t>a+b</a:t>
            </a:r>
            <a:endParaRPr lang="en-US" sz="1300" dirty="0" smtClean="0"/>
          </a:p>
          <a:p>
            <a:r>
              <a:rPr lang="en-US" sz="1300" dirty="0" smtClean="0"/>
              <a:t>---------------------------------------------------------------------------</a:t>
            </a:r>
          </a:p>
          <a:p>
            <a:r>
              <a:rPr lang="en-US" sz="1300" dirty="0" err="1" smtClean="0"/>
              <a:t>RuntimeError</a:t>
            </a:r>
            <a:r>
              <a:rPr lang="en-US" sz="1300" dirty="0" smtClean="0"/>
              <a:t>                              </a:t>
            </a:r>
            <a:r>
              <a:rPr lang="en-US" sz="1300" dirty="0" err="1" smtClean="0"/>
              <a:t>Traceback</a:t>
            </a:r>
            <a:r>
              <a:rPr lang="en-US" sz="1300" dirty="0" smtClean="0"/>
              <a:t> (most recent call last)</a:t>
            </a:r>
          </a:p>
          <a:p>
            <a:r>
              <a:rPr lang="en-US" sz="1300" dirty="0" smtClean="0"/>
              <a:t>&lt;ipython-input-81-ca730b97bf8a&gt; in &lt;module&gt;</a:t>
            </a:r>
          </a:p>
          <a:p>
            <a:r>
              <a:rPr lang="en-US" sz="1300" dirty="0" smtClean="0"/>
              <a:t>----&gt; 1 </a:t>
            </a:r>
            <a:r>
              <a:rPr lang="en-US" sz="1300" dirty="0" err="1" smtClean="0"/>
              <a:t>a+b</a:t>
            </a:r>
            <a:endParaRPr lang="en-US" sz="1300" dirty="0" smtClean="0"/>
          </a:p>
          <a:p>
            <a:r>
              <a:rPr lang="en-US" sz="1300" dirty="0" err="1" smtClean="0"/>
              <a:t>RuntimeError</a:t>
            </a:r>
            <a:r>
              <a:rPr lang="en-US" sz="1300" dirty="0" smtClean="0"/>
              <a:t>: expected type </a:t>
            </a:r>
            <a:r>
              <a:rPr lang="en-US" sz="1300" dirty="0" err="1" smtClean="0"/>
              <a:t>torch.FloatTensor</a:t>
            </a:r>
            <a:r>
              <a:rPr lang="en-US" sz="1300" dirty="0" smtClean="0"/>
              <a:t> but got </a:t>
            </a:r>
            <a:r>
              <a:rPr lang="en-US" sz="1300" dirty="0" err="1" smtClean="0"/>
              <a:t>torch.cuda.FloatTensor</a:t>
            </a:r>
            <a:endParaRPr lang="ru-RU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5" y="343584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Операции между тензорами должны выполняться на одном устройстве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401191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torch.cuda.is_available</a:t>
            </a:r>
            <a:r>
              <a:rPr lang="en-US" i="1" dirty="0" smtClean="0"/>
              <a:t>()</a:t>
            </a:r>
          </a:p>
          <a:p>
            <a:r>
              <a:rPr lang="en-US" i="1" dirty="0" err="1" smtClean="0"/>
              <a:t>torch.cuda.device_count</a:t>
            </a:r>
            <a:r>
              <a:rPr lang="en-US" i="1" dirty="0" smtClean="0"/>
              <a:t>()</a:t>
            </a:r>
          </a:p>
          <a:p>
            <a:r>
              <a:rPr lang="en-US" i="1" dirty="0" err="1" smtClean="0"/>
              <a:t>torch.cuda.set_device</a:t>
            </a:r>
            <a:r>
              <a:rPr lang="en-US" i="1" dirty="0" smtClean="0"/>
              <a:t>(device)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Автоматическое дифференцирование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782871"/>
            <a:ext cx="4464496" cy="22929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 [42]: from </a:t>
            </a:r>
            <a:r>
              <a:rPr lang="en-US" sz="1300" dirty="0" err="1" smtClean="0"/>
              <a:t>torch.autograd</a:t>
            </a:r>
            <a:r>
              <a:rPr lang="en-US" sz="1300" dirty="0" smtClean="0"/>
              <a:t> import Variable</a:t>
            </a:r>
          </a:p>
          <a:p>
            <a:r>
              <a:rPr lang="en-US" sz="1300" dirty="0" smtClean="0"/>
              <a:t>In [43]: x=Variable(</a:t>
            </a:r>
            <a:r>
              <a:rPr lang="en-US" sz="1300" dirty="0" err="1" smtClean="0"/>
              <a:t>torch.ones</a:t>
            </a:r>
            <a:r>
              <a:rPr lang="en-US" sz="1300" dirty="0" smtClean="0"/>
              <a:t>(2,2)*2,requires_grad = True)</a:t>
            </a:r>
          </a:p>
          <a:p>
            <a:r>
              <a:rPr lang="en-US" sz="1300" dirty="0" smtClean="0"/>
              <a:t>In [44]: z = 2 * (x * x) + 5 * x</a:t>
            </a:r>
          </a:p>
          <a:p>
            <a:r>
              <a:rPr lang="en-US" sz="1300" dirty="0" smtClean="0"/>
              <a:t>In [45]: </a:t>
            </a:r>
            <a:r>
              <a:rPr lang="en-US" sz="1300" dirty="0" err="1" smtClean="0"/>
              <a:t>z.backward</a:t>
            </a:r>
            <a:r>
              <a:rPr lang="en-US" sz="1300" dirty="0" smtClean="0"/>
              <a:t>(</a:t>
            </a:r>
            <a:r>
              <a:rPr lang="en-US" sz="1300" dirty="0" err="1" smtClean="0"/>
              <a:t>torch.ones</a:t>
            </a:r>
            <a:r>
              <a:rPr lang="en-US" sz="1300" dirty="0" smtClean="0"/>
              <a:t>(2, 2))</a:t>
            </a:r>
          </a:p>
          <a:p>
            <a:r>
              <a:rPr lang="en-US" sz="1300" dirty="0" smtClean="0"/>
              <a:t>In [46]: print(</a:t>
            </a:r>
            <a:r>
              <a:rPr lang="en-US" sz="1300" dirty="0" err="1" smtClean="0"/>
              <a:t>x.grad</a:t>
            </a:r>
            <a:r>
              <a:rPr lang="en-US" sz="1300" dirty="0" smtClean="0"/>
              <a:t>)</a:t>
            </a:r>
          </a:p>
          <a:p>
            <a:r>
              <a:rPr lang="en-US" sz="1300" dirty="0" smtClean="0"/>
              <a:t>tensor([[13., 13.],</a:t>
            </a:r>
          </a:p>
          <a:p>
            <a:r>
              <a:rPr lang="en-US" sz="1300" dirty="0" smtClean="0"/>
              <a:t>        [13., 13.]])</a:t>
            </a:r>
          </a:p>
          <a:p>
            <a:r>
              <a:rPr lang="en-US" sz="1300" dirty="0" smtClean="0"/>
              <a:t>In [47]: z</a:t>
            </a:r>
          </a:p>
          <a:p>
            <a:r>
              <a:rPr lang="en-US" sz="1300" dirty="0" smtClean="0"/>
              <a:t>Out[47]:</a:t>
            </a:r>
          </a:p>
          <a:p>
            <a:r>
              <a:rPr lang="en-US" sz="1300" dirty="0" smtClean="0"/>
              <a:t>tensor([[18., 18.],</a:t>
            </a:r>
          </a:p>
          <a:p>
            <a:r>
              <a:rPr lang="en-US" sz="1300" dirty="0" smtClean="0"/>
              <a:t>        [18., 18.]], </a:t>
            </a:r>
            <a:r>
              <a:rPr lang="en-US" sz="1300" dirty="0" err="1" smtClean="0"/>
              <a:t>grad_fn</a:t>
            </a:r>
            <a:r>
              <a:rPr lang="en-US" sz="1300" dirty="0" smtClean="0"/>
              <a:t>=&lt;AddBackward0&gt;)</a:t>
            </a:r>
            <a:endParaRPr lang="ru-RU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660633"/>
            <a:ext cx="22983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dz</a:t>
            </a:r>
            <a:r>
              <a:rPr lang="en-US" sz="1400" i="1" dirty="0" smtClean="0"/>
              <a:t>/</a:t>
            </a:r>
            <a:r>
              <a:rPr lang="en-US" sz="1400" i="1" dirty="0" err="1" smtClean="0"/>
              <a:t>dx</a:t>
            </a:r>
            <a:r>
              <a:rPr lang="en-US" sz="1400" i="1" dirty="0" smtClean="0"/>
              <a:t> = 4x+5,</a:t>
            </a:r>
          </a:p>
          <a:p>
            <a:r>
              <a:rPr lang="ru-RU" sz="1400" i="1" dirty="0" smtClean="0"/>
              <a:t>При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x_i,j</a:t>
            </a:r>
            <a:r>
              <a:rPr lang="en-US" sz="1400" i="1" dirty="0" smtClean="0"/>
              <a:t> =2 </a:t>
            </a:r>
            <a:r>
              <a:rPr lang="en-US" sz="1400" i="1" dirty="0" err="1" smtClean="0"/>
              <a:t>dz</a:t>
            </a:r>
            <a:r>
              <a:rPr lang="en-US" sz="1400" i="1" dirty="0" smtClean="0"/>
              <a:t>/</a:t>
            </a:r>
            <a:r>
              <a:rPr lang="en-US" sz="1400" i="1" dirty="0" err="1" smtClean="0"/>
              <a:t>dx</a:t>
            </a:r>
            <a:r>
              <a:rPr lang="en-US" sz="1400" i="1" dirty="0" smtClean="0"/>
              <a:t> </a:t>
            </a:r>
            <a:r>
              <a:rPr lang="ru-RU" sz="1400" i="1" dirty="0" smtClean="0"/>
              <a:t>должен</a:t>
            </a:r>
          </a:p>
          <a:p>
            <a:r>
              <a:rPr lang="ru-RU" sz="1400" i="1" dirty="0" smtClean="0"/>
              <a:t>быть заполнен числами 13</a:t>
            </a:r>
            <a:endParaRPr lang="ru-RU" sz="1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003798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Компонент тензора </a:t>
            </a:r>
            <a:r>
              <a:rPr lang="en-US" sz="1400" dirty="0" smtClean="0"/>
              <a:t>.grad </a:t>
            </a:r>
            <a:r>
              <a:rPr lang="ru-RU" sz="1400" dirty="0" smtClean="0"/>
              <a:t>содержит градиент</a:t>
            </a:r>
            <a:r>
              <a:rPr lang="en-US" sz="1400" dirty="0" smtClean="0"/>
              <a:t>:</a:t>
            </a:r>
            <a:r>
              <a:rPr lang="ru-RU" sz="1400" dirty="0" smtClean="0"/>
              <a:t> значение или функцию</a:t>
            </a:r>
            <a:endParaRPr lang="ru-RU" sz="1400" dirty="0"/>
          </a:p>
        </p:txBody>
      </p:sp>
      <p:cxnSp>
        <p:nvCxnSpPr>
          <p:cNvPr id="6" name="Straight Arrow Connector 15"/>
          <p:cNvCxnSpPr/>
          <p:nvPr/>
        </p:nvCxnSpPr>
        <p:spPr>
          <a:xfrm flipV="1">
            <a:off x="899592" y="2211710"/>
            <a:ext cx="72008" cy="11521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15"/>
          <p:cNvCxnSpPr/>
          <p:nvPr/>
        </p:nvCxnSpPr>
        <p:spPr>
          <a:xfrm flipV="1">
            <a:off x="1763688" y="2931790"/>
            <a:ext cx="648072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48064" y="1347614"/>
            <a:ext cx="1764704" cy="20928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 [62]: </a:t>
            </a:r>
            <a:r>
              <a:rPr lang="en-US" sz="1300" dirty="0" err="1" smtClean="0"/>
              <a:t>x.grad</a:t>
            </a:r>
            <a:endParaRPr lang="en-US" sz="1300" dirty="0" smtClean="0"/>
          </a:p>
          <a:p>
            <a:r>
              <a:rPr lang="en-US" sz="1300" dirty="0" smtClean="0"/>
              <a:t>Out[62]:</a:t>
            </a:r>
          </a:p>
          <a:p>
            <a:r>
              <a:rPr lang="en-US" sz="1300" dirty="0" smtClean="0"/>
              <a:t>tensor([[13., 13.],</a:t>
            </a:r>
          </a:p>
          <a:p>
            <a:r>
              <a:rPr lang="en-US" sz="1300" dirty="0" smtClean="0"/>
              <a:t>        [13., 13.]])</a:t>
            </a:r>
          </a:p>
          <a:p>
            <a:r>
              <a:rPr lang="en-US" sz="1300" dirty="0" smtClean="0"/>
              <a:t>In [63]: </a:t>
            </a:r>
            <a:r>
              <a:rPr lang="en-US" sz="1300" dirty="0" err="1" smtClean="0"/>
              <a:t>x.grad_fn</a:t>
            </a:r>
            <a:endParaRPr lang="en-US" sz="1300" dirty="0" smtClean="0"/>
          </a:p>
          <a:p>
            <a:r>
              <a:rPr lang="en-US" sz="1300" dirty="0" smtClean="0"/>
              <a:t>In [64]: </a:t>
            </a:r>
            <a:r>
              <a:rPr lang="en-US" sz="1300" dirty="0" err="1" smtClean="0"/>
              <a:t>z.grad</a:t>
            </a:r>
            <a:endParaRPr lang="en-US" sz="1300" dirty="0" smtClean="0"/>
          </a:p>
          <a:p>
            <a:r>
              <a:rPr lang="en-US" sz="1300" dirty="0" smtClean="0"/>
              <a:t>In [65]: </a:t>
            </a:r>
            <a:r>
              <a:rPr lang="en-US" sz="1300" dirty="0" err="1" smtClean="0"/>
              <a:t>z.grad_fn</a:t>
            </a:r>
            <a:endParaRPr lang="en-US" sz="1300" dirty="0" smtClean="0"/>
          </a:p>
          <a:p>
            <a:r>
              <a:rPr lang="en-US" sz="1300" dirty="0" smtClean="0"/>
              <a:t>Out[65]: &lt;AddBackward0 at 0x7f681bbbaa20&gt;</a:t>
            </a:r>
            <a:endParaRPr lang="ru-RU" sz="1300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3435846"/>
            <a:ext cx="85689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400" dirty="0" smtClean="0"/>
              <a:t> Как это реализовано</a:t>
            </a:r>
            <a:r>
              <a:rPr lang="en-US" sz="1400" dirty="0" smtClean="0"/>
              <a:t>:</a:t>
            </a:r>
            <a:r>
              <a:rPr lang="ru-RU" sz="1400" dirty="0" smtClean="0"/>
              <a:t> все математические операции</a:t>
            </a:r>
            <a:r>
              <a:rPr lang="en-US" sz="1400" dirty="0" smtClean="0"/>
              <a:t> (+,-,*,/…)</a:t>
            </a:r>
            <a:r>
              <a:rPr lang="ru-RU" sz="1400" dirty="0" smtClean="0"/>
              <a:t> с тензорами перегружены.</a:t>
            </a:r>
            <a:endParaRPr lang="en-US" sz="1400" dirty="0" smtClean="0"/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 Каждая операция с тензорами проверяет, нужно ли вычислять</a:t>
            </a:r>
            <a:r>
              <a:rPr lang="en-US" sz="1400" dirty="0" smtClean="0"/>
              <a:t> </a:t>
            </a:r>
            <a:r>
              <a:rPr lang="ru-RU" sz="1400" dirty="0" smtClean="0"/>
              <a:t>градиент</a:t>
            </a:r>
            <a:r>
              <a:rPr lang="en-US" sz="1400" dirty="0" smtClean="0"/>
              <a:t> (</a:t>
            </a:r>
            <a:r>
              <a:rPr lang="ru-RU" sz="1400" dirty="0" smtClean="0"/>
              <a:t>компонент</a:t>
            </a:r>
            <a:r>
              <a:rPr lang="en-US" sz="1400" dirty="0" smtClean="0"/>
              <a:t> </a:t>
            </a:r>
            <a:r>
              <a:rPr lang="ru-RU" sz="1400" dirty="0" smtClean="0"/>
              <a:t>класса </a:t>
            </a:r>
            <a:r>
              <a:rPr lang="en-US" sz="1400" dirty="0" err="1" smtClean="0"/>
              <a:t>torch.Tensor</a:t>
            </a:r>
            <a:r>
              <a:rPr lang="en-US" sz="1400" dirty="0" smtClean="0"/>
              <a:t>  </a:t>
            </a:r>
            <a:r>
              <a:rPr lang="en-US" sz="1400" dirty="0" err="1" smtClean="0"/>
              <a:t>requires_grad</a:t>
            </a:r>
            <a:r>
              <a:rPr lang="en-US" sz="1400" dirty="0" smtClean="0"/>
              <a:t> == True)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 Каждый </a:t>
            </a:r>
            <a:r>
              <a:rPr lang="en-US" sz="1400" dirty="0" err="1" smtClean="0"/>
              <a:t>torch.Tensor</a:t>
            </a:r>
            <a:r>
              <a:rPr lang="ru-RU" sz="1400" dirty="0" smtClean="0"/>
              <a:t> содержит компоненты</a:t>
            </a:r>
            <a:r>
              <a:rPr lang="en-US" sz="1400" dirty="0" smtClean="0"/>
              <a:t>: </a:t>
            </a:r>
          </a:p>
          <a:p>
            <a:r>
              <a:rPr lang="en-US" sz="1400" dirty="0" smtClean="0"/>
              <a:t>                                                grad </a:t>
            </a:r>
            <a:r>
              <a:rPr lang="ru-RU" sz="1400" dirty="0" smtClean="0"/>
              <a:t>(значение градиента)</a:t>
            </a:r>
            <a:r>
              <a:rPr lang="en-US" sz="1400" dirty="0" smtClean="0"/>
              <a:t> </a:t>
            </a:r>
            <a:r>
              <a:rPr lang="ru-RU" sz="1400" dirty="0" smtClean="0"/>
              <a:t>или</a:t>
            </a:r>
            <a:endParaRPr lang="en-US" sz="1400" dirty="0" smtClean="0"/>
          </a:p>
          <a:p>
            <a:r>
              <a:rPr lang="en-US" sz="1400" dirty="0" smtClean="0"/>
              <a:t>                                                </a:t>
            </a:r>
            <a:r>
              <a:rPr lang="en-US" sz="1400" dirty="0" err="1" smtClean="0"/>
              <a:t>grad_fn</a:t>
            </a:r>
            <a:r>
              <a:rPr lang="en-US" sz="1400" dirty="0" smtClean="0"/>
              <a:t>(</a:t>
            </a:r>
            <a:r>
              <a:rPr lang="ru-RU" sz="1400" dirty="0" smtClean="0"/>
              <a:t>ссылка на функцию вычисления градиента</a:t>
            </a:r>
            <a:r>
              <a:rPr lang="en-US" sz="14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 Вызов</a:t>
            </a:r>
            <a:r>
              <a:rPr lang="en-US" sz="1400" dirty="0" smtClean="0"/>
              <a:t> </a:t>
            </a:r>
            <a:r>
              <a:rPr lang="en-US" sz="1400" dirty="0" err="1" smtClean="0"/>
              <a:t>z.backward</a:t>
            </a:r>
            <a:r>
              <a:rPr lang="en-US" sz="1400" dirty="0" smtClean="0"/>
              <a:t>()</a:t>
            </a:r>
            <a:r>
              <a:rPr lang="ru-RU" sz="1400" dirty="0" smtClean="0"/>
              <a:t> запускает проход по графу вычислений в обратную сторону, с вызовом функций</a:t>
            </a:r>
            <a:r>
              <a:rPr lang="en-US" sz="1400" dirty="0" smtClean="0"/>
              <a:t> </a:t>
            </a:r>
            <a:r>
              <a:rPr lang="en-US" sz="1400" dirty="0" err="1" smtClean="0"/>
              <a:t>grad_fn</a:t>
            </a:r>
            <a:endParaRPr lang="ru-RU" sz="1400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вычислительных графов</a:t>
            </a:r>
            <a:r>
              <a:rPr lang="en-US" dirty="0" smtClean="0"/>
              <a:t> </a:t>
            </a:r>
            <a:r>
              <a:rPr lang="ru-RU" dirty="0" smtClean="0"/>
              <a:t>в представлении</a:t>
            </a:r>
            <a:r>
              <a:rPr lang="en-US" dirty="0" smtClean="0"/>
              <a:t> </a:t>
            </a:r>
            <a:r>
              <a:rPr lang="en-US" dirty="0" err="1" smtClean="0"/>
              <a:t>Pytorch</a:t>
            </a:r>
            <a:r>
              <a:rPr lang="ru-RU" dirty="0" smtClean="0"/>
              <a:t> (1)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898143"/>
            <a:ext cx="7416824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= </a:t>
            </a:r>
            <a:r>
              <a:rPr lang="en-US" sz="1400" dirty="0" err="1" smtClean="0"/>
              <a:t>torch.randn</a:t>
            </a:r>
            <a:r>
              <a:rPr lang="en-US" sz="1400" dirty="0" smtClean="0"/>
              <a:t>(1, </a:t>
            </a:r>
            <a:r>
              <a:rPr lang="en-US" sz="1400" dirty="0" err="1" smtClean="0"/>
              <a:t>requires_grad</a:t>
            </a:r>
            <a:r>
              <a:rPr lang="en-US" sz="1400" dirty="0" smtClean="0"/>
              <a:t>=True, </a:t>
            </a:r>
            <a:r>
              <a:rPr lang="en-US" sz="1400" dirty="0" err="1" smtClean="0"/>
              <a:t>dtype</a:t>
            </a:r>
            <a:r>
              <a:rPr lang="en-US" sz="1400" dirty="0" smtClean="0"/>
              <a:t>=</a:t>
            </a:r>
            <a:r>
              <a:rPr lang="en-US" sz="1400" dirty="0" err="1" smtClean="0"/>
              <a:t>torch.float</a:t>
            </a:r>
            <a:r>
              <a:rPr lang="en-US" sz="1400" dirty="0" smtClean="0"/>
              <a:t>, device=device)</a:t>
            </a:r>
          </a:p>
          <a:p>
            <a:r>
              <a:rPr lang="en-US" sz="1400" dirty="0" smtClean="0"/>
              <a:t> b = </a:t>
            </a:r>
            <a:r>
              <a:rPr lang="en-US" sz="1400" dirty="0" err="1" smtClean="0"/>
              <a:t>torch.randn</a:t>
            </a:r>
            <a:r>
              <a:rPr lang="en-US" sz="1400" dirty="0" smtClean="0"/>
              <a:t>(1, </a:t>
            </a:r>
            <a:r>
              <a:rPr lang="en-US" sz="1400" dirty="0" err="1" smtClean="0"/>
              <a:t>requires_grad</a:t>
            </a:r>
            <a:r>
              <a:rPr lang="en-US" sz="1400" dirty="0" smtClean="0"/>
              <a:t>=True, </a:t>
            </a:r>
            <a:r>
              <a:rPr lang="en-US" sz="1400" dirty="0" err="1" smtClean="0"/>
              <a:t>dtype</a:t>
            </a:r>
            <a:r>
              <a:rPr lang="en-US" sz="1400" dirty="0" smtClean="0"/>
              <a:t>=</a:t>
            </a:r>
            <a:r>
              <a:rPr lang="en-US" sz="1400" dirty="0" err="1" smtClean="0"/>
              <a:t>torch.float</a:t>
            </a:r>
            <a:r>
              <a:rPr lang="en-US" sz="1400" dirty="0" smtClean="0"/>
              <a:t>, device=device) </a:t>
            </a:r>
          </a:p>
          <a:p>
            <a:r>
              <a:rPr lang="en-US" sz="1400" dirty="0" err="1" smtClean="0"/>
              <a:t>yhat</a:t>
            </a:r>
            <a:r>
              <a:rPr lang="en-US" sz="1400" dirty="0" smtClean="0"/>
              <a:t> = a + b * </a:t>
            </a:r>
            <a:r>
              <a:rPr lang="en-US" sz="1400" dirty="0" err="1" smtClean="0"/>
              <a:t>x_train_tensor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error = </a:t>
            </a:r>
            <a:r>
              <a:rPr lang="en-US" sz="1400" dirty="0" err="1" smtClean="0"/>
              <a:t>y_train_tensor</a:t>
            </a:r>
            <a:r>
              <a:rPr lang="en-US" sz="1400" dirty="0" smtClean="0"/>
              <a:t> - </a:t>
            </a:r>
            <a:r>
              <a:rPr lang="en-US" sz="1400" dirty="0" err="1" smtClean="0"/>
              <a:t>yhat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loss = (error ** 2).mean()</a:t>
            </a:r>
            <a:endParaRPr lang="ru-RU" sz="1400" dirty="0"/>
          </a:p>
        </p:txBody>
      </p:sp>
      <p:pic>
        <p:nvPicPr>
          <p:cNvPr id="4" name="Picture 5" descr="https://miro.medium.com/max/942/1*K2QnR_TRF9XfqNgNGDRq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9394" y="1491630"/>
            <a:ext cx="5869070" cy="363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35896" y="4515966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Используется пакет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PytorchViz</a:t>
            </a:r>
            <a:endParaRPr lang="ru-RU" sz="14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вычислительных графов</a:t>
            </a:r>
            <a:r>
              <a:rPr lang="en-US" dirty="0" smtClean="0"/>
              <a:t> </a:t>
            </a:r>
            <a:r>
              <a:rPr lang="ru-RU" dirty="0" smtClean="0"/>
              <a:t>в представлении</a:t>
            </a:r>
            <a:r>
              <a:rPr lang="en-US" dirty="0" smtClean="0"/>
              <a:t> </a:t>
            </a:r>
            <a:r>
              <a:rPr lang="en-US" dirty="0" err="1" smtClean="0"/>
              <a:t>Pytorch</a:t>
            </a:r>
            <a:r>
              <a:rPr lang="ru-RU" dirty="0"/>
              <a:t> </a:t>
            </a:r>
            <a:r>
              <a:rPr lang="ru-RU" dirty="0" smtClean="0"/>
              <a:t>(2)</a:t>
            </a:r>
            <a:endParaRPr lang="ru-RU" dirty="0"/>
          </a:p>
        </p:txBody>
      </p:sp>
      <p:pic>
        <p:nvPicPr>
          <p:cNvPr id="3" name="Picture 2" descr="https://miro.medium.com/max/731/1*HXZ6QxILteV3RlzaTaULc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03598"/>
            <a:ext cx="61531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Простейшая оптимизация параметров</a:t>
            </a:r>
            <a:r>
              <a:rPr lang="en-US" dirty="0" smtClean="0"/>
              <a:t>:</a:t>
            </a:r>
            <a:r>
              <a:rPr lang="ru-RU" dirty="0" smtClean="0"/>
              <a:t> линейная регрессия (1)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987574"/>
            <a:ext cx="2022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Создаем набор данных: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75606"/>
            <a:ext cx="444945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91630"/>
            <a:ext cx="4139952" cy="302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Простейшая оптимизация параметров</a:t>
            </a:r>
            <a:r>
              <a:rPr lang="en-US" dirty="0" smtClean="0"/>
              <a:t>:</a:t>
            </a:r>
            <a:r>
              <a:rPr lang="ru-RU" dirty="0" smtClean="0"/>
              <a:t> линейная регрессия (2)</a:t>
            </a:r>
            <a:endParaRPr lang="ru-RU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915566"/>
            <a:ext cx="4130817" cy="411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915566"/>
            <a:ext cx="3995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Пакет</a:t>
            </a:r>
            <a:r>
              <a:rPr lang="en-US" sz="1400" dirty="0" smtClean="0"/>
              <a:t> </a:t>
            </a:r>
            <a:r>
              <a:rPr lang="en-US" sz="1400" dirty="0" err="1" smtClean="0"/>
              <a:t>torch.optim</a:t>
            </a:r>
            <a:r>
              <a:rPr lang="en-US" sz="1400" dirty="0" smtClean="0"/>
              <a:t> --</a:t>
            </a:r>
            <a:r>
              <a:rPr lang="ru-RU" sz="1400" dirty="0" smtClean="0"/>
              <a:t> коллекция различных оптимизаторов градиентного спуска</a:t>
            </a:r>
            <a:r>
              <a:rPr lang="en-US" sz="1400" dirty="0" smtClean="0"/>
              <a:t>,</a:t>
            </a:r>
          </a:p>
          <a:p>
            <a:r>
              <a:rPr lang="ru-RU" sz="1400" dirty="0" smtClean="0"/>
              <a:t>от простейшего </a:t>
            </a:r>
            <a:r>
              <a:rPr lang="en-US" sz="1400" dirty="0" smtClean="0"/>
              <a:t>SGD </a:t>
            </a:r>
            <a:r>
              <a:rPr lang="ru-RU" sz="1400" dirty="0" smtClean="0"/>
              <a:t>до современных: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/>
              <a:t> </a:t>
            </a:r>
            <a:r>
              <a:rPr lang="en-US" sz="1400" dirty="0" err="1" smtClean="0"/>
              <a:t>optim.ASGD</a:t>
            </a:r>
            <a:r>
              <a:rPr lang="en-US" sz="1400" dirty="0" smtClean="0"/>
              <a:t>,</a:t>
            </a:r>
            <a:endParaRPr lang="ru-RU" sz="1400" dirty="0" smtClean="0"/>
          </a:p>
          <a:p>
            <a:pPr>
              <a:buFont typeface="Wingdings" pitchFamily="2" charset="2"/>
              <a:buChar char="§"/>
            </a:pPr>
            <a:r>
              <a:rPr lang="en-US" sz="1400" dirty="0" smtClean="0"/>
              <a:t> </a:t>
            </a:r>
            <a:r>
              <a:rPr lang="en-US" sz="1400" dirty="0" err="1" smtClean="0"/>
              <a:t>optim.Adadelta</a:t>
            </a:r>
            <a:r>
              <a:rPr lang="en-US" sz="1400" dirty="0" smtClean="0"/>
              <a:t>,</a:t>
            </a:r>
            <a:endParaRPr lang="ru-RU" sz="1400" dirty="0" smtClean="0"/>
          </a:p>
          <a:p>
            <a:pPr>
              <a:buFont typeface="Wingdings" pitchFamily="2" charset="2"/>
              <a:buChar char="§"/>
            </a:pPr>
            <a:r>
              <a:rPr lang="ru-RU" sz="1400" dirty="0"/>
              <a:t> </a:t>
            </a:r>
            <a:r>
              <a:rPr lang="en-US" sz="1400" dirty="0" err="1" smtClean="0"/>
              <a:t>optim.Adagrad</a:t>
            </a:r>
            <a:r>
              <a:rPr lang="en-US" sz="1400" dirty="0" smtClean="0"/>
              <a:t>, </a:t>
            </a:r>
            <a:endParaRPr lang="ru-RU" sz="1400" dirty="0" smtClean="0"/>
          </a:p>
          <a:p>
            <a:pPr>
              <a:buFont typeface="Wingdings" pitchFamily="2" charset="2"/>
              <a:buChar char="§"/>
            </a:pPr>
            <a:r>
              <a:rPr lang="ru-RU" sz="1400" dirty="0"/>
              <a:t> </a:t>
            </a:r>
            <a:r>
              <a:rPr lang="en-US" sz="1400" dirty="0" err="1" smtClean="0"/>
              <a:t>optim.RMSprop</a:t>
            </a:r>
            <a:r>
              <a:rPr lang="en-US" sz="1400" dirty="0" smtClean="0"/>
              <a:t>,</a:t>
            </a:r>
            <a:r>
              <a:rPr lang="ru-RU" sz="14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/>
              <a:t> </a:t>
            </a:r>
            <a:r>
              <a:rPr lang="en-US" sz="1400" dirty="0" err="1" smtClean="0"/>
              <a:t>optim.Adam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3075806"/>
            <a:ext cx="5293096" cy="1292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Initial values: tensor([0.3367], </a:t>
            </a:r>
            <a:r>
              <a:rPr lang="en-US" sz="1300" dirty="0" err="1" smtClean="0"/>
              <a:t>requires_grad</a:t>
            </a:r>
            <a:r>
              <a:rPr lang="en-US" sz="1300" dirty="0" smtClean="0"/>
              <a:t>=True) tensor([0.1288], </a:t>
            </a:r>
            <a:r>
              <a:rPr lang="en-US" sz="1300" dirty="0" err="1" smtClean="0"/>
              <a:t>requires_grad</a:t>
            </a:r>
            <a:r>
              <a:rPr lang="en-US" sz="1300" dirty="0" smtClean="0"/>
              <a:t>=True)</a:t>
            </a:r>
          </a:p>
          <a:p>
            <a:r>
              <a:rPr lang="en-US" sz="1300" dirty="0" smtClean="0"/>
              <a:t>optimized values: tensor([1.0422], </a:t>
            </a:r>
            <a:r>
              <a:rPr lang="en-US" sz="1300" dirty="0" err="1" smtClean="0"/>
              <a:t>requires_grad</a:t>
            </a:r>
            <a:r>
              <a:rPr lang="en-US" sz="1300" dirty="0" smtClean="0"/>
              <a:t>=True) tensor([1.9991], </a:t>
            </a:r>
            <a:r>
              <a:rPr lang="en-US" sz="1300" dirty="0" err="1" smtClean="0"/>
              <a:t>requires_grad</a:t>
            </a:r>
            <a:r>
              <a:rPr lang="en-US" sz="1300" dirty="0" smtClean="0"/>
              <a:t>=True)</a:t>
            </a:r>
          </a:p>
          <a:p>
            <a:r>
              <a:rPr lang="en-US" sz="1300" dirty="0" smtClean="0"/>
              <a:t>error: tensor(0.0007)</a:t>
            </a:r>
          </a:p>
          <a:p>
            <a:r>
              <a:rPr lang="en-US" sz="1300" dirty="0" smtClean="0"/>
              <a:t>validation error: tensor(0.0005)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1086</Words>
  <Application>Microsoft Office PowerPoint</Application>
  <PresentationFormat>Экран (16:9)</PresentationFormat>
  <Paragraphs>183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Динамический граф вычислений</vt:lpstr>
      <vt:lpstr>Тензоры</vt:lpstr>
      <vt:lpstr>Тензоры и вычислительные устройства</vt:lpstr>
      <vt:lpstr>Автоматическое дифференцирование</vt:lpstr>
      <vt:lpstr>Примеры вычислительных графов в представлении Pytorch (1)</vt:lpstr>
      <vt:lpstr>Примеры вычислительных графов в представлении Pytorch (2)</vt:lpstr>
      <vt:lpstr>Простейшая оптимизация параметров: линейная регрессия (1)</vt:lpstr>
      <vt:lpstr>Простейшая оптимизация параметров: линейная регрессия (2)</vt:lpstr>
      <vt:lpstr>torch.nn: коллекция модулей-компонентов нейронных сетей</vt:lpstr>
      <vt:lpstr>Классификация данных при помощи MLP (1)</vt:lpstr>
      <vt:lpstr>Классификация данных при помощи MLP (2)</vt:lpstr>
      <vt:lpstr>Классификация данных при помощи MLP (3)</vt:lpstr>
      <vt:lpstr>Инструменты для выполнения практических заданий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PyTorch</dc:title>
  <dc:creator>Dmitry</dc:creator>
  <cp:lastModifiedBy>Dmitry</cp:lastModifiedBy>
  <cp:revision>30</cp:revision>
  <dcterms:created xsi:type="dcterms:W3CDTF">2019-09-24T19:59:55Z</dcterms:created>
  <dcterms:modified xsi:type="dcterms:W3CDTF">2024-03-16T14:54:56Z</dcterms:modified>
</cp:coreProperties>
</file>