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6"/>
  </p:notesMasterIdLst>
  <p:sldIdLst>
    <p:sldId id="256" r:id="rId2"/>
    <p:sldId id="302" r:id="rId3"/>
    <p:sldId id="303" r:id="rId4"/>
    <p:sldId id="287" r:id="rId5"/>
    <p:sldId id="305" r:id="rId6"/>
    <p:sldId id="304" r:id="rId7"/>
    <p:sldId id="289" r:id="rId8"/>
    <p:sldId id="288" r:id="rId9"/>
    <p:sldId id="290" r:id="rId10"/>
    <p:sldId id="276" r:id="rId11"/>
    <p:sldId id="262" r:id="rId12"/>
    <p:sldId id="258" r:id="rId13"/>
    <p:sldId id="268" r:id="rId14"/>
    <p:sldId id="286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35985-20DE-402B-91C1-0CA4EC319B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F8D24-D1F0-454A-8B3B-59FF8CC96D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436A-2577-4C50-9D8B-D4847C56E78D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DEA9-A7FE-4E85-9654-D4AF0A8F2A37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DA30-2B1D-4532-A9DF-4E58E9FA17CB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DE4A-9BAD-44D1-ABDE-B8E29AA731CB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335-5BAA-4F54-BD19-5578833AD8F9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483C-E25D-484B-B53F-BB58DFC6C002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B3D74-5C7E-42F6-897C-CCDC57AB67F6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8AF-BEE4-4E11-AA03-C2C0B0ABE492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741-48CE-48A6-B64E-C0003C3E9069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18B90-396A-49E0-BA7A-78B45E180F26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F591-49FF-427B-90E5-BB8777A298D0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618E7-F804-41C9-A1B6-6F5155157CAF}" type="datetime1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qi.cs.msu.ru/learning/spec_courses/Neural_Nets_Advanced_202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231n.github.io/" TargetMode="External"/><Relationship Id="rId2" Type="http://schemas.openxmlformats.org/officeDocument/2006/relationships/hyperlink" Target="http://www.deeplearningbook.org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neuralnetworksanddeeplearning.com/index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83518"/>
            <a:ext cx="7772400" cy="252028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Основы практического использования нейронных сетей.</a:t>
            </a:r>
            <a:br>
              <a:rPr lang="en-US" dirty="0"/>
            </a:br>
            <a:br>
              <a:rPr lang="en-US" dirty="0"/>
            </a:br>
            <a:r>
              <a:rPr lang="ru-RU" sz="3100" dirty="0"/>
              <a:t>Лекция </a:t>
            </a:r>
            <a:r>
              <a:rPr lang="en-US" sz="3100" dirty="0"/>
              <a:t>1</a:t>
            </a:r>
            <a:r>
              <a:rPr lang="ru-RU" sz="3100" dirty="0"/>
              <a:t>. Основные этапы разработки НС.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62722"/>
            <a:ext cx="6400800" cy="102525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Дмитрий Буряк.</a:t>
            </a:r>
          </a:p>
          <a:p>
            <a:r>
              <a:rPr lang="ru-RU" dirty="0" err="1"/>
              <a:t>к.ф.-м.н</a:t>
            </a:r>
            <a:r>
              <a:rPr lang="ru-RU" dirty="0"/>
              <a:t>.</a:t>
            </a:r>
          </a:p>
          <a:p>
            <a:r>
              <a:rPr lang="en-US" dirty="0"/>
              <a:t>dyb04@yandex.ru</a:t>
            </a:r>
            <a:endParaRPr lang="ru-R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D47165-D8E4-C536-504E-ACCF97672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719" y="3285667"/>
            <a:ext cx="1579361" cy="157936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Низкая эффективность обучения НС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7416824" cy="225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Низкая эффективность = большая ошибка на тестовых данных.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Проблемы с данными;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Несоответствие архитектуры НС сложности задачи;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Неоптимальные значения </a:t>
            </a:r>
            <a:r>
              <a:rPr lang="ru-RU" dirty="0" err="1"/>
              <a:t>гиперпараметров</a:t>
            </a:r>
            <a:r>
              <a:rPr lang="ru-RU" dirty="0"/>
              <a:t>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Переобучение;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Ошибки в реализации.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Обозначения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en-US" i="1" dirty="0"/>
              <a:t>S</a:t>
            </a:r>
            <a:r>
              <a:rPr lang="en-US" i="1" baseline="-25000" dirty="0"/>
              <a:t>train</a:t>
            </a:r>
            <a:r>
              <a:rPr lang="en-US" dirty="0"/>
              <a:t> –</a:t>
            </a:r>
            <a:r>
              <a:rPr lang="ru-RU" dirty="0"/>
              <a:t> обучающая выборка</a:t>
            </a:r>
            <a:r>
              <a:rPr lang="en-US" dirty="0"/>
              <a:t>; </a:t>
            </a:r>
            <a:r>
              <a:rPr lang="en-US" i="1" dirty="0" err="1"/>
              <a:t>S</a:t>
            </a:r>
            <a:r>
              <a:rPr lang="en-US" i="1" baseline="-25000" dirty="0" err="1"/>
              <a:t>test</a:t>
            </a:r>
            <a:r>
              <a:rPr lang="en-US" dirty="0"/>
              <a:t> –</a:t>
            </a:r>
            <a:r>
              <a:rPr lang="ru-RU" dirty="0"/>
              <a:t> тестовая выборка;</a:t>
            </a:r>
          </a:p>
          <a:p>
            <a:pPr>
              <a:buFont typeface="Wingdings" pitchFamily="2" charset="2"/>
              <a:buChar char="q"/>
            </a:pPr>
            <a:r>
              <a:rPr lang="ru-RU" i="1" dirty="0"/>
              <a:t> </a:t>
            </a:r>
            <a:r>
              <a:rPr lang="en-US" i="1" dirty="0" err="1"/>
              <a:t>E</a:t>
            </a:r>
            <a:r>
              <a:rPr lang="en-US" i="1" baseline="-25000" dirty="0" err="1"/>
              <a:t>train</a:t>
            </a:r>
            <a:r>
              <a:rPr lang="en-US" dirty="0"/>
              <a:t> – </a:t>
            </a:r>
            <a:r>
              <a:rPr lang="ru-RU" dirty="0"/>
              <a:t>ошибка на обучающей выборке, </a:t>
            </a:r>
            <a:r>
              <a:rPr lang="en-US" i="1" dirty="0" err="1"/>
              <a:t>E</a:t>
            </a:r>
            <a:r>
              <a:rPr lang="en-US" i="1" baseline="-25000" dirty="0" err="1"/>
              <a:t>test</a:t>
            </a:r>
            <a:r>
              <a:rPr lang="en-US" dirty="0"/>
              <a:t> – </a:t>
            </a:r>
            <a:r>
              <a:rPr lang="ru-RU" dirty="0"/>
              <a:t>ошибка на тестовой выборке, </a:t>
            </a:r>
            <a:r>
              <a:rPr lang="en-US" i="1" dirty="0" err="1"/>
              <a:t>E</a:t>
            </a:r>
            <a:r>
              <a:rPr lang="en-US" i="1" baseline="-25000" dirty="0" err="1"/>
              <a:t>goal</a:t>
            </a:r>
            <a:r>
              <a:rPr lang="en-US" dirty="0"/>
              <a:t> – </a:t>
            </a:r>
            <a:r>
              <a:rPr lang="ru-RU" dirty="0"/>
              <a:t>целевое значение ошибки</a:t>
            </a:r>
            <a:r>
              <a:rPr lang="en-US" dirty="0"/>
              <a:t>.</a:t>
            </a:r>
            <a:endParaRPr lang="ru-RU" dirty="0"/>
          </a:p>
          <a:p>
            <a:pPr>
              <a:buFont typeface="Wingdings" pitchFamily="2" charset="2"/>
              <a:buChar char="q"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test</a:t>
            </a:r>
            <a:r>
              <a:rPr lang="en-US" dirty="0">
                <a:solidFill>
                  <a:srgbClr val="FF0000"/>
                </a:solidFill>
              </a:rPr>
              <a:t> &gt;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goal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ошибки на обучающей выборке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train</a:t>
            </a:r>
            <a:r>
              <a:rPr lang="en-US" dirty="0">
                <a:solidFill>
                  <a:srgbClr val="FF0000"/>
                </a:solidFill>
              </a:rPr>
              <a:t> &gt;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goal</a:t>
            </a:r>
            <a:endParaRPr lang="ru-RU" dirty="0"/>
          </a:p>
          <a:p>
            <a:pPr>
              <a:buFont typeface="Wingdings" pitchFamily="2" charset="2"/>
              <a:buChar char="q"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 Увеличить размер НС;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Алгоритм обучения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Оптимизировать значения </a:t>
            </a:r>
            <a:r>
              <a:rPr lang="ru-RU" dirty="0" err="1"/>
              <a:t>гиперпараметров</a:t>
            </a:r>
            <a:r>
              <a:rPr lang="ru-RU" dirty="0"/>
              <a:t> алгоритма обучения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«Затухание» градиента: </a:t>
            </a:r>
            <a:r>
              <a:rPr lang="en-US" dirty="0"/>
              <a:t>batch normalization, residual connection,…</a:t>
            </a: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 Анализ качества исходных данных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низкое значение сигнал-шум;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ошибки алгоритма предобработки;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недостоверные референсные значения;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несбалансированная выборка.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ошибки на тестовой выборке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train</a:t>
            </a:r>
            <a:r>
              <a:rPr lang="en-US" dirty="0">
                <a:solidFill>
                  <a:srgbClr val="FF0000"/>
                </a:solidFill>
              </a:rPr>
              <a:t> &lt;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goal</a:t>
            </a:r>
            <a:r>
              <a:rPr lang="en-US" i="1" baseline="-25000" dirty="0">
                <a:solidFill>
                  <a:srgbClr val="FF0000"/>
                </a:solidFill>
              </a:rPr>
              <a:t> </a:t>
            </a:r>
            <a:r>
              <a:rPr lang="ru-RU" dirty="0"/>
              <a:t>и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test</a:t>
            </a:r>
            <a:r>
              <a:rPr lang="en-US" dirty="0">
                <a:solidFill>
                  <a:srgbClr val="FF0000"/>
                </a:solidFill>
              </a:rPr>
              <a:t> &gt;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goal</a:t>
            </a:r>
            <a:endParaRPr lang="ru-RU" dirty="0"/>
          </a:p>
          <a:p>
            <a:pPr>
              <a:buFont typeface="Wingdings" pitchFamily="2" charset="2"/>
              <a:buChar char="q"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 Увеличить размер </a:t>
            </a:r>
            <a:r>
              <a:rPr lang="en-US" i="1" dirty="0"/>
              <a:t>S</a:t>
            </a:r>
            <a:r>
              <a:rPr lang="en-US" i="1" baseline="-25000" dirty="0"/>
              <a:t>train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Уменьшить размер НС;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Регуляризация, </a:t>
            </a:r>
            <a:r>
              <a:rPr lang="en-US" dirty="0"/>
              <a:t>dropout, </a:t>
            </a:r>
            <a:r>
              <a:rPr lang="ru-RU" dirty="0"/>
              <a:t>аугментация</a:t>
            </a:r>
            <a:r>
              <a:rPr lang="en-US" dirty="0"/>
              <a:t>, …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Подбор алгоритма обучения;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Несоответствие </a:t>
            </a:r>
            <a:r>
              <a:rPr lang="en-US" i="1" dirty="0"/>
              <a:t>S</a:t>
            </a:r>
            <a:r>
              <a:rPr lang="en-US" i="1" baseline="-25000" dirty="0"/>
              <a:t>train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i="1" dirty="0" err="1"/>
              <a:t>S</a:t>
            </a:r>
            <a:r>
              <a:rPr lang="en-US" i="1" baseline="-25000" dirty="0" err="1"/>
              <a:t>test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470"/>
            <a:ext cx="9144000" cy="857250"/>
          </a:xfrm>
        </p:spPr>
        <p:txBody>
          <a:bodyPr>
            <a:normAutofit/>
          </a:bodyPr>
          <a:lstStyle/>
          <a:p>
            <a:r>
              <a:rPr lang="ru-RU" dirty="0"/>
              <a:t>Вопросы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1472" y="783934"/>
            <a:ext cx="8102704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Основные свойства данных при их использовании для обучения и тестирования НС?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В чем отличие функции потерь от целевой метрики, используемой для оценки эффективности НС?  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Что может быть причиной, когда ошибка на обучающей выборке превосходит целевое значение ошибки?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Какие действия следует предпринимать, чтобы добиться уменьшения ошибки на тестовой выборке?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темы спецкурса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7" y="987574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ru-RU" dirty="0"/>
              <a:t>Построение и обучение НС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ru-RU" dirty="0"/>
              <a:t>Оптимизация </a:t>
            </a:r>
            <a:r>
              <a:rPr lang="ru-RU" dirty="0" err="1"/>
              <a:t>гиперпараметров</a:t>
            </a:r>
            <a:r>
              <a:rPr lang="ru-RU" dirty="0"/>
              <a:t> НС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Выбор функции ошибки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Анализ, оптимизация обученной сети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Особенности построения глубоких НС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Алгоритмы обучения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Проблемы при обучении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Методы регуляризации 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Обзор современных архитектур глубоких нейронных сетей.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ru-RU" dirty="0"/>
              <a:t>Программные  средства проектирования и </a:t>
            </a:r>
            <a:r>
              <a:rPr lang="ru-RU"/>
              <a:t>реализации НС.</a:t>
            </a: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 Практическое задание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F189E0-4C64-B709-980B-5C8120DBC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874" y="3747205"/>
            <a:ext cx="1275606" cy="127560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063DC1-1CF1-680D-C521-A4E6A2F6557D}"/>
              </a:ext>
            </a:extLst>
          </p:cNvPr>
          <p:cNvSpPr txBox="1"/>
          <p:nvPr/>
        </p:nvSpPr>
        <p:spPr>
          <a:xfrm>
            <a:off x="107504" y="4083918"/>
            <a:ext cx="74073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Ссылки </a:t>
            </a:r>
            <a:r>
              <a:rPr lang="ru-RU"/>
              <a:t>на спецкурс:</a:t>
            </a:r>
            <a:endParaRPr lang="ru-RU" dirty="0"/>
          </a:p>
          <a:p>
            <a:pPr marL="285750" indent="-285750">
              <a:buFontTx/>
              <a:buChar char="-"/>
            </a:pPr>
            <a:r>
              <a:rPr lang="en-US" dirty="0">
                <a:hlinkClick r:id="rId3"/>
              </a:rPr>
              <a:t>http://sqi.cs.msu.ru/learning/spec_courses/Neural_Nets_Advanced_2025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ru-RU" dirty="0"/>
              <a:t>Телеграм-канал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8191" y="1347614"/>
            <a:ext cx="628191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>
                <a:hlinkClick r:id="rId2"/>
              </a:rPr>
              <a:t> </a:t>
            </a:r>
            <a:r>
              <a:rPr lang="en-US" dirty="0">
                <a:hlinkClick r:id="rId2"/>
              </a:rPr>
              <a:t>http://www.deeplearningbook.org/</a:t>
            </a:r>
            <a:endParaRPr lang="ru-RU" dirty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>
                <a:hlinkClick r:id="rId3"/>
              </a:rPr>
              <a:t> </a:t>
            </a:r>
            <a:r>
              <a:rPr lang="en-US" dirty="0">
                <a:hlinkClick r:id="rId3"/>
              </a:rPr>
              <a:t>http://cs231n.github.io/</a:t>
            </a:r>
            <a:endParaRPr lang="ru-RU" dirty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>
                <a:hlinkClick r:id="rId4"/>
              </a:rPr>
              <a:t> </a:t>
            </a:r>
            <a:r>
              <a:rPr lang="en-US" dirty="0">
                <a:hlinkClick r:id="rId4"/>
              </a:rPr>
              <a:t>http://neuralnetworksanddeeplearning.com/index.html</a:t>
            </a:r>
            <a:r>
              <a:rPr lang="ru-RU" dirty="0"/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/>
              <a:t> Франсуа</a:t>
            </a:r>
            <a:r>
              <a:rPr lang="en-US" dirty="0"/>
              <a:t> </a:t>
            </a:r>
            <a:r>
              <a:rPr lang="ru-RU" dirty="0" err="1"/>
              <a:t>Шолле</a:t>
            </a:r>
            <a:r>
              <a:rPr lang="ru-RU" dirty="0"/>
              <a:t>. Глубокое обучение на </a:t>
            </a:r>
            <a:r>
              <a:rPr lang="en-US" dirty="0"/>
              <a:t>Python, 2018.</a:t>
            </a:r>
            <a:br>
              <a:rPr lang="ru-RU" dirty="0"/>
            </a:br>
            <a:r>
              <a:rPr lang="ru-RU" dirty="0"/>
              <a:t>     </a:t>
            </a:r>
            <a:r>
              <a:rPr lang="en-US" dirty="0"/>
              <a:t>Francois </a:t>
            </a:r>
            <a:r>
              <a:rPr lang="en-US" dirty="0" err="1"/>
              <a:t>Chollet</a:t>
            </a:r>
            <a:r>
              <a:rPr lang="en-US" dirty="0"/>
              <a:t>. Deep Learning with Python, 2</a:t>
            </a:r>
            <a:r>
              <a:rPr lang="en-US" baseline="30000" dirty="0"/>
              <a:t>nd</a:t>
            </a:r>
            <a:r>
              <a:rPr lang="en-US" dirty="0"/>
              <a:t> edition, 2021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/>
              <a:t>Eli Stevens, et al., Deep Learning with </a:t>
            </a:r>
            <a:r>
              <a:rPr lang="en-US" dirty="0" err="1"/>
              <a:t>PyTorch</a:t>
            </a:r>
            <a:r>
              <a:rPr lang="en-US" dirty="0"/>
              <a:t>, 2020.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Практические принципы </a:t>
            </a:r>
            <a:br>
              <a:rPr lang="ru-RU" dirty="0"/>
            </a:br>
            <a:r>
              <a:rPr lang="ru-RU" dirty="0"/>
              <a:t>разработки НС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7416824" cy="2944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Для успешного обучения недостаточно знания библиотек</a:t>
            </a:r>
            <a:endParaRPr lang="en-US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ru-RU" dirty="0"/>
              <a:t>Необходимо понимать, как работает каждый применяемый инструмент</a:t>
            </a:r>
            <a:endParaRPr lang="en-US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ru-RU" dirty="0"/>
              <a:t>Сложно диагностировать ошибки при обучении НС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ru-RU" dirty="0"/>
              <a:t>Многие ошибки не приводят к отсутствию сходимости при обучении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ru-RU" dirty="0"/>
              <a:t>Похожее поведение наблюдается при неоптимальных значениях параметров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40FC49-983D-5D90-CCFF-93D9AF34B225}"/>
              </a:ext>
            </a:extLst>
          </p:cNvPr>
          <p:cNvSpPr txBox="1"/>
          <p:nvPr/>
        </p:nvSpPr>
        <p:spPr>
          <a:xfrm>
            <a:off x="323528" y="4803998"/>
            <a:ext cx="27558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https://karpathy.github.io/2019/04/25/recipe/</a:t>
            </a:r>
            <a:endParaRPr lang="ru-RU" sz="105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2F884-7C73-6F31-BE24-55C66C609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4FE3E-EC5B-1DD1-20F4-153A14C64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Основные этапы разработки НС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B04A66-8A54-A4E1-DEBC-29F9B4F64F64}"/>
              </a:ext>
            </a:extLst>
          </p:cNvPr>
          <p:cNvSpPr txBox="1"/>
          <p:nvPr/>
        </p:nvSpPr>
        <p:spPr>
          <a:xfrm>
            <a:off x="755576" y="771550"/>
            <a:ext cx="7416824" cy="4384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u="sng" dirty="0"/>
              <a:t> Определение задачи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u="sng" dirty="0"/>
              <a:t> Выбор целевых метрик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u="sng" dirty="0"/>
              <a:t> Сбор и анализ данных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Разработка скелета конвейера предобработка-обучение-тестирование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ru-RU" dirty="0"/>
              <a:t>Использование простейших архитектур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ru-RU" dirty="0"/>
              <a:t>Цель: реализация и отладка инфраструктуры для обучения + получение начальных оценок целевых метрик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ru-RU" dirty="0"/>
              <a:t>Обучение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ru-RU" u="sng" dirty="0"/>
              <a:t>Анализ результатов обучения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ru-RU" dirty="0"/>
              <a:t>Стратегия «переобучение-регуляризация»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ru-RU" dirty="0"/>
              <a:t>Тонкая настройка: оптимизация гиперпараметров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Финальное </a:t>
            </a:r>
            <a:r>
              <a:rPr lang="en-US" dirty="0"/>
              <a:t>[</a:t>
            </a:r>
            <a:r>
              <a:rPr lang="ru-RU" dirty="0"/>
              <a:t>длительное</a:t>
            </a:r>
            <a:r>
              <a:rPr lang="en-US" dirty="0"/>
              <a:t>] </a:t>
            </a:r>
            <a:r>
              <a:rPr lang="ru-RU" dirty="0"/>
              <a:t>обучение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96F457-BA96-C957-BD9E-4CC64AB24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61913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B8F996-799C-7449-7CB3-9A1F3BC99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26D44-E35B-0605-F6BD-D3C20065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Определение задачи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AF304-1931-DEE8-05D6-2F80FFD9568C}"/>
              </a:ext>
            </a:extLst>
          </p:cNvPr>
          <p:cNvSpPr txBox="1"/>
          <p:nvPr/>
        </p:nvSpPr>
        <p:spPr>
          <a:xfrm>
            <a:off x="755576" y="1275606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Входные данные: 1</a:t>
            </a:r>
            <a:r>
              <a:rPr lang="en-US" dirty="0"/>
              <a:t>D </a:t>
            </a:r>
            <a:r>
              <a:rPr lang="ru-RU" dirty="0"/>
              <a:t>вектор, </a:t>
            </a:r>
            <a:r>
              <a:rPr lang="en-US" dirty="0"/>
              <a:t>2D </a:t>
            </a:r>
            <a:r>
              <a:rPr lang="ru-RU" dirty="0"/>
              <a:t>данные, последовательность,…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Тип задачи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Бинарная классификация: спам-детектор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Многоклассовая классификация: распознавание команд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Классификация со множеством меток для каждого примера: поиск изображений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Регрессия: определение жизненных показателей человека (пульс, давление)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…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Выходные данные.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A036A3-2224-2025-D44B-277B816CB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36318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Выбор целевых метрик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771550"/>
            <a:ext cx="7992888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ru-RU" b="1" dirty="0"/>
              <a:t>Показатели, которые определяют эффективность полученного решения. Могут быть </a:t>
            </a:r>
            <a:r>
              <a:rPr lang="ru-RU" b="1" dirty="0" err="1"/>
              <a:t>недифференцируемыми</a:t>
            </a:r>
            <a:r>
              <a:rPr lang="ru-RU" b="1" dirty="0"/>
              <a:t> по </a:t>
            </a:r>
            <a:r>
              <a:rPr lang="ru-RU" b="1"/>
              <a:t>весам НС.</a:t>
            </a:r>
            <a:endParaRPr lang="ru-RU" b="1" dirty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Классификация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Точность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dirty="0"/>
              <a:t>F1-</a:t>
            </a:r>
            <a:r>
              <a:rPr lang="ru-RU" dirty="0"/>
              <a:t>мера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Площадь под </a:t>
            </a:r>
            <a:r>
              <a:rPr lang="en-US" dirty="0"/>
              <a:t>ROC</a:t>
            </a:r>
            <a:endParaRPr lang="ru-RU" dirty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Регрессия</a:t>
            </a:r>
            <a:endParaRPr lang="en-US" dirty="0"/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ru-RU" dirty="0"/>
              <a:t>Близость по мере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55576" y="3559361"/>
            <a:ext cx="7992888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Выбор сценария оценки эффективности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Использования </a:t>
            </a:r>
            <a:r>
              <a:rPr lang="ru-RU" dirty="0" err="1"/>
              <a:t>валидационной</a:t>
            </a:r>
            <a:r>
              <a:rPr lang="ru-RU" dirty="0"/>
              <a:t> выборки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ru-RU" dirty="0" err="1"/>
              <a:t>Кроссвалидация</a:t>
            </a:r>
            <a:endParaRPr lang="ru-RU" dirty="0"/>
          </a:p>
        </p:txBody>
      </p:sp>
      <p:pic>
        <p:nvPicPr>
          <p:cNvPr id="3076" name="Picture 4" descr="Confusion matrix: Precision, Recall, Accuracy, and F1 score. | Download  Scientific Diag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491630"/>
            <a:ext cx="5364088" cy="1508255"/>
          </a:xfrm>
          <a:prstGeom prst="rect">
            <a:avLst/>
          </a:prstGeom>
          <a:noFill/>
        </p:spPr>
      </p:pic>
      <p:pic>
        <p:nvPicPr>
          <p:cNvPr id="3078" name="Picture 6" descr="Receiver operating characteristic - Wiki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047999"/>
            <a:ext cx="2095500" cy="209550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Сбор и анализ данных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987574"/>
            <a:ext cx="7992888" cy="402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ru-RU" b="1" dirty="0"/>
              <a:t>Алгоритмы машинного обучения «запоминают» только то, </a:t>
            </a:r>
            <a:br>
              <a:rPr lang="en-US" b="1" dirty="0"/>
            </a:br>
            <a:r>
              <a:rPr lang="en-US" b="1" dirty="0"/>
              <a:t>     </a:t>
            </a:r>
            <a:r>
              <a:rPr lang="ru-RU" b="1" dirty="0"/>
              <a:t>что было в обучающих данных.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Основные свойства данных: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Объем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Репрезентативность: соответствие</a:t>
            </a:r>
            <a:br>
              <a:rPr lang="en-US" dirty="0"/>
            </a:br>
            <a:r>
              <a:rPr lang="en-US" dirty="0"/>
              <a:t>  </a:t>
            </a:r>
            <a:r>
              <a:rPr lang="ru-RU" dirty="0"/>
              <a:t> обучающих и продуктовых данных, </a:t>
            </a:r>
            <a:br>
              <a:rPr lang="en-US" dirty="0"/>
            </a:br>
            <a:r>
              <a:rPr lang="en-US" dirty="0"/>
              <a:t>   data drift, concept drift, …</a:t>
            </a:r>
            <a:endParaRPr lang="ru-RU" dirty="0"/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Качество разметки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Анализ данных: статистика меток, </a:t>
            </a:r>
            <a:br>
              <a:rPr lang="en-US" dirty="0"/>
            </a:br>
            <a:r>
              <a:rPr lang="en-US" dirty="0"/>
              <a:t>    </a:t>
            </a:r>
            <a:r>
              <a:rPr lang="ru-RU" dirty="0"/>
              <a:t>распределение элементов данных, </a:t>
            </a:r>
            <a:br>
              <a:rPr lang="ru-RU" dirty="0"/>
            </a:br>
            <a:r>
              <a:rPr lang="ru-RU" dirty="0"/>
              <a:t>    поиск закономерностей, корреляций, поиск дубликатов, выбросов…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4098" name="Picture 2" descr="The ravages of concept drift in stream learning applications and how to  deal with it - KDnugge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699542"/>
            <a:ext cx="3046541" cy="338437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28482" y="3987810"/>
            <a:ext cx="34371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/>
              <a:t>Пример </a:t>
            </a:r>
            <a:r>
              <a:rPr lang="en-US" sz="1100" b="1" dirty="0"/>
              <a:t>concept drift</a:t>
            </a:r>
          </a:p>
          <a:p>
            <a:pPr algn="ctr"/>
            <a:r>
              <a:rPr lang="en-US" sz="1100" dirty="0"/>
              <a:t>(https://www.kdnuggets.com/2019/12/</a:t>
            </a:r>
          </a:p>
          <a:p>
            <a:pPr algn="ctr"/>
            <a:r>
              <a:rPr lang="en-US" sz="1100" dirty="0"/>
              <a:t>ravages-concept-drift-stream-learning-applications.html)</a:t>
            </a:r>
            <a:endParaRPr lang="ru-RU" sz="11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Предобработка данных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987574"/>
            <a:ext cx="799288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Векторизация данных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Нормализация данных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Значения из небольшого интервала: </a:t>
            </a:r>
            <a:r>
              <a:rPr lang="en-US" dirty="0"/>
              <a:t>[0,1], [-1,1], … </a:t>
            </a:r>
            <a:endParaRPr lang="ru-RU" dirty="0"/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dirty="0"/>
              <a:t> Одинаковые диапазоны для каждого признака.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Обработка пропущенных значений, выбросов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464" y="2787774"/>
            <a:ext cx="5545832" cy="213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6681</TotalTime>
  <Words>780</Words>
  <Application>Microsoft Office PowerPoint</Application>
  <PresentationFormat>On-screen Show (16:9)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Тема Office</vt:lpstr>
      <vt:lpstr>Основы практического использования нейронных сетей.  Лекция 1. Основные этапы разработки НС. </vt:lpstr>
      <vt:lpstr>Основные темы спецкурса</vt:lpstr>
      <vt:lpstr>Литература</vt:lpstr>
      <vt:lpstr>Практические принципы  разработки НС</vt:lpstr>
      <vt:lpstr>Основные этапы разработки НС</vt:lpstr>
      <vt:lpstr>Определение задачи</vt:lpstr>
      <vt:lpstr>Выбор целевых метрик</vt:lpstr>
      <vt:lpstr>Сбор и анализ данных</vt:lpstr>
      <vt:lpstr>Предобработка данных</vt:lpstr>
      <vt:lpstr>Низкая эффективность обучения НС</vt:lpstr>
      <vt:lpstr>Обозначения</vt:lpstr>
      <vt:lpstr>Анализ ошибки на обучающей выборке</vt:lpstr>
      <vt:lpstr>Анализ ошибки на тестовой выборке</vt:lpstr>
      <vt:lpstr>Вопросы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практического использования нейронных сетей.</dc:title>
  <dc:creator>Lenovo</dc:creator>
  <cp:lastModifiedBy>Dmitry</cp:lastModifiedBy>
  <cp:revision>263</cp:revision>
  <dcterms:created xsi:type="dcterms:W3CDTF">2018-02-12T03:07:42Z</dcterms:created>
  <dcterms:modified xsi:type="dcterms:W3CDTF">2025-02-27T11:38:53Z</dcterms:modified>
</cp:coreProperties>
</file>