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81" r:id="rId3"/>
    <p:sldId id="285" r:id="rId4"/>
    <p:sldId id="274" r:id="rId5"/>
    <p:sldId id="277" r:id="rId6"/>
    <p:sldId id="279" r:id="rId7"/>
    <p:sldId id="280" r:id="rId8"/>
    <p:sldId id="283" r:id="rId9"/>
    <p:sldId id="284" r:id="rId10"/>
    <p:sldId id="278" r:id="rId11"/>
    <p:sldId id="275" r:id="rId12"/>
    <p:sldId id="299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00" r:id="rId21"/>
    <p:sldId id="294" r:id="rId22"/>
    <p:sldId id="295" r:id="rId23"/>
    <p:sldId id="296" r:id="rId24"/>
    <p:sldId id="297" r:id="rId25"/>
    <p:sldId id="298" r:id="rId26"/>
    <p:sldId id="301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6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практического использования нейронных сетей.</a:t>
            </a:r>
            <a:br>
              <a:rPr lang="en-US" dirty="0"/>
            </a:br>
            <a:br>
              <a:rPr lang="en-US" dirty="0"/>
            </a:br>
            <a:r>
              <a:rPr lang="ru-RU" sz="3100" dirty="0"/>
              <a:t>Лекция </a:t>
            </a:r>
            <a:r>
              <a:rPr lang="en-US" sz="3100" dirty="0"/>
              <a:t>2</a:t>
            </a:r>
            <a:r>
              <a:rPr lang="ru-RU" sz="3100" dirty="0"/>
              <a:t>. Функции активации</a:t>
            </a:r>
            <a:r>
              <a:rPr lang="en-US" sz="3100" dirty="0"/>
              <a:t>.</a:t>
            </a:r>
            <a:br>
              <a:rPr lang="ru-RU" sz="3100" dirty="0"/>
            </a:br>
            <a:r>
              <a:rPr lang="ru-RU" sz="3100" dirty="0"/>
              <a:t>Функция ошибки.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Дмитрий Буряк.</a:t>
            </a:r>
          </a:p>
          <a:p>
            <a:r>
              <a:rPr lang="ru-RU" dirty="0" err="1"/>
              <a:t>к.ф.-м.н</a:t>
            </a:r>
            <a:r>
              <a:rPr lang="ru-RU" dirty="0"/>
              <a:t>.</a:t>
            </a:r>
          </a:p>
          <a:p>
            <a:r>
              <a:rPr lang="en-US" dirty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47165-D8E4-C536-504E-ACCF97672A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err="1"/>
              <a:t>Maxout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Maxout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 err="1"/>
              <a:t>Обощение</a:t>
            </a:r>
            <a:r>
              <a:rPr lang="ru-RU" dirty="0"/>
              <a:t> </a:t>
            </a:r>
            <a:r>
              <a:rPr lang="en-US" dirty="0" err="1"/>
              <a:t>ReLU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 Leaky </a:t>
            </a:r>
            <a:r>
              <a:rPr lang="en-US" dirty="0" err="1"/>
              <a:t>ReLU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Удваивает число параметров</a:t>
            </a:r>
          </a:p>
        </p:txBody>
      </p:sp>
      <p:pic>
        <p:nvPicPr>
          <p:cNvPr id="2054" name="Picture 6" descr="Картинки по запросу maxout activation fun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71750"/>
            <a:ext cx="5045364" cy="1810395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892" y="1346052"/>
            <a:ext cx="2265809" cy="41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Другие виды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13159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Другие виды функций активации: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многообразие функций имеют сходую эффективность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применение «неканонических» функций только при существенных отличиях от известных аналогов.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Не использовать функцию активации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                              →  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 уменьшение числа весов: </a:t>
            </a:r>
            <a:r>
              <a:rPr lang="en-US" i="1" dirty="0" err="1"/>
              <a:t>np</a:t>
            </a:r>
            <a:r>
              <a:rPr lang="en-US" dirty="0"/>
              <a:t> </a:t>
            </a:r>
            <a:r>
              <a:rPr lang="ru-RU" dirty="0"/>
              <a:t>→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n+p</a:t>
            </a:r>
            <a:r>
              <a:rPr lang="en-US" i="1" dirty="0"/>
              <a:t>)q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i="1" dirty="0"/>
              <a:t> </a:t>
            </a:r>
            <a:r>
              <a:rPr lang="ru-RU" dirty="0"/>
              <a:t>Радиальные базисные функции (</a:t>
            </a:r>
            <a:r>
              <a:rPr lang="en-US" dirty="0"/>
              <a:t>RBF)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i="1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i="1" dirty="0"/>
              <a:t> </a:t>
            </a:r>
            <a:r>
              <a:rPr lang="ru-RU" dirty="0"/>
              <a:t>Сложности при оптимизации.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Softplus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Теоретически лучше </a:t>
            </a:r>
            <a:r>
              <a:rPr lang="en-US" dirty="0" err="1"/>
              <a:t>ReLU</a:t>
            </a:r>
            <a:r>
              <a:rPr lang="ru-RU" dirty="0"/>
              <a:t>, практически менее эффективен.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58976"/>
            <a:ext cx="1438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58976"/>
            <a:ext cx="1657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1064"/>
            <a:ext cx="2343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15160"/>
            <a:ext cx="2009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и по запросу soft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211710"/>
            <a:ext cx="2880320" cy="22032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Функция ошибки.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Функция ошибки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99568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 С – функция потерь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en-US" dirty="0"/>
              <a:t>X, Y – </a:t>
            </a:r>
            <a:r>
              <a:rPr lang="ru-RU" dirty="0"/>
              <a:t>обучающее множество и желаемые выходы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en-US" dirty="0"/>
              <a:t>w </a:t>
            </a:r>
            <a:r>
              <a:rPr lang="ru-RU" dirty="0"/>
              <a:t>– настраиваемые параметры (веса, смещения)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С</a:t>
            </a:r>
            <a:r>
              <a:rPr lang="en-US" dirty="0"/>
              <a:t>≥0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Вид функции потерь</a:t>
            </a:r>
            <a:r>
              <a:rPr lang="en-US" dirty="0"/>
              <a:t> </a:t>
            </a:r>
            <a:r>
              <a:rPr lang="ru-RU" dirty="0"/>
              <a:t>+ функция активации в выходном слое → скорость сходимости алгоритма обучения.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R – </a:t>
            </a:r>
            <a:r>
              <a:rPr lang="ru-RU" dirty="0"/>
              <a:t>функция регуляризации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432050" y="1347788"/>
          <a:ext cx="3403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2032000" imgH="203200" progId="Equation.3">
                  <p:embed/>
                </p:oleObj>
              </mc:Choice>
              <mc:Fallback>
                <p:oleObj name="Equation" r:id="rId3" imgW="2032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1347788"/>
                        <a:ext cx="34036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Среднеквадратичная функция (</a:t>
            </a:r>
            <a:r>
              <a:rPr lang="en-US" dirty="0"/>
              <a:t>MSE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 1 нейрон, 1 вход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35896" y="1059582"/>
          <a:ext cx="20415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219200" imgH="419100" progId="Equation.3">
                  <p:embed/>
                </p:oleObj>
              </mc:Choice>
              <mc:Fallback>
                <p:oleObj name="Equation" r:id="rId3" imgW="12192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059582"/>
                        <a:ext cx="20415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1" y="2427734"/>
            <a:ext cx="14078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4031" y="3075806"/>
            <a:ext cx="216600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379762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Зависимость от производной функции активации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Большие ошибки (</a:t>
            </a:r>
            <a:r>
              <a:rPr lang="en-US" dirty="0"/>
              <a:t>a≈0, y=1; a≈1, y=0) </a:t>
            </a:r>
            <a:r>
              <a:rPr lang="ru-RU" dirty="0"/>
              <a:t>→</a:t>
            </a:r>
            <a:r>
              <a:rPr lang="en-US" dirty="0"/>
              <a:t> </a:t>
            </a:r>
            <a:r>
              <a:rPr lang="ru-RU" dirty="0"/>
              <a:t>область насыщения сигмоиды</a:t>
            </a:r>
            <a:r>
              <a:rPr lang="en-US" dirty="0"/>
              <a:t> </a:t>
            </a:r>
            <a:r>
              <a:rPr lang="ru-RU" dirty="0"/>
              <a:t>→ замедление обучения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MSE </a:t>
            </a:r>
            <a:r>
              <a:rPr lang="ru-RU" dirty="0"/>
              <a:t>+ сигмоида → низкая скорость сходимости алгоритма обучения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139702"/>
            <a:ext cx="2593676" cy="15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MSE</a:t>
            </a:r>
            <a:r>
              <a:rPr lang="ru-RU" dirty="0"/>
              <a:t> + линейный нейрон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49163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 Выходной слой – линейные нейроны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00379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Зависимость от ошибки на выходе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MSE </a:t>
            </a:r>
            <a:r>
              <a:rPr lang="ru-RU" dirty="0"/>
              <a:t>+ линейная функция активации → высокая скорость сходимости алгоритма обучения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95686"/>
            <a:ext cx="27513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 Entropy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77966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Функция активации - сигмоида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508250" y="1047750"/>
          <a:ext cx="4295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2565400" imgH="431800" progId="Equation.3">
                  <p:embed/>
                </p:oleObj>
              </mc:Choice>
              <mc:Fallback>
                <p:oleObj name="Equation" r:id="rId3" imgW="25654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1047750"/>
                        <a:ext cx="4295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Зависимость от ошибки на выходе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Cross entropy </a:t>
            </a:r>
            <a:r>
              <a:rPr lang="ru-RU" dirty="0"/>
              <a:t>+ сигмоида → высокая скорость сходимости алгоритма обучения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11710"/>
            <a:ext cx="2667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707654"/>
            <a:ext cx="3305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83718"/>
            <a:ext cx="3286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931790"/>
            <a:ext cx="196656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291830"/>
            <a:ext cx="217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Функция правдоподобия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185167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N </a:t>
            </a:r>
            <a:r>
              <a:rPr lang="ru-RU" dirty="0"/>
              <a:t>выходов, функция активации – </a:t>
            </a:r>
            <a:r>
              <a:rPr lang="en-US" dirty="0" err="1"/>
              <a:t>Softmax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Входной вектор х относится к классу 1 </a:t>
            </a:r>
            <a:r>
              <a:rPr lang="ru-RU" b="1" dirty="0"/>
              <a:t>→</a:t>
            </a:r>
            <a:r>
              <a:rPr lang="ru-RU" dirty="0"/>
              <a:t>                   </a:t>
            </a:r>
            <a:r>
              <a:rPr lang="ru-RU" b="1" dirty="0"/>
              <a:t>→</a:t>
            </a:r>
            <a:r>
              <a:rPr lang="ru-RU" dirty="0"/>
              <a:t> </a:t>
            </a:r>
          </a:p>
          <a:p>
            <a:r>
              <a:rPr lang="ru-RU" dirty="0"/>
              <a:t>			                 или </a:t>
            </a:r>
            <a:r>
              <a:rPr lang="ru-RU" b="1" dirty="0"/>
              <a:t>→</a:t>
            </a:r>
            <a:r>
              <a:rPr lang="ru-RU" dirty="0"/>
              <a:t>                   </a:t>
            </a:r>
            <a:r>
              <a:rPr lang="ru-RU" b="1" dirty="0"/>
              <a:t>→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93990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Зависимость от ошибки на выходе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Функция правдоподобия + </a:t>
            </a:r>
            <a:r>
              <a:rPr lang="en-US" dirty="0" err="1"/>
              <a:t>softmax</a:t>
            </a:r>
            <a:r>
              <a:rPr lang="ru-RU" dirty="0"/>
              <a:t> </a:t>
            </a:r>
            <a:r>
              <a:rPr lang="ru-RU" b="1" dirty="0"/>
              <a:t>→</a:t>
            </a:r>
            <a:r>
              <a:rPr lang="ru-RU" dirty="0"/>
              <a:t> высокая скорость сходимости алгоритма обучения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242" y="1635646"/>
            <a:ext cx="142799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31590"/>
            <a:ext cx="1467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2"/>
          <p:cNvGraphicFramePr>
            <a:graphicFrameLocks noChangeAspect="1"/>
          </p:cNvGraphicFramePr>
          <p:nvPr/>
        </p:nvGraphicFramePr>
        <p:xfrm>
          <a:off x="5010323" y="2374569"/>
          <a:ext cx="7858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323" y="2374569"/>
                        <a:ext cx="7858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6148388" y="2436689"/>
          <a:ext cx="1019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7" imgW="609336" imgH="177723" progId="Equation.3">
                  <p:embed/>
                </p:oleObj>
              </mc:Choice>
              <mc:Fallback>
                <p:oleObj name="Equation" r:id="rId7" imgW="609336" imgH="17772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2436689"/>
                        <a:ext cx="10191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2"/>
          <p:cNvGraphicFramePr>
            <a:graphicFrameLocks noChangeAspect="1"/>
          </p:cNvGraphicFramePr>
          <p:nvPr/>
        </p:nvGraphicFramePr>
        <p:xfrm>
          <a:off x="5013325" y="2643064"/>
          <a:ext cx="8286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9" imgW="495085" imgH="228501" progId="Equation.3">
                  <p:embed/>
                </p:oleObj>
              </mc:Choice>
              <mc:Fallback>
                <p:oleObj name="Equation" r:id="rId9" imgW="495085" imgH="228501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643064"/>
                        <a:ext cx="8286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35688" y="2704976"/>
          <a:ext cx="10604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1" imgW="634449" imgH="177646" progId="Equation.3">
                  <p:embed/>
                </p:oleObj>
              </mc:Choice>
              <mc:Fallback>
                <p:oleObj name="Equation" r:id="rId11" imgW="634449" imgH="177646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2704976"/>
                        <a:ext cx="10604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3219822"/>
            <a:ext cx="210623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Другие функции потерь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Среднеквадратичная логарифмическая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Средняя по модулю (</a:t>
            </a:r>
            <a:r>
              <a:rPr lang="en-US" dirty="0"/>
              <a:t>MAE)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Средняя по модулю в процентах (</a:t>
            </a:r>
            <a:r>
              <a:rPr lang="en-US" dirty="0"/>
              <a:t>MAPE)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Расстоние </a:t>
            </a:r>
            <a:r>
              <a:rPr lang="en-US" dirty="0"/>
              <a:t>KL (</a:t>
            </a:r>
            <a:r>
              <a:rPr lang="en-US" dirty="0" err="1"/>
              <a:t>Kullback</a:t>
            </a:r>
            <a:r>
              <a:rPr lang="en-US" dirty="0"/>
              <a:t> </a:t>
            </a:r>
            <a:r>
              <a:rPr lang="en-US" dirty="0" err="1"/>
              <a:t>Leibler</a:t>
            </a:r>
            <a:r>
              <a:rPr lang="en-US" dirty="0"/>
              <a:t>)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Hinge loss</a:t>
            </a:r>
            <a:endParaRPr lang="ru-RU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032" y="1398356"/>
            <a:ext cx="3286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420" y="1987476"/>
            <a:ext cx="1781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1120" y="2488373"/>
            <a:ext cx="2238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63838"/>
            <a:ext cx="3724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3157" y="3465322"/>
            <a:ext cx="142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4510" y="4206668"/>
            <a:ext cx="2486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Выбор типа функции потерь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49163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Задача регрессии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функция активации в выходном слое: линейная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функция потерь: </a:t>
            </a:r>
            <a:r>
              <a:rPr lang="en-US" dirty="0"/>
              <a:t>MSE </a:t>
            </a:r>
            <a:r>
              <a:rPr lang="ru-RU" dirty="0"/>
              <a:t>или </a:t>
            </a:r>
            <a:r>
              <a:rPr lang="en-US" dirty="0"/>
              <a:t>Cross Entropy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Задача классификации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функция активации в выходном слое: сигмоида или  </a:t>
            </a:r>
            <a:r>
              <a:rPr lang="en-US" dirty="0" err="1"/>
              <a:t>softmax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функция потерь: </a:t>
            </a:r>
            <a:r>
              <a:rPr lang="en-US" dirty="0"/>
              <a:t>Cross Entropy </a:t>
            </a:r>
            <a:r>
              <a:rPr lang="ru-RU" dirty="0"/>
              <a:t>или Правдоподобие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Функция активации.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8436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Затухающий градиент.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Затухающий градиент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05-1. 심층 신경망 학습 - 활성화 함수, 가중치 초기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49" y="2624030"/>
            <a:ext cx="3858251" cy="23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91556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Уменьшение величины градиента с ростом числа слоев, пройденных в ходе обратного распространения ошибки.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Малые значения производных функции активации.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Градиент функции ошибки в промежуточном слое зависит от произведения всех производных функций активации в прошедших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Коррекция весов в первых слоях сети существенно меньше чем в последних.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75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Функция активации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s://miro.medium.com/max/1654/1*Q-iyvAfd-ToACFDJjgdW0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9582"/>
            <a:ext cx="5832648" cy="16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Derivative of the Sigmoid function | by Arc | Towards Data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9483"/>
            <a:ext cx="281859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n machine learning how can I calculate the gradient of a function? (Ex:  sigmoid, tanh, etc.) - Qu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9483"/>
            <a:ext cx="2057030" cy="11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ReLU activation (red) and derivative (blue) for efficient gradient... | 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1084"/>
            <a:ext cx="195470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Comparison of Activation Functions for Deep Neural Networks | by Ayyüce  Kızrak | Towards Data 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01491"/>
            <a:ext cx="2136396" cy="10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4155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Применение активационных функций с большим диапазоном значений производной (</a:t>
            </a:r>
            <a:r>
              <a:rPr lang="en-US" dirty="0" err="1"/>
              <a:t>ReLU</a:t>
            </a:r>
            <a:r>
              <a:rPr lang="en-US" dirty="0"/>
              <a:t>, Swish, </a:t>
            </a:r>
            <a:r>
              <a:rPr lang="ru-RU" dirty="0"/>
              <a:t>варианты </a:t>
            </a:r>
            <a:r>
              <a:rPr lang="en-US" dirty="0" err="1"/>
              <a:t>ReLU</a:t>
            </a:r>
            <a:r>
              <a:rPr lang="en-US" dirty="0"/>
              <a:t>) </a:t>
            </a:r>
            <a:r>
              <a:rPr lang="ru-RU" dirty="0"/>
              <a:t>способствует решению проблемы затухающего градиента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39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Добавление «шума» в значение градиента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s://miro.medium.com/max/526/0*iftr5mI4WSm1Shk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052"/>
            <a:ext cx="2304256" cy="2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miro.medium.com/max/385/0*j2kYP_bWGVspIHg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9662"/>
            <a:ext cx="2160239" cy="6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miro.medium.com/max/3867/1*QxeovtXvUEphj5utRE0jx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9052"/>
            <a:ext cx="4739158" cy="15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s://miro.medium.com/max/3976/1*jYICNtXB0dWPzrx3l83Fr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1027"/>
            <a:ext cx="3864643" cy="197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11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Глубина 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98757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Глубокая НС → малый градиент на начальных слоях.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4 слоя с одним нейроном в каждом слое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Градиент на первом слое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При инициализации весов нормальным распределением с небольшим </a:t>
            </a:r>
            <a:r>
              <a:rPr lang="en-US" dirty="0" err="1"/>
              <a:t>std</a:t>
            </a:r>
            <a:r>
              <a:rPr lang="ru-RU" dirty="0"/>
              <a:t> → большинство </a:t>
            </a:r>
            <a:r>
              <a:rPr lang="en-US" dirty="0"/>
              <a:t>|</a:t>
            </a:r>
            <a:r>
              <a:rPr lang="en-US" i="1" dirty="0" err="1"/>
              <a:t>w</a:t>
            </a:r>
            <a:r>
              <a:rPr lang="en-US" i="1" baseline="-25000" dirty="0" err="1"/>
              <a:t>j</a:t>
            </a:r>
            <a:r>
              <a:rPr lang="en-US" dirty="0"/>
              <a:t>|&lt;1</a:t>
            </a:r>
            <a:r>
              <a:rPr lang="ru-RU" dirty="0"/>
              <a:t>, </a:t>
            </a:r>
            <a:r>
              <a:rPr lang="en-US" dirty="0"/>
              <a:t>max(</a:t>
            </a:r>
            <a:r>
              <a:rPr lang="el-GR" dirty="0"/>
              <a:t>σ</a:t>
            </a:r>
            <a:r>
              <a:rPr lang="en-US" dirty="0"/>
              <a:t>’(z))=0.25 </a:t>
            </a:r>
            <a:r>
              <a:rPr lang="ru-RU" dirty="0"/>
              <a:t>→</a:t>
            </a:r>
            <a:r>
              <a:rPr lang="en-US" dirty="0"/>
              <a:t> |</a:t>
            </a:r>
            <a:r>
              <a:rPr lang="en-US" i="1" dirty="0" err="1"/>
              <a:t>w</a:t>
            </a:r>
            <a:r>
              <a:rPr lang="en-US" i="1" baseline="-25000" dirty="0" err="1"/>
              <a:t>j</a:t>
            </a:r>
            <a:r>
              <a:rPr lang="en-US" dirty="0"/>
              <a:t>×</a:t>
            </a:r>
            <a:r>
              <a:rPr lang="el-GR" dirty="0"/>
              <a:t>σ</a:t>
            </a:r>
            <a:r>
              <a:rPr lang="en-US" dirty="0"/>
              <a:t>’(z))|&lt;0.25 </a:t>
            </a:r>
            <a:r>
              <a:rPr lang="ru-RU" dirty="0"/>
              <a:t>→</a:t>
            </a:r>
            <a:r>
              <a:rPr lang="en-US" dirty="0"/>
              <a:t>  </a:t>
            </a:r>
            <a:br>
              <a:rPr lang="en-US" dirty="0"/>
            </a:br>
            <a:r>
              <a:rPr lang="en-US" i="1" dirty="0"/>
              <a:t>∂C/∂b</a:t>
            </a:r>
            <a:r>
              <a:rPr lang="en-US" i="1" baseline="-25000" dirty="0"/>
              <a:t>1</a:t>
            </a:r>
            <a:r>
              <a:rPr lang="en-US" i="1" dirty="0"/>
              <a:t> &lt;&lt; ∂C/∂b</a:t>
            </a:r>
            <a:r>
              <a:rPr lang="en-US" i="1" baseline="-25000" dirty="0"/>
              <a:t>3</a:t>
            </a:r>
            <a:endParaRPr lang="ru-RU" dirty="0"/>
          </a:p>
        </p:txBody>
      </p:sp>
      <p:pic>
        <p:nvPicPr>
          <p:cNvPr id="28674" name="Picture 2" descr="http://neuralnetworksanddeeplearning.com/images/tikz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2133"/>
            <a:ext cx="51911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neuralnetworksanddeeplearning.com/images/tikz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87" y="2427734"/>
            <a:ext cx="5257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171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«Восстановление» затухающего градиента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51240"/>
            <a:ext cx="2133600" cy="273844"/>
          </a:xfrm>
        </p:spPr>
        <p:txBody>
          <a:bodyPr/>
          <a:lstStyle/>
          <a:p>
            <a:fld id="{572320FC-84CE-4569-A36F-4E6108BC40B4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242" name="AutoShape 2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png;base64,iVBORw0KGgoAAAANSUhEUgAAAV4AAAF8CAYAAACHT9MnAAAgAElEQVR4Xu19fVgUR75uNchMADXmg2RPooIK6o4Y4vToBmPuHpOFgbA+os6gYmI2D5ps1LuOweMKEvVxJSJyDxsPxARxV7MYhIE9uBtB0UQ5SRaErsEbnsUcZsmJxmw8IX5/gcj0fdoDubMEZD66uqu7f/yzH1b96vd73+q3q9/prmIQ/AECgAAgAAhIigAj6WgwGCAACAACgAAC4YVJAAgAAoCAxAiA8EoMOAwHCAACgAAIL8wBQAAQAAQkRgCEV2LAYThAABAABEB4YQ4AAoAAICAxAiC8EgMOwwECgAAgAMILcwAQAAQAAYkRAOGVGHA1Dsey7MM8z7MMw4xkGOZRnufHIYT+zjBMF8/zDyKEjuh0Omd9ff1FNdYPNQEC3iIAwustYtAeGQwGXUhIyILx48e/HBkZaYiJiXnYYDDc0ev1N6OiosLcIbpw4cKt8+fP32loaAjq6Oi43NLSUtfW1lbF83wTxrgd4AQEtIgACK8WWfexZpPJ9PS4ceO2x8bGzrBYLLfGjBkz0pdQX3311dWamprhdXV1dqfTubOpqekvvsSBPoCAUhEA4VUqcxLmzbLs2gkTJsSnpaXFxsfHDxdz6GPHjl0uKipyfPHFF5kY45NixoZYgACtCIDw0soMBXlFRkbqIyMjd9pstiVmszmUZEo1NTW38vPz6y9evDgHY3yT5FgQGxCQGwEQXrkZoHR8lmWt8fHxhZs2bRqp1+v1UqTZ2dl5e+vWrR01NTVLHQ7HR1KMCWMAAnIgAMIrB+qUj8my7Gtbtmx56/nnnw+SI9WKioqbOTk5ORjj38gxPowJCJBGAISXNMIKix8XF/dBfn7+T6dMmSKql+stDA0NDVe3bt1acOjQoQ3e9oX2gADtCIDw0s6QhPklJSVlFxYW2sLDw0MkHHbQoc6ePXtj+fLlx2tra+fQkA/kAAiIhQAIr1hIKjyO0Wgs3bdv35zo6GiiP6J5C5Ow8l21atV6jPEub/tCe0CAVgRAeGllRsK8jEbjs+vXr6+2Wq2S/IjmbWnV1dXdGzduFDzfjd72hfaAAI0IgPDSyIqEOcXExDyelJTUlJ2d/U8SDuv1UBs2bPimqqoqorW19bbXnaEDIEAZAiC8lBEidToJCQl7Kysrl4SEhAyTemxvxuvq6uqaO3fue0eOHHnFm37QFhCgEQEQXhpZkSgno9H41JtvvnncbDbfJ9GQfg1TV1f3bXp6+osY41q/AkFnQEBmBEB4ZSZAzuHT0tKaiouLTXLm4O3YixYtqi0rKzN72w/aAwI0IQDCSxMbEuYybdq02O3btx+Oi4vzaaMbCVP9h6Fqa2uvZWZmzsUYH5crBxgXEPAXARBefxFUaP/U1NQD+/fvX6jE9FNTUytLS0stSswdcgYEBARAeDU4D6ZPnz7eZrN9nJqa+pgSy8/Pz+8uLi4eDm84KJE9yBmEV6NzwGg0plRVVe32dT9duWET9vOdN2/eGxjjnXLnAuMDAr4gACteX1BTeB8l2wx90KemplaUlpZaFU4FpK9RBEB4NUh8fn5+q81m+7GSS8/Kyvo6Ozt7tJJrgNy1iwAIr8a4nzp16gOrV68+n5aWplNy6Xa7vSsvL29WY2Mjp+Q6IHdtIgDCqzHehdfISkpKjhgMhhFKLv306dNXX3rppUQ4r03JLGo3dxBejXHPsmxxTU3NC2FhYVRuiOMpHU6ns2Px4sUrMcZ2T/tAO0CAFgRAeGlhQqI8WJZdwXFcoUTDER3GZDIJB2RuIzoIBAcECCAAwksAVJpDCicGcxy3g+YcPc3NZDIJ+/Ru97Q9tAMEaEEAhJcWJiTKg2XZDziOS5JoOKLDmEymaoyxKmohChQEpw4BEF7qKCGbkMqsBjvGOIUsYhAdEBAfARBe8TGlOqLw1dqBAwcKoqKiwqhOdIjk2travluyZMmvOI4rVXIdkLs2EQDh1RjvgsdbUlKSNXny5PuVXHrv62QLmpqajim5DshdmwiA8GqM99jY2AdtNts3KSkpiv6Aori4uLuwsPCRU6dOXdYYhVCuChAA4VUBid6WkJmZKXxuq8idyfpqzcnJ+TYjI+NRb2uH9oAADQiA8NLAgsQ5WCyWj+12+yyJhxV1ONiTV1Q4IZjECIDwSgw4DcMZjcaFBw8eLBo9erSiTp/ow+7cuXNXk5OTl8FXazTMJsjBFwRAeH1BTeF9DAaDbtmyZTfWrFlD9cnCg8H89ttvd5SUlITX19ffUjgVkL5GEQDh1SjxVqv1k/Ly8qeVWD7sxatE1iBndwRAeDU6H3oPu6yNi4sbriQIamtrr2dmZv4MY3xSSXlDroAACC/MgbsIWK3WY+Xl5c8pCQ6LxcJVVlZOV1LOkCsg0B8BWPFqeE6wLJuenZ29xWw2hygBhoqKipu5ublxsAevEtiCHO+FAAivxudHQkLCO1VVVS/r9XqqP6jo6uq6nZycvPfw4cOvapwyKF8FCIDwqoBEf0qIjY0Njo+Pd2zevHmyP3FI983IyPju6NGjT2GM20mPBfEBAdIIgPCSRlgB8U0mU9zatWsPLVy4MIjGdMvKyrpzc3MTHA7HRzTmBzkBAt4iAMLrLWIqbS9sF7l3794d0dHRVPm9Z86cuTV//vwNDocjX6XQQ1kaRACEV4OkD1ZyYmLizl27dqWFh4dTIb5nzpy5uWLFip3V1dUZQBMgoCYEQHjVxKYItSQlJWUXFBS8HhERcZ8I4XwO8fnnn19JT09/t7q6+tc+B4GOgAClCIDwUkqMnGmxLLt73bp1S+XaOlLwdPPy8l7nOK5AThxgbECAFAIgvKSQVXhclmVnjxkz5s/btm3TT548WZI9Ha5du3Y7MzPz3KeffvpKc3PzhwqHENIHBAZFAIQXJscPEDCZTDN4nl+CEErW6/U3Nm7cOM5sNhO1HoSPI3bt2nXkypUrVxBCr2CMu4EaQECtCIDwqpVZH+p68sknIwIDAxchhMYghISdvx7jef59nucvTJgwIW/58uVT4+PjR/gQetAuR48evV5UVMS1t7dnNzc3H2NZ9jWEEI8xfkfMcSAWIEATAiC8NLEhUy4sy4YwDLOI5/lEnudLGYb5GiGUhhD6hmGYQxzHNQqpsSz7k4kTJ74+e/ZsNjExMczX/XzPnTt3zW63h5w8efJDp9O5yeFwNPSVzrKs8C5xIUJoD2yEI9OEgGGJIwDCSxxiugcwGo0/ZxhmMULok56entLAwMAbfcKHEFra09Oz49SpU1+6V2EwGH4UHBz8zKRJk6xGo5EdNWrU6JkzZ3aGhoYGjh07NtS9rdPp7Ojq6hJENqijo+OSw+H4W3t7+86RI0f+6cSJE50DoSMIfK/wrwTLge75A9n5hgAIr2+4qaaXcBrFsGHDmhsbG9t6V7W/RAgxGONdLMvadTrd0qE2HGdZ9n6GYaJ5nn8GIXSFYZgRPM9HIYQcPM9fRAiN7e7uLm5pabnkKXBgOXiKFLRTIgIgvEpkjVDO7ivNnp6e0MDAwEKMsfAjm+R/YDlIDjkMKCECILwSgk3zUP2FbsaMGRNdLtdrHMetkStvsBzkQh7GJY0ACC9phBUSn2XZ7y2GXstBOIV4FsY4R84SwHKQE30YmxQCILykkFVQ3IFWlkajcX5AQMAojuN+J2cpYDnIiT6MTQoBEF5SyCokrhKEDSwHhUwmSNNjBEB4PYZKnQ37Wwy0VgmWA63MQF6+IADC6wtqKumjpJWkElbmKpkWUIYECIDwSgAyjUMoUciUdKOgkXPIiR4EQHjp4ULSTJRiMfQHBSwHSacJDEYIARBeQsDSHFbJK0clrtRpnguQmzwIgPDKg7tso6pBuJR845CNeBiYKgRAeKmig3wySrUYwHIgPzdgBOkQAOGVDmvZR1LTSlENK3fZJwQkIBsCILyyQS/twGoUKjXdSKSdDTCa3AiA8MrNgETjq8ViAMtBogkDwxBFAISXKLx0BFfzylCNK3k6Zg1kQRIBEF6S6FIQWwvCpOYbCwVTCFIggAAILwFQaQqpVosBLAeaZhnk4i0CILzeIqag9lpaCWphZa+gqQepDoEACK9Kp4gWhUhLNxqVTlvNlAXCq1KqtWIxgOWg0gms8rJAeFVIsJZXflpc6atwCqu+JBBelVEMwoOQlm88KpvOqi0HhFdl1MphMbAs+zDP8yzDMCMZhnmU5/lxCKG/MwzTxfP8gwihIzqdzllfX39RKrhh+0ipkIZxfEEAhNcX1CjtI9VKz2Aw6EJCQhaMHz/+5cjISENMTMzDBoPhjl6vvxkVFRXmDs+FCxdunT9//k5DQ0NQR0fH5ZaWlrq2trYqnuebMMbtpKCElT8pZCGuGAiA8IqBIgUxpBAak8n09Lhx47bHxsbOsFgst8aMGTPSl9K/+uqrqzU1NcPr6ursTqdzZ1NT0198iTNUH6luREPlAf8OCPRHAIRXJXOCpMXAsuzaCRMmxKelpcXGx8cPFxOyY8eOXS4qKnJ88cUXmRjjk2LGFmKB5SA2ohBPDARAeMVAUeYYpFZ2kZGR+sjIyJ02m22J2WwOJVlmTU3Nrfz8/PqLFy/OwRjfFGssKZ4ExMoV4mgHARBehXNNSlhYlrXGx8cXbtq0aaRer9dLAVNnZ+ftrVu3dtTU1Cx1OBwfiTUmqRuTWPlBHO0hAMKrcM5JWAzC4/mWLVveev7554PkgKeiouJmTk5ODsb4N2KND5aDWEhCHDEQAOEVA0WZYpBYycXFxX2Qn5//0ylTpojq5XoLUUNDw9WtW7cWHDp0aIO3fQdqT+rJQIzcIIb2EADhVSjnJIQkKSkpu7Cw0BYeHh5CAyxnz569sXz58uO1tbVzxMiHxI1KjLwghvYQAOFVKOdiWwxGo7F03759c6Kjo4n+iOYt3MLKd9WqVesxxru87TvIyvc1hBCPMX5HjHgQAxDwBQEQXl9Qk7mP2Cs3o9H47Pr166utVqskP6J5C191dXX3xo0bBc93o7d9+7cn8aTgb07QX3sIgPAqjHOxhSMmJubxpKSkpuzs7H+iGYoNGzZ8U1VVFdHa2nrb3zzFvnH5mw/01x4CILwK41xsiyEhIWFvZWXlkpCQkGE0Q9HV1dU1d+7c944cOfKKGHnCWw5ioAgxfEUAhNdX5GToJ/ZKzWg0PvXmm28eN5vN98lQjtdD1tXVfZuenv4ixrjW6879Ooj95OBvPtBfWwiA8CqEbxJCkZaW1lRcXGxSCAR301y0aFFtWVmZWYycxb6RiZETxNAGAiC8CuFZbIth2rRpsdu3bz8cFxfn00Y3csFWW1t7LTMzcy7G+LgYOYDlIAaKEMNbBEB4vUVMhvYkVmapqakH9u/fv1CGcvweMjU1tbK0tNTid6D/2URH+DqvECG0h8QmPWLkCDHUhwAIL+WckhCG6dOnj7fZbB+npqY+Rnn5A6aXn5/fXVxcPFyMNxyEAUjc2JSIK+QsHQIgvNJh7dNIvY/CSKwPCIQkjEZjSlVV1W5f99P1qRAROwn7+c6bN+8NjPFOscKSwFms3CCO+hAA4aWYU1IrMSXbDH10paamVpSWllrFoo/Ek4VYuUEc9SEAwksppySFID8/v9Vms/2Y0tI9SisrK+vr7Ozs0R419rARqRudh8NDMw0hAMJLKdmkHn2nTp36wOrVq8+npaXpKC3do7TsdntXXl7erMbGRs6jDh42IoW7h8NDM40gAMJLIdEkV17Ca2QlJSVHDAbDCApL9zil06dPX33ppZcSxT6vjeSThsfFQUPVIwDCSxnFpC98lmWLa2pqXggLC6NyQxxP6XA6nR2LFy9eiTG2e9rH03Ykb3ye5gDt1I0ACC9l/JJ+1GVZdgXHccJ7q4r/M5lMwgGZ20gUQpoHEjlDTOUgAMJLEVdSrLSEE4M5jttBUdk+p2IymYR9erf7HOAeHUk/eZDIGWIqBwEQXkq4kupCZ1n2A47jkigp2680TCZTNcaYWC1S3Aj9AgA6KxYBEF5KqJPq0VZlVoMdY5xCkkKpeCFZA8SmDwEQXgo4kXJlJXy1duDAgYKoqKgwCkr3OYW2trbvlixZ8iuO40p9DuJBR6meRDxIBZqoCAEQXpnJlPrCFjzekpKSrMmTJ98vc+l+Dd/7OtmCpqamY34F8qCzlDdGD9KBJipAAIRXZhKlfpSNjY190GazfZOSkqLoDyiKi4u7CwsLHzl16tRlKSiUmicpaoIx5EMAhFc+7GXbFSszM1P43FaRO5P10ZWTk/NtRkbGo1LRJ/WTiVR1wTjyIADCKw/usu4Da7FYPrbb7bNkKl2UYcXck9fThMBy8BQpaDcUAiC8QyFE6N/lfHQ1Go0LDx48WDR69GhFnT7RR8W5c+euJicnLyPx1dpQdMvJ21C5wb8rBwEQXhm4knvlZDAYdMuWLbuxZs0aqk8WHoyat99+u6OkpCS8vr7+ltT0geUgNeLqHA+EV2JeablwrVbrJ+Xl5U9LXL4ow4m9F6+3Scl94/Q2X2hPHwIgvBJzQsvhir2HXdbGxcUNlxgCv4arra29npmZ+TO5z0cT+/BRv0CBzopDAIRXQspoWylZrdZj5eXlz0kIgd9DWSwWrrKycrrfgfwMQMuTi59lQHeZEADhlQh4Gi9UlmXTs7Ozt5jN5hCJYPBrmIqKipu5ublxYu/B62tStN1Ifa0D+kmPAAivRJjTYjH0LzchIeGdqqqql/V6PdUfVHR1dd1OTk7ee/jw4VclosyjYcBy8AgmaNQPARBeCaYErSujJ554IjQoKGhSeHh4bWVl5UMSQOHzECtWrLjc2Nhowhi3+xyEQEcan2QIlAkhRUYAhFdkQPuHo+XCjImJeTwoKCjC5XJFBAQERPA8H4EQGoUQug8hNPPZZ5+9Pzc3N5AwHD6F/+1vf3unpKTkOMMwvye9KY4vCdJ6Y/WlFugjDQIgvIRxpsFiYFl2J0IomGGYL10u15cBAQFfMgxz2eVyzUcIjWUYppPn+dN79+7dER0dTZXfe+bMmVvz58/foNfr992+fXulQJdOpyusr6+/SJg6r8KD5eAVXJpvDMJLcArQshISLIXPPvvsRl+pJpNpBs/zgogdQQhNYximiuO4TxMTE3fu2rUrLTw8nArxPXPmzM0VK1bsrK6uzujLnWXZVISQmWGYQo7jGgnS51VoWp5svEoaGsuGAAgvIehpvRBNJtNinucTBOFCCAXxPJ+MMf6XPhiSkpKyCwoKXo+IiBAsCNn+Pv/88yvp6envVldX/7p/En03DoZhDtNkPdByo5WNNBjYYwRAeD2GyruGNFgM7hkL20H2PqozOp2uQHhUZ1l2R99q170ty7K7161bt1SurSPLysq68/LyXuc4rmAw1HvrWYUQ4mmyHsBy8O460WprEF4CzNO28nG3FjDG7wslm0ymp/uvdvuJ72yz2bw/KysrLDg4WJI9HYRXxnJycpwHDx5c3dzc/KEn1NBmPdD6pOMJltBGOgRAeEXGmrYLz91acPdEB1vtusMxffr08Q899FCGzWZ7wWw2E7UehI8j9uzZ84ezZ8+ubW1tve4NLbRZD7TdeL3BEtpKgwAIr8g402IxDGQt9JU61Gq3PyTCvg4TJkzIW758+dT4+PgRYkJ29OjR60VFRVx7e3t2c3Ozz8f40GY9gOUg5ixRXywQXhE5pWWlM5C10L9MlmWNGGOHN+UL9U2cOPH12bNns4mJiWG+7ud77ty5a3a7PeTkyZMfOp3OTQ6Ho8GbPO7VlhbrgbYnH7HwhTjiIADCKw6Osp4o4V7CYNaCSGXeDWMwGH4UHBz8zKRJk6xGo5EdNWrU6JkzZ3aGhoYGjh07NtR9LKfT2dHV1SWIbFBHR8clh8Pxt/b29p0jR47804kTJzrFzMttRX/3dTm533qg5UZMAmOI6R8CILz+4fd9b7kthntZCyKVOGgYlmXvZxgmmuf5ZxBCVxiGGcHzfBRCyMHzvPChw9ju7u7ilpaWS6Rz6YtPi/UAloNUjCtrHBBeEfiSe2XjibUgQpmKDCG39QCWgyKnDfGkQXj9hFjuC0sKa8FPiGTvLvdbD3LfmGUnABL4AQIgvH5OCrksBjmtBT8hk6W73NYDWA6y0E7toCC8flAj10oGrAXfSZPLepD7ych3xKAnCQRAeH1EVa4LCawFHwlz6yaX9SDXjdp/xCCC2AiA8PqIqNQWA1gLPhI1SDe5rAewHMTlUanRQHh9YE7qlQtYCz6Q5GEXqa0HuZ6UPIQDmkmEAAivl0BLfeGAteAlQT40l9p6kPrG7QMk0IUwAiC8XgIslcXgZi1QeeKCl7BR31xqvMFyoH5KEE0QhNcLeKVaqYC14AUpIjeVynqQ+slJZJggnJ8IgPB6CKBUFwpYCx4SQrCZVNaDVDdyglBBaB8RAOH1EDjSFoPUj7oelq3ZZlLxAZaDNqcYCK8HvJNemYC14AEJMjUhbT1I9SQlE3ww7CAIgPAOMTVIXxhgLdB/bZK2Hkjf2OlHWHsZgvAOLbyvCQcqYozfEXN6SPUoK2bOWo5Fmi+wHLQ1u0B478E3qZUIWAvKvchIWQ+kn6yUi7g6MwfhHYRXUhcCWAvKv5BIWQ+kbvTKR1x9FYDwDi68oloMpB9V1Tc16a6IFJ9gOdDNu1jZgfAOgKTYKw+wFsSarvTFEdt6IPWkRR9y2s4IhLcf/2JPfLAW1H+BiW09DHTjNxqN8wMCAkZxHPc79SOq/gpBeH8ovKJYDKQeRdU/JZVZodh897ccWJadhRB6BmO8TZkIQdbuCIDwuqEhlsUA1oJ2LzKxrIf+T14zZsyY6HK5XuM4bo120VVP5SC8vVyKZTGAtaCei8PXSsSyHtwXAj09PaGBgYGFGOMlvuYF/ehBQJHCy7LswzzPswzDjGQY5lGe58chhP7OMEwXz/MPIoSO6HQ6Z319/UVPofZ3LwaxHzU9zZuGdiT4oKEuf3LwdT4YjcaFw4YNa25sbGwTxne3HFiWtet0uqX19fW37pUb8OEPc9L0VYTwGgwGXUhIyILx48e/HBkZaYiJiXnYYDDc0ev1N6OiosLcobpw4cKt8+fP32loaAjq6Oi43NLSUtfW1lbF83wTxrh9IFj9tRi0Zi2Q5kOaqS/NKN5aD0aj8ecMwyxGCH3S09NTGhgYeAMhVIgQ2oMQWtrT07Pj1KlTX7pnD3xIw6WYo1AtvCaT6elx48Ztj42NnWGxWG6NGTNmpC/Ff/XVV1dramqG19XV2Z1O586mpqa/9MXx12Lw9sLyJX9a+kjBBy21ipmHJzdmlmWNGGNH7yo3hGGYRTzPJ/I8X8owzNcIoTSE0DcMwxziOK5RaAd8iMmStLGoFF6WZddOmDAhPi0tLTY+Pn64mJAcO3bsclFRkeOLL77IxBif9NVi8PVRUsxapIolJR9S1ST1OPeaL4KA8jyfjDH+F/e8nnzyyYjAwMBFCKExCCHBXniM5/n3GYaZLNX1ITVOWhmPKuGNjIzUR0ZG7rTZbEvMZnMoSRJqampu5ebm/vX69estPM+/ijHu9nQ8T1YwnsaiuZ3UfOTn59dfvHhxDsb4Js24+JPbYE9ILMvuYBimiuO4T/vH751vwo9qc3Q63a1NmzaFS3F9aIEPf7j0py81wsuyrDU+Pr5w06ZNI/V6vd6fojzte/Xq1dsZGRlXGhoaFjkcjo886acVa0EOPjo7O29v3bq1o6amZqmnfHjCGW1tBrpxD7bqdbPErGPHjt23bdu2wEmTJumkqEkrfEiBZf8xqBBe4XF/y5Ytbz3//PNBcoBQUVFxMycnJwdj/JvBxteYtUA9H3LMEzHHHGg+DbbqVcL1ISY2Woglu/DGxcV9kJ+f/9MpU6aI6uV6S15DQ8PVrVu3Fhw6dGjDII96KxmGOcxxXKm3sZXUXgl8KAnPoXJ1f+8bIRTU3+sFPoZCUJn/LqvwJiUlZRcWFtrCw8NDaIDv7NmzN5YvX368trZ2jtsjXipCyMwwTGHfr8k05EoiByXwQaJuqWM+8cQToZ999pnwmtjdP3frASE0rc/rBT6kZka68WQTXqPRWLpv37450dHRRH9E8xZKYeW7atWq9Tqdruz27dsrhf46na7Qm48xvB2Thva084Ex3kUDTmLkwLLsToRQMMMwX7pcri8DAgK+ZBjmssvlmo8QGsswTKfL5XqY5utDTXyIwam3MWQRXqPR+Oz69eurrVarJD+ieQvKu+++e2f37t2tDMPkqN1aELChnY/q6urujRs3Ch78Rm+5pLV9TEzM40FBQREulysiICAgguf5CITQqF5Bjp09e/aI3NxcWX7zGAozNfIxVM1i/7vkwitMuKSkpKbs7Ox/ErsYMeOtXLnyuxMnTjze2tp6W8y4tMVSCh8bNmz4pqqqKkLNfAgWRFBQ0Izw8PA/V1ZWUvUk2H/eaoEPkteq5MKbkJCwt7KycklISMgwkoX5G7urq6tr7ty57x05cuQVf2PR3B/4oIsd4IMuPkhlI6nwGo3Gp958883jZrP5PlIFiRm3rq7u2/T09BcxxrVixqUlFvBBCxP/kwfwQRcfJLORVHjT0tKaiouLTSQLEjv2okWLasvKysxix6UhHvBBAwv/Pwfggy4+SGYjmfBOmzYtdvv27Yfj4uJ82uiGJAj3il1bW3stMzNzLsb4uFw5kBgX+CCBqu8xgQ/fsVNiT8mENzU19cD+/fsXKhGkxYsX//HAgQMLlJj7YDkDH3SxCXzQwcecOXNC9Hr9/0EI/e27775768SJE3c8zeyVV14Junjx4vaAgID/HjVq1L8WFRUNuv+LJMI7ffr08Tab7ePU1NTHPC2Cpnb5+fndxcXFw9XyizrwQdPsQgj4kJYPq9X6JELoHWHXN57nD+v1+jX79++/KgjnpUuXdiCE7n/ggQdeuZdw3mNB80B3d3cFz/NVFRUVBQghfqC2kgiv0WhMqaqq2u3rfrrS0vLD0YT9fOfNm/cGxlLfPCEAACAASURBVFh48V3xf8AHXRQCH9LxYbVaH0cIHUIIdSGEHkIICe9QmysqKj60WCxzGYbJQwj93G63/6evWVmt1p8ihN4PCAhYUFZW1iCb8Cr5MaoPtNTU1IrS0lKrr2TQ1A/4oIkNhIAP6fhISUl5ief5vQghG8Mw9/E839nZ2bl7xIgR+u7u7n9HCDXa7fZfD7ZS9STTX/ziF/fduHFjP0KoOzQ09Bd79+7t7N9PkhVvfn5+q81m+7EnSdPaJisr6+vs7OzRtObnTV7AhzdokW8LfJDHuHcExmKxvMswzIsMw5jLy8v/o29kq9U6DyH0O5fLlVBZWXnS34ysVqsFIbTb5XLFVVZWcpIL79SpUx9YvXr1+bS0NFH3EP3P//xPVFJSgi5cuICCgoLQyy+/jP7617+iTz/9FAUEBKBXX30VTZ061V/8vu9vt9u78vLyZjU2Nv4ARNEGESmQsLfrQBtqC+FJ8SFS6h6HAT48hkqShmLxca+5628hVqv1foTQnxBCo3t6ep794x//eEaI+c///M/DwsLCBM/3CYRQgt1u9/iQ3MFyWrBgQVRAQMCHPM8XVVRUbJVceIXXZEpKSo4YDIYR/gLX1/+//uu/0HvvvYdeeeUV9Mgjj6B33nkH1dXVIbPZjJ544glUWFiIfvzjHyObzYbE2lP99OnTV1966aVE9/PaxKpHzDjC2V0IIeGwRDTQiQYk+BAzf09jAR+eIiVNOzH4GGru+lpJnwj2HqHkHkbYmCguICBAEOCPGIY5fe3atRdramoE//f7v943HTYI5+AJP7wxDPM+z/N/Rghl9x7HdKTvBzq3FbRw2vlhYSOkgWIStxpYli2uqal5ISwsTJQNcbq7u9G//du/oVmzZqEZM2Yg4X8XFBSgU6dOoaysLORwONC///u/310BC0Is1p/T6exYvHjxSoyxXayYJOP0nWjQX4DF5oNkDfeKDXzIhfzA44rJx2Bz19+KU1JS/hfP80d4nv9DRUXFq30+7sKFC2NcLtcxhmFKy8vLf+U+Tv9XxC5cuGAMCAg4Kvw4xzBMCs/zwg6GyX0/0PX1FcT6vvvuO4AQGocQetZut3e4x5VCeFdwHCccTy3KH8/z6MaNGyg4OBgFBgaiS5cuoc2bN9/97xs3bkSjRgkbPJH5M5lMwgGZ28hEJxO1/yTmeT5GTD7IZO1ZVODDM5ykaiU2H2ILsNVqfQ0h9DbDMKvLy8u/f0OpT5AZhvm1+/8v4JaSkjKb5/l1Op1uofDKmVvb8p6enm0BAQHVCKFLPT09P//jH//4jTvWFotlF8MwSS6X67nKykqn1MK7luM44d04In+nT59GW7duRTNnzkS//OUv7wowqT+WZQ8wDCM8Yijuj2GYiTzPC59rTykpKYmYPHmy4mronzDwQReFpPjom7s8zz/AMMz/xhg7fKk8JSVlJ8/zK/qvTlNSUszC+7z9BVkY48UXXwx1uVyBguj2CvEanuf/daC2/XPqFV5LQEDAz8rKyv6v1ML7AcdxSb4A5Umfmpoa9Pvf/x4tW7YMxcfH3+1y69atuz+wieXv9uVhMplOIYSI3UQ8qdfXNm6Td+b+/fsfUIPwAh++zgYy/Ujx0Td3GYZ5gOd5n4TX7dF/Ru8K9K99KNxLeN2RSkxM1I8YMeIPPM8n9L6tcM+3H+QWXlGtBuEthu3bt6ObN2+idevWIbvdjj777LO7/m5UVNRdGyI/Px/NmzcPTZkyRdQZZjKZ7BjjFFGDEg6mcqsB+CA8f7wJL/b1IabVsHjx4kfv3LlzAiF0rf+bC/eyGtzrt1qtP0IIfYgQcvX5tr1fu42YMmXK5c2bNwv///d/sloNwlc5Bw4cKIiKigrzhsTB2ra0tKDs7GzhM0v03HPPobfeeuvu6vaNN95AY8aMQR988AG6fPkyeuGFF0S1Hdra2r5bsmTJr5RyIsVgk1ZsPsTg1JcYwIcvqJHrIyYfYgpuX8W9nwkLP6B91P8tgwULFkwRXv1iGKa8349rwnu/qxiGyWcYRvht5yOe56uFdt9++22asI+DxWKxCj+yhYaGvuj+oYTbCjtq2LBh/1xaWvrfUlsNa0tKSrImT54svEPn959gIwivjwnv8T7wwAN3BfY//uM/UGNjIxoxYgSKjY1F8+fPF91m6H1dZkFTU9Mxv4sgGGCoV3JYlhWVD4Kl3DM08CEX8gOPKwYfQ81dfyq2Wq2C3fkBz/Nv9H+v1mq1Dvjql5t4/i+GYX7B8/xchJDwn7uFtyIWLFgQGRAQ8K7L5UqvrKxs7rc6vhsTIXS+s7Nz0Z///OebkgpvbGzsgzab7ZuUlBRRP6DwhwRf+hYXF3cXFhY+curUqcu+9Jeyz71eQgc+pGTif8YCPjzHnNQHFBaLJYthmN/07sMg7NXw/Z/wAcUjjzyyh+d54evaf/iAwmKxJDIM827vq2d7eZ5v6v3fwq5lXwlvPFRUVPylf4V97w4Lp5OXl5dv7//vxF8nEwbMzMwUPrdV5M5kfYDl5OR8m5GR8ajnU4jelsAHXdwAH2T5cBPW2QO92iWMrrpPhoWiLBbLx3a7fRZZeMlGT01NrSwtLRW+v1b8H/BBF4XABxk+LBbLUoZhcoVVJ8/zcwb7ikwYffHixQ/fuXNHWAnXibhJztXBtpeUZMVrNBoXHjx4sGj06NGKOn2ibzqcO3fuanJy8jKlfLU21DQGPoZCSNp/Bz7Ex1t4/7azs7McISR8vlqDEJqOEFpot9vrBhut94cywRZIFGFbyPcCAgLmlZWVDfjOsSTCazAYdMuWLbuxZs0aqk8WHoyQt99+u6OkpCS8vr7+lvhTRPqIwIf0mN9rROCDDB+9W0AKQtrF8/zmiooKYTvIATcmFzJQ3UbovR7KJ+Xl5U+TgZhsVDXtxduHlNVqBT7IThuvogMfXsFFrLGqjv4RUOo9zK82Li5uODHUCASura29npmZ+TOMsd97dBJIz+eQwIfP0BHpCHwQgZXaoJJYDW6rrGPl5eXPUYvGAIlZLBausrJS8IdU92e1WoEPilgFPigig3Aqkgovy7Lp2dnZW8xmcwjhukQJX1FRcTM3NzeO9j14fS0W+PAVOTL9gA8yuNIYVVLhFQBISEh4p6qq6mW9Xk/1BxVdXV23k5OT9x4+fFjYt1O1f8AHXdQCH3TxQSobyYU3NjY2OD4+3rF582aq9yVcsWLF5cbGRhPGuJ0U+DTEVQofGRkZ3x09evQpNfPxxBNPhAYFBU0KDw+vraysFE7ApfZPC3yQBF9y4RWKMZlMcWvXrj20cOHCIJLF+Rr7t7/97Z2SkpLjDMP8Ximb4vhaqxL4KCsr687NzU1wOBwf+VMnTX1jYmIeDwoKinC5XBEBAQHCEeMRCCFhF//7EEIzn3322ftzc3PJbS7tBxhq5MMPOHzqKovwCpmyLLti7969O6Kjo6nye8+cOXNr/vz5G/R6/b7bt28Lx3ognU5XWF9f7/cBeD4xJFEn2vlwOBz5EkFBfBiWZYXTD4KFL6lcLteXAQEBXzIMI5z/NR8hNJZhmE6e50/TfH2oiQ/ihA8wgGzCK+SSmJi4c9euXWnh4eFUiO+ZM2durlixYmd1dXVGH1Ysy6YKX78Inx1yHNcoB0lSjakEPqTCguQ4gqXw2Wef3egbw2Qyzeg9u+uI8OZl3yGlwAdJFuSNLavwCqUnJSVlFxQUvB4RESE8Ysn29/nnn19JT09/t7q6+tf9k+i7MBiGOax260EJfMg2SQgMbDKZFgsnGgg3doRQEM/zyRjjf+kbCvggADoFIWUX3l7bYfe6deuWyrV1pOBZ5eXlvc5xXMFgnAjbKd6+fXuV8Mmh2q0HlmWp54OCa8evFHrnk2BlMTqdrkCwsliW3dG32nUPDnz4BTWVnakQ3l7xnW02m/dnZWWFBQcHS7Knw7Vr125nZmae+/TTT19pbm4WjvQY8k8r1gPLspLzIbzCl5OT4zx48OBqT/kYkjAKG7hbCxjj94UU+05dcF/t9hPf2WPGjPnztm3b9JMnT5bk+tAKH3JMEWqEVyh++vTp4x966KEMm832gtlsJmo9CB9H7Nq168iVK1euCPtjYIy7PSVAK9aD1Hzs2bPnD2fPnl3b2tp63VMulNbO3Vpw/81gsNVurygLHvAShFCyXq+/sXHjxnFSXB9a4EOu+UOV8PaBIHy3PmHChLzly5dPjY+PHyEmOEePHr1eVFTEtbe3Zzc3Nx9jWfY1wT7AGL/jzThash6k5MMbDpTUdiBroS//wVa7Tz75ZERgYOAihNAY4fBshNBjPM+/z/P8BamuDyVhrKRcqRTePgBZlv3JxIkTX589ezabmJgY5ut+vufOnbtmt9tDTp48+aHT6dzkcDga3MYQ3iUWftjY48tGOFqxHnrtIOJ8KOni8TTXgayF/n2F88Ywxnf3bmVZNoRhmEU8zyfyPF/KMMzXCKE0hNA3DMMc6lspS3F9eFojtPMOAaqFt68Ug8Hwo+Dg4GcmTZpkNRqN7KhRo0bPnDmzMzQ0NHDs2LGh7iU7nc6Orq4uQWSDOjo6Ljkcjr+1t7fvHDly5J9OnDjRORA8wgTundgrvbEc3FYsd18H0sJbD0LNpPnwbgrT3Xowa2GwrI1G488ZhlmMEPqkp6enNDAwUHjt7O7CACG0tKenZ8epU6e+dO8PfNA9BwbKThHCO8Dq4H6GYaJ5nn8GIXSFYZgRPM9HIYQcPM8LHzqM7e7uLm5pabnkKSW+Wg598bVkPUjBh6e80druXtbCvXIWTqMYNmxYc2NjY1vv6veXwpsPGONdLMvadTrd0qE25GdZVvTrg1aclZqXIoWXBNgsy/plObhZF5r54IIED2qI6Ym14Emd7k9iPT09oYGBgYUYY+FHNvhTOAIgvG4E+ms5aNV6UPg1IGr63loLgw3efyEwY8aMiS6X6zWO49aImjAEkwUBEN5+sPtrOYD1IMs8ln1QX62Fewjv9xZDr+UgnNI9C2OcI3uxkIDfCIDw/lB4RbEcwHrwe24qJoBY1oLbnPnBj71Go3F+QEDAKI7jfqcYYCDRQREA4R0AGrEsB7Ae1H/liWUtuImuqDd+9TOgzApBeAfhTSzLAawHZV4YQ2UttrXgJrz/YDEMlQf8uzIRAOEdXHiJrDy09MGFMi+JobMW21q4l8UwdDbQQokIgPDegzWxLQewHpR4ifxjzmJbC2AxKH9O+FIBCO8QqIltOfSzHjRzwoUvk5OmPm7WApETSViWBYuBJsIJ5wLCO7TwErEc3FY68MEF4Unub3hS1gJYDP4yo9z+ILwecEfKcgDrwQPwZW5CyloAi0FmYmUeHoTXQwJIWQ5gPXhIgMTNSFsLbsILFoPE3NIwHAivhyyItZfDUMPBWw9DIUT+30lbC2AxkOeQ9hFAeL1giLTlANaDF2QQakraWgCLgRBxCgsLwuslYaQtB7AevCREpOZSWQtgMYhEmMLDgPB6SaBUloPbBQpvPXjJkbfNpbIWwGLwlhn1tgfh9YFbqSwHsB58IMfLLlJZC2AxeEmMypuD8PpIsFSWA1gPPhI0RDeprQWwGMjwqNSoILw+Mie15QDWg49EDdBNamsBLAbxuFNLJBBeP5iU2nIA68EPsnq7Sm0tgMXgP2dqjADC6yerUlsOYD34Rphc1gJYDL7xpfZeILx+MiyX5QDWg+fEyWUtgMXgOUdaawnCKwLjclkOYD0MTZ5c1gJYDENzo+UWILwisS+X5UCD9cCy7MM8z7MMw4xkGOZRnufHIYT+zjBMF8/zDyKEjuh0Omd9ff1FkeAeMozc1gJYDENSpOkGILwi0S+35SCl9WAwGHQhISELxo8f/3JkZKQhJibmYYPBcEev19+MiooKc4f0woULt86fP3+noaEhqKOj43JLS0tdW1tbFc/zTRjjdpHg/4cwclsLYDGQYFVdMUF4ReRTbsuhv/UgrDQxxu8PVCLLskaMscOb8k0m09Pjxo3bHhsbO8NisdwaM2bMSG/697X96quvrtbU1Ayvq6uzO53OnU1NTX/xJc4gdVHxpR8tN2KxcIU44iIAwisunkhuy8ET60EQUJ7nkzHG/+JJ+SzLrp0wYUJ8WlpabHx8/HBP+nja5tixY5eLioocX3zxRSbG+KSn/fq3o8VaAIvBVwa11Q+EV2S+aVvpDLbNJMuyOxiGqeI47tPBIIiMjNRHRkbutNlsS8xmc6jIUP1DuJqamlv5+fn1Fy9enIMxvunNWLRYC2AxeMOattuC8BLgnxbL4V7Ww1CrXpZlrfHx8YWbNm0aqdfr9QRg+kHIzs7O21u3bu2oqalZ6nA4PvJkTNr2L6btxusJhtBGegRAeAlhTovlcC/rYbBVr5D7li1b3nr++eeF8+Yk/6uoqLiZk5OTgzH+zWCD02YtgMUg+TRR9IAgvIToo3Xl4/5eK0IoqL/XGxcX90F+fv5Pp0yZIqqX6y3MDQ0NV7du3Vpw6NChDf379lkLDMMc5jiu1NvYpNrT9qRDqk6I6z8CILz+YzhoBFouxCeeeCL0s88+uzGQ9YAQmtbn9SYlJWUXFhbawsPDQwjC4nHos2fP3li+fPnx2traOW4rSireWuhfBK03Wo/BhoaSIgDCSxhuGiwHlmV3IoSCGYb50uVyfRkQEPAlwzCXXS7XfITQWIZhOl0u18P79u2bEx0dTfRHNG/hFla+q1atWq/T6cpu3769Uuiv0+kKpfwYw5OcWZaFQys9AQra3EUAhJfwRKBlJRQTE/N4UFBQhMvliggICIjgeT4CITSqV5BjZ8+ePSI3N1cWT3coCt599907u3fvbmUYJocma8FtFf4ThFAaQmglxrh7qHrg3wEBEF4J5gAtlkP/UgULIigoaEZ4ePifKysrqVrp9s915cqV3504ceLx1tbW2xJQ5vEQtNxYPU4YGlKBAAivRDTQYDkMVGpCQsLeysrKJSEhIcMkgsKnYbq6urrmzp373pEjR17xKQChTmAxEAJW5WFBeCUimMaVkdFofOrNN988bjab75MIBr+Gqaur+zY9Pf1FjHGtX4FE6kzrk4xI5UEYggiA8BIEt39o2i7UtLS0puLiYpOEEPg91KJFi2rLysrMfgfyMwCNN1I/S4LuEiIAwish2MJQtFgO06ZNi92+ffvhuLg4nza6kRi274erra29lpmZORdjfFyuHHp5hLcY5CRA4WOD8EpMIC0rpdTU1AP79+9fKHH5ogy3ePHiPx44cGCBKMF8CELbk4sPJUAXmREA4ZWBALkv3OnTp4+32Wwfp6amPiZD+X4PmZ+f311cXDxcjjccaLlx+g0iBJAVARBemeDvtRwQxniX1CkYjcaUqqqq3b7upyt1vv3HE/bznTdv3hsYY+HDEEn/5ORN0kJhMKIIgPAShXfw4HKunJRsM/QhmpqaWlFaWmqVkj65n1SkrBXGIosACC9ZfO8ZXa4LOT8/v9Vms/1YxtL9HjorK+vr7Ozs0X4H8jCAnDdKD1OEZgpCAIRXZrKkfnSdOnXqA6tXrz6flpamk7l0v4a32+1deXl5sxobGzm/AnnYWWqePEwLmikUARBemYmTeiUlvEZWUlJyxGAwjJC5dL+GP3369NWXXnopUczz2gZLSK4nE78Ags5UIwDCSwE9Ul7YLMsW19TUvBAWFibJqRKk4HU6nR2LFy8WNqWxkxpDiCv1jZFkLRCbHgRAeCnhQqpHWZZlV3AcV0hJ2X6lYTKZhAMyt/kVZIjOUvFCsgaITR8CILyUcCLVyko4MZjjuB2UlO1XGiaTaT3GeLtfQe7RWconEVI1QFw6EQDhpYgXKS50lmU/4DguiaKyfU7FZDJVY4yJ1CLVjdDn4qGjohEA4aWMPtKPtiqzGuwY4xQSFJLmgUTOEFM5CIDwUsYV6ZWW8NXagQMHCqKiosIoK92rdNra2r5bsmTJr0icSCHFk4dXxUJj1SEAwkshpSQvfMHjLSkpyZo8efL9FJbucUq9r5MtaGpqOuZxJw8akr7xeZACNNEAAiC8lJJM6lE3Njb2QZvN9k1KSoqiP6AoLi7uLiwsfOTUqVOXxaSQFO5i5gixlI8ACC+lHJJceWVmZgqf2ypyZ7I+unJycr7NyMh4VEz6SD5piJknxFI+AiC8FHNISggsFsvHdrt9FsWlD5laampqZWlpqWXIhh42IHmj8zAFaKYhBEB4KSebxKOv0WhcePDgwaLRo0cr6vSJPqrOnTt3NTk5eZmYX62RwJnyqQXpyYgACK+M4HsyNImVmMFg0C1btuzGmjVrqD5ZeDB83n777Y6SkpLw+vr6W55gOFQbUk8WQ40L/65dBEB4FcA9CWGwWq2flJeXP62A8n+Qoph78ZK4sSkRU8hZWgRAeKXF2+fRWJYV9XDF3sMua+Pi4ob7nJQMHWtra69nZmb+DGN8UozhaTl8VIxaIIZyEADhVQhXJFZmVqv1WHl5+XMKgeBumhaLhausrJwuRs4kniTEyAtiqB8BEF4FcSy2ULAsm56dnb3FbDaHKAGGioqKm7m5uXFi7MFL4kamBAwhRzoQAOGlgwePsxDbckhISHinqqrqZb1eT/UHFV1dXbeTk5P3Hj58+FWPwbpHQ7AYxEARYviKAAivr8jJ1E/slVpsbGxwfHy8Y/PmzZNlKsmjYTMyMr47evToUxjjdo863Ft0f4IQSkMICRupd/sbD/oDAt4iAMLrLWIUtBfbcjCZTHFr1649tHDhwiAKyvtBCmVlZd25ubkJDofjI3/zE/vG5W8+0F+bCIDwKpR3sS0HYbvIvXv37oiOjqbK7z1z5syt+fPnb3A4HPliUAUWgxgoQgx/EQDh9RdBmfqTWLklJibu3LVrV1p4eDgV4nvmzJmbK1as2FldXZ0hBsxiPymIkRPE0CYCILwK5p2EkCQlJWUXFBS8HhERcZ+c0Hz++edX0tPT362urv61GHmQuFGJkRfE0CYCILwK511sy0GAg2XZ3evWrVsq19aRgqebl5f3OsdxBWLRAxaDWEhCHDEQAOEVA0UZY5BaybEsO9tsNu/PysoKCw4OlmRPB+GVsZycHOfBgwdXNzc3fygWrCSeDMTKDeJoEwEQXhXwTkpYpk+fPv6hhx7KsNlsL5jNZqLWg/BxxJ49e/5w9uzZta2trdfFooXUjUms/CCONhEA4VUJ7yQshz5ohH0dJkyYkLd8+fKp8fHxI8SE7OjRo9eLioq49vb27ObmZlGP8em1TV5DCPEY43fEzBtiAQL+IADC6w96FPWVYmUnrKwnTpz4+uzZs9nExMQwX/fzPXfu3DW73R5y8uTJD51O5yaHw9FAAkpSTwIkcoWY2kIAhFdFfEslNAaD4UfBwcHPTJo0yWo0GtlRo0aNnjlzZmdoaGjg2LFjQ90hdTqdHV1dXYLIBnV0dFxyOBx/a29v3zly5Mg/nThxopMU/FLciEjlDnHVjwAIr8o4Jmk5DAYVy7L3MwwTzfP8MwihKwzDjOB5Pgoh5OB5/iJCaGx3d3dxS0vLJanghrcYpEIaxvEFARBeX1CjuA+s9O6+Dgd7MVA8RyE1hEB4VTgLtCw8cONR4YRWYUkgvCoktffXfFFPrFAKTGAxKIUpbecJwqtS/rW48tPySl+l01i1ZYHwqpZabXmdWrzRqHjqqr40EF6VUyzHWw5yQAoWgxyow5i+IgDC6ytyCumnhZUgWAwKmYyQ5vcIgPBqYDKoWZi0cGPRwBTVXIkgvBqhXK2WA1gMGpnAKisThFdlhA5WjhpXhmpeyWtkWmq2TBBeDVGvJqFS441EQ1NR86WC8GpsCqjFcgCLQWMTV2XlgvCqjNChylHDSlFNK/eh+IJ/VycCILzq5PWeVSlZuNRw49DglIOS+yEAwqvRKaFUywEsBo1OWJWVDcKrMkI9LUeJK0clr9Q95QXaaQMBEF5t8DxglUoSMiXeKDQ8taD0IRAA4dX4FFGK5QAWg8YnqsrKB+FVGaHelqOElaSSVube4g/ttYkACK82ef+HqgcSNqPROD8gIGAUx3G/kxMiJdwY5MQHxlYmAiC8yuRN9Kz7Ww4sy85CCD2DMd4m+mBeBASLwQuwoKliEADhVQxVZBPtv7KcMWPGRJfL9RrHcWvIjjx4dLAY5EIexiWNAAgvaYQVFN9d6Hp6ekIDAwMLMcZL5CgBLAY5UIcxpUIAhFcqpCkdx2g0Lhw2bFhzY2Njm5Ciu+XAsqxdp9Mtra+vv3Wv9FmWfZjneZZhmJEMwzzK8/w4hNDfGYbp4nn+QYTQEZ1O56yvr7/oKQxgMXiKFLRTIgIgvEpkTcScjUbjzxmGWYwQ+qSnp6c0MDDwBkKoECG0ByG0tKenZ8epU6e+dB/SYDDoQkJCFowfP/7lyMhIQ0xMzMMGg+GOXq+/GRUVFebe9sKFC7fOnz9/p6GhIaijo+NyS0tLXVtbWxXP800Y4/aBSgGLQUSCIRSVCIDwUkmLtEmxLBvCMMwinucTeZ4vZRjma4RQGkLoG4ZhDnEc1yhkZDKZnh43btz22NjYGRaL5daYMWNG+pLpV199dbWmpmZ4XV2d3el07mxqavpLXxywGHxBFPooDQEQXqUxRjDfJ598MiIwMHARQmgMQkiwFx7jef59hmEmT5gwIT4tLS02Pj5+uJgpHDt27HJRUZHjiy++yMQYnwSLQUx0IRatCIDw0sqMjHmZTKYZPM8LP6rN0el0tzZt2hRuNptDSaZUU1NzKzc396/Xr19v4Xn+VYxxN8nxIDYgICcCILxyok/x2CzLWseOHbtv27ZtgZMmTdJJkerVq1dvZ2RkXGloaFjkcDg+kmJMGAMQkAMBEF45UKd8TOFxf8uWLW89//zzQXKkWlFRcTMnJycHY/wbOcaHMQEB0giA8JJGWGHx4+LiPsjPz//plClTRPVyvYWhoaHh6tatWwsOHTq0wdu+0B4QoB0BEF7aGZIwv6SkpOzC+y+c3QAAB9ZJREFUwkJbeHh4iITDDjrU2bNnbyxfvvx4bW3tHBrygRwAAbEQAOEVC0mFxzEajaX79u2bEx0dTfRHNG9hEla+q1atWo8x3uVtX2gPCNCKAAgvrcxImJfRaHx2/fr11VarVS/hsB4PVV1d3b1x40bB893ocSdoCAhQjAAIL8XkSJFaTEzM40lJSU3Z2dn/JMV4vo6xYcOGb6qqqiJaW1tv+xoD+gECtCAAwksLEzLlkZCQsLeysnJJSEjIMJlS8GjYrq6urrlz57535MiRVzzqAI0AAYoRAOGlmBzSqRmNxqfefPPN42az+T7SY4kRv66u7tv09PQXMca1YsSDGICAXAiA8MqFPAXjpqWlNRUXF5soSMXjFBYtWlRbVlZm9rgDNAQEKEQAhJdCUqRIadq0abHbt28/HBcX59NGN1LkONAYtbW11zIzM+dijI/LlQOMCwj4iwAIr78IKrR/amrqgf379y9UYvqpqamVpaWlFiXmDjkDAgICILwanAfTp08fb7PZPk5NTX1MieXn5+d3FxcXD4c3HJTIHuQMwqvROWA0GlOqqqp2+7qfrtywCfv5zps37w2M8U65c4HxAQFfEIAVry+oKbyPkm2GPuhTU1MrSktLrQqnAtLXKAIgvBokPj8/v9Vms/1YyaVnZWV9nZ2dPVrJNUDu2kUAhFdj3E+dOvWB1atXn09LS5Nkj11S8Nrt9q68vLxZjY2NHKkxIC4gQAoBEF5SyFIaV3iNrKSk5IjBYBhBaYoepXX69OmrL730UqL7eW0edYRGgAAFCIDwUkCClCmwLFtcU1PzQlhYGJUb4niKhdPp7Fi8ePFKjLHd0z7QDhCgBQEQXlqYkCgPlmVXcBwnHN+u+D+TySQckLlN8YVAAZpDAIRXY5SzLLuW47gdaijbZDIJ+/RuV0MtUIO2EADh1RbfiGXZDziOS1JD2SaTqRpjrIpa1MAH1OA5AiC8nmOlipYqsxrsGOMUVRADRWgKARBeTdGNkPDV2oEDBwqioqLClFx6W1vbd0uWLPkVx3GlSq4DctcmAiC8GuNd8HhLSkqyJk+efL+SS+99nWxBU1PTMSXXAblrEwEQXo3xHhsb+6DNZvsmJSVF0R9QFBcXdxcWFj5y6tSpyxqjEMpVAQIgvCog0dsSMjMzhc9tFbkzWV+tOTk532ZkZDzqbe3QHhCgAQEQXhpYkDgHi8Xysd1unyXxsKIOB3vyigonBJMYARBeiQGnYTij0bjw4MGDRaNHj1bU6RN92J07d+5qcnLyMvhqjYbZBDn4ggAIry+oKbyPwWDQLVu27MaaNWuoPll4MJjffvvtjpKSkvD6+vpbCqcC0tcoAiC8GiXearV+Ul5e/rQSy4e9eJXIGuTsjgAIr0bnQ+9hl7VxcXHDlQRBbW3t9czMzJ9hjE8qKW/IFRAA4YU5cBcBq9V6rLy8/DklwWGxWLjKysrpSsoZcgUE+iMAK14NzwmWZdOzs7O3mM3mECXAUFFRcTM3NzcO9uBVAluQ470QAOHV+PxISEh4p6qq6mW9Xk/1BxVdXV23k5OT9x4+fPhVjVMG5asAARBeFZDoTwmxsbHB8fHxjs2bN0/2Jw7pvhkZGd8dPXr0KYxxO+mxID4gQBoBEF7SCCsgvslkilu7du2hhQsXBtGYbllZWXdubm6Cw+H4iMb8ICdAwFsEQHi9RUyl7YXtIvfu3bsjOjqaKr/3zJkzt+bPn7/B4XDkqxR6KEuDCIDwapD0wUpOTEzcuWvXrrTw8HAqxPfMmTM3V6xYsbO6ujoDaAIE1IQACK+a2BShlqSkpOyCgoLXIyIi7hMhnM8hPv/88yvp6envVldX/9rnINAREKAUARBeSomRMy2WZXevW7duqVxbRwqebl5e3uscxxXIiQOMDQiQQgCElxSyCo/Lsuxss9m8PysrKyw4OFiSPR2EV8ZycnKcBw8eXN3c3PyhwiGE9AGBQREA4YXJMSgC06dPH//QQw9l2Gy2F8xmM1HrQfg4Ys+ePX84e/bs2tbW1utACyCgZgRAeNXMrki1Cfs6TJgwIW/58uVT4+PjR4gU9m6Yo0ePXi8qKuLa29uzm5ub4RgfMcGFWNQiAMJLLTX0Jcay7E8mTpz4+uzZs9nExMQwX/fzPXfu3DW73R5y8uTJD51O5yaHw9FAX7WQESBADgEQXnLYqjaywWD4UXBw8DOTJk2yGo1GdtSoUaNnzpzZGRoaGjh27NhQ98KdTmdHV1eXILJBHR0dlxwOx9/a29t3jhw58k8nTpzoVC1IUBggcA8EQHhheviNAMuy9zMME83z/DMIoSsMw4zgeT4KIeTgef4iQmhsd3d3cUtLyyW/B4MAgIAKEADhVQGJUAIgAAgoCwEQXmXxBdkCAoCAChAA4VUBiVACIAAIKAsBEF5l8QXZAgKAgAoQAOFVAYlQAiAACCgLARBeZfEF2QICgIAKEADhVQGJUAIgAAgoCwEQXmXxBdkCAoCAChAA4VUBiVACIAAIKAsBEF5l8QXZAgKAgAoQAOFVAYlQAiAACCgLARBeZfEF2QICgIAKEADhVQGJUAIgAAgoCwEQXmXxBdkCAoCAChAA4VUBiVACIAAIKAsBEF5l8QXZAgKAgAoQAOFVAYlQAiAACCgLARBeZfEF2QICgIAKEADhVQGJUAIgAAgoC4H/B4f1ZZkbtfi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560" y="1288380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Изменения в архитектуре НС: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/>
              <a:t>Введение параллельных связей: обратное распространение градиента без умножения на производную функции активации:   </a:t>
            </a:r>
            <a:r>
              <a:rPr lang="en-US" dirty="0" err="1"/>
              <a:t>ResNet</a:t>
            </a:r>
            <a:r>
              <a:rPr lang="ru-RU" dirty="0"/>
              <a:t> (остаточные связи), </a:t>
            </a:r>
            <a:r>
              <a:rPr lang="en-US" dirty="0"/>
              <a:t>GRU </a:t>
            </a:r>
            <a:r>
              <a:rPr lang="ru-RU" dirty="0"/>
              <a:t>и </a:t>
            </a:r>
            <a:r>
              <a:rPr lang="en-US" dirty="0"/>
              <a:t>LSTM </a:t>
            </a:r>
            <a:r>
              <a:rPr lang="ru-RU" dirty="0"/>
              <a:t>(передачи вектора состояния).</a:t>
            </a:r>
            <a:endParaRPr lang="en-US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ru-RU" dirty="0"/>
              <a:t>Использование дополнительных выходов сети на этапе обучения</a:t>
            </a:r>
            <a:r>
              <a:rPr lang="en-US" dirty="0"/>
              <a:t>: </a:t>
            </a:r>
            <a:r>
              <a:rPr lang="en-US" dirty="0" err="1"/>
              <a:t>GoogLeNet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806"/>
            <a:ext cx="2895194" cy="12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515966"/>
            <a:ext cx="15376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/>
              <a:t>Фрагмент </a:t>
            </a:r>
            <a:r>
              <a:rPr lang="en-US" sz="1100" b="1" i="1" dirty="0" err="1"/>
              <a:t>GoogLeNet</a:t>
            </a:r>
            <a:endParaRPr lang="en-US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406109" y="4007521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24328" y="3825404"/>
            <a:ext cx="144015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588224" y="4295553"/>
            <a:ext cx="288032" cy="105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876256" y="4151537"/>
            <a:ext cx="648072" cy="249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9677" y="4365754"/>
            <a:ext cx="1309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Дополнительные выходы</a:t>
            </a:r>
            <a:endParaRPr lang="en-US" sz="800" dirty="0"/>
          </a:p>
        </p:txBody>
      </p:sp>
      <p:pic>
        <p:nvPicPr>
          <p:cNvPr id="29700" name="Picture 4" descr="ResNet (34, 50, 101): Residual CNNs for Image Classification T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5846"/>
            <a:ext cx="179396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1569" y="4515966"/>
            <a:ext cx="23182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/>
              <a:t>Блок </a:t>
            </a:r>
            <a:r>
              <a:rPr lang="en-US" sz="1100" b="1" i="1" dirty="0" err="1"/>
              <a:t>ResNet</a:t>
            </a:r>
            <a:r>
              <a:rPr lang="ru-RU" sz="1100" b="1" i="1" dirty="0"/>
              <a:t> с остаточной связью</a:t>
            </a:r>
            <a:endParaRPr lang="en-US" sz="1100" b="1" i="1" dirty="0"/>
          </a:p>
        </p:txBody>
      </p:sp>
      <p:pic>
        <p:nvPicPr>
          <p:cNvPr id="29702" name="Picture 6" descr="Understanding LSTM Networks -- colah's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0405"/>
            <a:ext cx="1800399" cy="13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723437" y="4515966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LSTM </a:t>
            </a:r>
            <a:r>
              <a:rPr lang="ru-RU" sz="1100" b="1" i="1" dirty="0"/>
              <a:t>Нейрон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34702540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969053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Основное отличие </a:t>
            </a:r>
            <a:r>
              <a:rPr lang="ru-RU" dirty="0" err="1"/>
              <a:t>сигмоидальной</a:t>
            </a:r>
            <a:r>
              <a:rPr lang="ru-RU" dirty="0"/>
              <a:t> функции от </a:t>
            </a:r>
            <a:r>
              <a:rPr lang="en-US" dirty="0"/>
              <a:t>RELU</a:t>
            </a:r>
            <a:r>
              <a:rPr lang="ru-RU" dirty="0"/>
              <a:t>, которое влияет на процесс обучения НС.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ru-RU"/>
              <a:t> Какие функции потерь предпочтительнее при обучении НС, решающих задачу регрессии, и в НС для задач классификации?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Что такое проблема «затухающего градиента»?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err="1"/>
              <a:t>Сигмоида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1332513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Логистическая сигмоида, гиперболический тангенс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большая область насыщения</a:t>
            </a:r>
            <a:r>
              <a:rPr lang="en-US" dirty="0"/>
              <a:t> </a:t>
            </a:r>
            <a:r>
              <a:rPr lang="ru-RU" dirty="0"/>
              <a:t>→</a:t>
            </a:r>
            <a:r>
              <a:rPr lang="en-US" dirty="0"/>
              <a:t> </a:t>
            </a:r>
            <a:r>
              <a:rPr lang="ru-RU" dirty="0"/>
              <a:t>падение эффективности градиентных методов обучения;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проблема «исчезающего градиента» (</a:t>
            </a:r>
            <a:r>
              <a:rPr lang="en-US" dirty="0"/>
              <a:t>vanishing gradient)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предпочтение гиперболическому тангенсу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редкое применение на фоне </a:t>
            </a:r>
            <a:r>
              <a:rPr lang="en-US" dirty="0" err="1"/>
              <a:t>ReLU</a:t>
            </a:r>
            <a:r>
              <a:rPr lang="ru-RU" dirty="0"/>
              <a:t> для сетей прямого распространения во внутренних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используются в выходных слоях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активное использование в рекуррентных сетях, вероятностных моделях и др. </a:t>
            </a:r>
          </a:p>
        </p:txBody>
      </p:sp>
      <p:pic>
        <p:nvPicPr>
          <p:cNvPr id="26626" name="Picture 2" descr="Картинки по запросу sigmoid t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7614"/>
            <a:ext cx="3168352" cy="23802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12968" cy="857250"/>
          </a:xfrm>
        </p:spPr>
        <p:txBody>
          <a:bodyPr>
            <a:normAutofit/>
          </a:bodyPr>
          <a:lstStyle/>
          <a:p>
            <a:r>
              <a:rPr lang="en-US" dirty="0" err="1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98757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/>
              <a:t>ReLU</a:t>
            </a:r>
            <a:r>
              <a:rPr lang="ru-RU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Низкая вычислительная сложность;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Хорошая сходимость градиентных методов оптимизации;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Постоянная производная при </a:t>
            </a:r>
            <a:r>
              <a:rPr lang="en-US" dirty="0"/>
              <a:t>x&gt;0;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Дополнительная устойчивость к переобучению (производная равна 0</a:t>
            </a:r>
            <a:r>
              <a:rPr lang="en-US" dirty="0"/>
              <a:t> </a:t>
            </a:r>
            <a:r>
              <a:rPr lang="ru-RU" dirty="0"/>
              <a:t>при </a:t>
            </a:r>
            <a:r>
              <a:rPr lang="en-US" dirty="0"/>
              <a:t>x&lt;0);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Проблема «умирающий </a:t>
            </a:r>
            <a:r>
              <a:rPr lang="en-US" dirty="0" err="1"/>
              <a:t>ReLU</a:t>
            </a:r>
            <a:r>
              <a:rPr lang="ru-RU" dirty="0"/>
              <a:t>» (решение – уменьшение коэффициента обучения)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5" y="1230858"/>
            <a:ext cx="1296144" cy="2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03598"/>
            <a:ext cx="1647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miro.medium.com/max/821/1*DfMRHwxY1gyyDmrIAd-gj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03798"/>
            <a:ext cx="4003601" cy="18189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Варианты </a:t>
            </a:r>
            <a:r>
              <a:rPr lang="en-US" dirty="0" err="1"/>
              <a:t>ReLU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Варианты </a:t>
            </a:r>
            <a:r>
              <a:rPr lang="en-US" dirty="0" err="1"/>
              <a:t>ReLU</a:t>
            </a:r>
            <a:r>
              <a:rPr lang="ru-RU" dirty="0"/>
              <a:t>: </a:t>
            </a:r>
            <a:r>
              <a:rPr lang="en-US" dirty="0"/>
              <a:t>leaky </a:t>
            </a:r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parameteric</a:t>
            </a:r>
            <a:r>
              <a:rPr lang="en-US" dirty="0"/>
              <a:t> </a:t>
            </a:r>
            <a:r>
              <a:rPr lang="en-US" dirty="0" err="1"/>
              <a:t>ReLU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Решение проблемы «умирающий </a:t>
            </a:r>
            <a:r>
              <a:rPr lang="en-US" dirty="0" err="1"/>
              <a:t>ReLU</a:t>
            </a:r>
            <a:r>
              <a:rPr lang="ru-RU" dirty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Не всегда превосходит </a:t>
            </a:r>
            <a:r>
              <a:rPr lang="en-US" dirty="0" err="1"/>
              <a:t>ReLU</a:t>
            </a:r>
            <a:r>
              <a:rPr lang="ru-RU" dirty="0"/>
              <a:t>.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75606"/>
            <a:ext cx="37124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iro.medium.com/max/820/1*ypsvQH7kvtI2BhzR2eT_S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7694"/>
            <a:ext cx="5290220" cy="283220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ELU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Exponential Linear (ELU, SELU)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Решение проблемы «умирающий </a:t>
            </a:r>
            <a:r>
              <a:rPr lang="en-US" dirty="0" err="1"/>
              <a:t>ReLU</a:t>
            </a:r>
            <a:r>
              <a:rPr lang="ru-RU" dirty="0"/>
              <a:t>»;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Ограниченная снизу.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pic>
        <p:nvPicPr>
          <p:cNvPr id="29698" name="Picture 2" descr="https://miro.medium.com/max/816/1*brjVu216FGlkqcOjPXijm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95686"/>
            <a:ext cx="5756176" cy="296979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ReLU6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98757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ReLU6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Ограниченная сверху;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Применяется в ряде известных архитектур (</a:t>
            </a:r>
            <a:r>
              <a:rPr lang="en-US" dirty="0" err="1"/>
              <a:t>MobileNet</a:t>
            </a:r>
            <a:r>
              <a:rPr lang="en-US" dirty="0"/>
              <a:t>) </a:t>
            </a:r>
          </a:p>
          <a:p>
            <a:endParaRPr lang="ru-RU" dirty="0"/>
          </a:p>
        </p:txBody>
      </p:sp>
      <p:pic>
        <p:nvPicPr>
          <p:cNvPr id="30722" name="Picture 2" descr="https://miro.medium.com/max/821/1*3EKmtgzcSMe237_sUNov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11710"/>
            <a:ext cx="6019825" cy="27349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Swish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                              </a:t>
            </a:r>
            <a:r>
              <a:rPr lang="el-GR" dirty="0">
                <a:latin typeface="Calibri"/>
              </a:rPr>
              <a:t>β</a:t>
            </a:r>
            <a:r>
              <a:rPr lang="en-US" dirty="0">
                <a:latin typeface="Calibri"/>
              </a:rPr>
              <a:t> – </a:t>
            </a:r>
            <a:r>
              <a:rPr lang="ru-RU" dirty="0">
                <a:latin typeface="Calibri"/>
              </a:rPr>
              <a:t>фиксирован или обучаем</a:t>
            </a:r>
            <a:r>
              <a:rPr lang="ru-RU" dirty="0"/>
              <a:t> 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Аналогична </a:t>
            </a:r>
            <a:r>
              <a:rPr lang="en-US" dirty="0" err="1"/>
              <a:t>ReLU</a:t>
            </a:r>
            <a:r>
              <a:rPr lang="ru-RU" dirty="0"/>
              <a:t> при </a:t>
            </a:r>
            <a:r>
              <a:rPr lang="en-US" dirty="0"/>
              <a:t>x&gt;0</a:t>
            </a:r>
            <a:r>
              <a:rPr lang="ru-RU" dirty="0"/>
              <a:t>;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Решение проблемы «</a:t>
            </a:r>
            <a:r>
              <a:rPr lang="ru-RU" dirty="0" err="1"/>
              <a:t>умиращей</a:t>
            </a:r>
            <a:r>
              <a:rPr lang="ru-RU" dirty="0"/>
              <a:t> </a:t>
            </a:r>
            <a:r>
              <a:rPr lang="en-US" dirty="0" err="1"/>
              <a:t>ReLU</a:t>
            </a:r>
            <a:r>
              <a:rPr lang="ru-RU" dirty="0"/>
              <a:t>»</a:t>
            </a:r>
            <a:r>
              <a:rPr lang="en-US" dirty="0"/>
              <a:t>;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Немонотонная функция при </a:t>
            </a:r>
            <a:r>
              <a:rPr lang="en-US" dirty="0"/>
              <a:t>x&lt;0;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Во ряде случаев эффективнее </a:t>
            </a:r>
            <a:r>
              <a:rPr lang="en-US" dirty="0" err="1"/>
              <a:t>ReLU</a:t>
            </a:r>
            <a:r>
              <a:rPr lang="ru-RU" dirty="0"/>
              <a:t>.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Swish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20244"/>
            <a:ext cx="5458594" cy="2371786"/>
          </a:xfrm>
          <a:prstGeom prst="rect">
            <a:avLst/>
          </a:prstGeom>
          <a:noFill/>
        </p:spPr>
      </p:pic>
      <p:pic>
        <p:nvPicPr>
          <p:cNvPr id="1028" name="Picture 4" descr="https://latex.codecogs.com/gif.latex?f(x)%20=%20x%20*%20\sigma(\beta%20x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7614"/>
            <a:ext cx="1489429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974" y="2355726"/>
            <a:ext cx="3415466" cy="2592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987574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Mish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                              </a:t>
            </a:r>
            <a:r>
              <a:rPr lang="ru-RU" dirty="0"/>
              <a:t> 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Аналогична </a:t>
            </a:r>
            <a:r>
              <a:rPr lang="en-US" dirty="0" err="1"/>
              <a:t>ReLU</a:t>
            </a:r>
            <a:r>
              <a:rPr lang="ru-RU" dirty="0"/>
              <a:t> при </a:t>
            </a:r>
            <a:r>
              <a:rPr lang="en-US" dirty="0"/>
              <a:t>x&gt;0</a:t>
            </a:r>
            <a:r>
              <a:rPr lang="ru-RU" dirty="0"/>
              <a:t>;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Решение проблемы «</a:t>
            </a:r>
            <a:r>
              <a:rPr lang="ru-RU" dirty="0" err="1"/>
              <a:t>умиращей</a:t>
            </a:r>
            <a:r>
              <a:rPr lang="ru-RU" dirty="0"/>
              <a:t> </a:t>
            </a:r>
            <a:r>
              <a:rPr lang="en-US" dirty="0" err="1"/>
              <a:t>ReLU</a:t>
            </a:r>
            <a:r>
              <a:rPr lang="ru-RU" dirty="0"/>
              <a:t>»</a:t>
            </a:r>
            <a:r>
              <a:rPr lang="en-US" dirty="0"/>
              <a:t>;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Немонотонная функция при </a:t>
            </a:r>
            <a:r>
              <a:rPr lang="en-US" dirty="0"/>
              <a:t>x&lt;0;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Во ряде случаев эффективнее </a:t>
            </a:r>
            <a:r>
              <a:rPr lang="en-US" dirty="0" err="1"/>
              <a:t>ReLU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Swish</a:t>
            </a:r>
            <a:r>
              <a:rPr lang="ru-RU" dirty="0"/>
              <a:t>.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/>
              <a:t>Mish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3794" name="Picture 2" descr="https://latex.codecogs.com/gif.latex?f(x)%20=%20x%20*%20\tanh(softplus(x)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7614"/>
            <a:ext cx="2569549" cy="216024"/>
          </a:xfrm>
          <a:prstGeom prst="rect">
            <a:avLst/>
          </a:prstGeom>
          <a:noFill/>
        </p:spPr>
      </p:pic>
      <p:pic>
        <p:nvPicPr>
          <p:cNvPr id="33796" name="Picture 4" descr="https://latex.codecogs.com/gif.latex?softplus(x)%20=%20\ln(1+%20e%5ex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347614"/>
            <a:ext cx="2171610" cy="2160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950</Words>
  <Application>Microsoft Office PowerPoint</Application>
  <PresentationFormat>Экран (16:9)</PresentationFormat>
  <Paragraphs>173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Тема Office</vt:lpstr>
      <vt:lpstr>Equation</vt:lpstr>
      <vt:lpstr>Основы практического использования нейронных сетей.  Лекция 2. Функции активации. Функция ошибки.</vt:lpstr>
      <vt:lpstr>Функция активации.</vt:lpstr>
      <vt:lpstr>Сигмоида</vt:lpstr>
      <vt:lpstr>ReLU</vt:lpstr>
      <vt:lpstr>Варианты ReLU</vt:lpstr>
      <vt:lpstr>ELU</vt:lpstr>
      <vt:lpstr>ReLU6</vt:lpstr>
      <vt:lpstr>Swish</vt:lpstr>
      <vt:lpstr>Mish</vt:lpstr>
      <vt:lpstr>Maxout</vt:lpstr>
      <vt:lpstr>Другие виды</vt:lpstr>
      <vt:lpstr>Функция ошибки.</vt:lpstr>
      <vt:lpstr>Функция ошибки</vt:lpstr>
      <vt:lpstr>Среднеквадратичная функция (MSE)</vt:lpstr>
      <vt:lpstr>MSE + линейный нейрон</vt:lpstr>
      <vt:lpstr>Cross Entropy</vt:lpstr>
      <vt:lpstr>Функция правдоподобия</vt:lpstr>
      <vt:lpstr>Другие функции потерь</vt:lpstr>
      <vt:lpstr>Выбор типа функции потерь</vt:lpstr>
      <vt:lpstr>Затухающий градиент.</vt:lpstr>
      <vt:lpstr>Затухающий градиент</vt:lpstr>
      <vt:lpstr>Функция активации</vt:lpstr>
      <vt:lpstr>Добавление «шума» в значение градиента</vt:lpstr>
      <vt:lpstr>Глубина НС</vt:lpstr>
      <vt:lpstr>«Восстановление» затухающего градиента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Home</cp:lastModifiedBy>
  <cp:revision>100</cp:revision>
  <dcterms:created xsi:type="dcterms:W3CDTF">2018-02-12T03:07:42Z</dcterms:created>
  <dcterms:modified xsi:type="dcterms:W3CDTF">2025-03-09T14:25:05Z</dcterms:modified>
</cp:coreProperties>
</file>