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6" r:id="rId2"/>
    <p:sldId id="276" r:id="rId3"/>
    <p:sldId id="290" r:id="rId4"/>
    <p:sldId id="270" r:id="rId5"/>
    <p:sldId id="271" r:id="rId6"/>
    <p:sldId id="273" r:id="rId7"/>
    <p:sldId id="262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8" r:id="rId18"/>
    <p:sldId id="289" r:id="rId19"/>
    <p:sldId id="298" r:id="rId20"/>
    <p:sldId id="297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7" d="100"/>
          <a:sy n="107" d="100"/>
        </p:scale>
        <p:origin x="75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22.03.2025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практического использования нейронных сетей.</a:t>
            </a:r>
            <a:br>
              <a:rPr lang="en-US" dirty="0"/>
            </a:br>
            <a:br>
              <a:rPr lang="en-US" dirty="0"/>
            </a:br>
            <a:r>
              <a:rPr lang="ru-RU" sz="3100" dirty="0"/>
              <a:t>Лекция 3. Алгоритмы обучения для глубоких НС.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Дмитрий Буряк.</a:t>
            </a:r>
          </a:p>
          <a:p>
            <a:r>
              <a:rPr lang="ru-RU" dirty="0" err="1"/>
              <a:t>к.ф.-м.н</a:t>
            </a:r>
            <a:r>
              <a:rPr lang="ru-RU" dirty="0"/>
              <a:t>.</a:t>
            </a:r>
          </a:p>
          <a:p>
            <a:r>
              <a:rPr lang="en-US" dirty="0"/>
              <a:t>dyb04@yandex.ru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8E5819-8442-413A-BA87-331B0DC5F6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719" y="3285667"/>
            <a:ext cx="1579361" cy="15793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02316"/>
            <a:ext cx="3744416" cy="22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</a:t>
            </a:r>
            <a:r>
              <a:rPr lang="en-US" dirty="0" err="1"/>
              <a:t>RMSProp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347614"/>
            <a:ext cx="3528392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Учет частоты обновления веса</a:t>
            </a:r>
            <a:r>
              <a:rPr lang="en-US" dirty="0"/>
              <a:t> </a:t>
            </a:r>
            <a:r>
              <a:rPr lang="ru-RU" dirty="0"/>
              <a:t>за счет усреднения.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9702"/>
            <a:ext cx="240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9742"/>
            <a:ext cx="205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7614"/>
            <a:ext cx="4363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100392" y="1275606"/>
            <a:ext cx="787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param</a:t>
            </a:r>
            <a:r>
              <a:rPr lang="en-US" sz="1200" b="1" dirty="0"/>
              <a:t> ~</a:t>
            </a:r>
            <a:r>
              <a:rPr lang="el-GR" sz="1200" b="1" dirty="0"/>
              <a:t>ϒ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40781" y="2787774"/>
            <a:ext cx="787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param</a:t>
            </a:r>
            <a:r>
              <a:rPr lang="en-US" sz="1200" b="1" dirty="0"/>
              <a:t> ~</a:t>
            </a:r>
            <a:r>
              <a:rPr lang="el-GR" sz="1200" b="1" dirty="0"/>
              <a:t>ϒ</a:t>
            </a:r>
            <a:endParaRPr lang="ru-RU" sz="1200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03598"/>
            <a:ext cx="4299113" cy="203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31790"/>
            <a:ext cx="4392488" cy="19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</a:t>
            </a:r>
            <a:r>
              <a:rPr lang="en-US" dirty="0" err="1"/>
              <a:t>Adadelta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6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08304" y="3219822"/>
            <a:ext cx="787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param</a:t>
            </a:r>
            <a:r>
              <a:rPr lang="en-US" sz="1200" b="1" dirty="0"/>
              <a:t> ~</a:t>
            </a:r>
            <a:r>
              <a:rPr lang="el-GR" sz="1200" b="1" dirty="0"/>
              <a:t>ϒ</a:t>
            </a:r>
            <a:endParaRPr lang="ru-RU" sz="1200" b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</a:t>
            </a:r>
            <a:r>
              <a:rPr lang="en-US" dirty="0"/>
              <a:t>Adam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131590"/>
            <a:ext cx="3528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Момент + учет частоты обновления веса.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7694"/>
            <a:ext cx="199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43163"/>
            <a:ext cx="1885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53097"/>
            <a:ext cx="2057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291830"/>
            <a:ext cx="1781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906" y="3792835"/>
            <a:ext cx="2266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3" y="843558"/>
            <a:ext cx="4320480" cy="202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769214"/>
            <a:ext cx="4248472" cy="22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172400" y="2643758"/>
            <a:ext cx="868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param</a:t>
            </a:r>
            <a:r>
              <a:rPr lang="en-US" sz="1200" b="1" dirty="0"/>
              <a:t> ~</a:t>
            </a:r>
            <a:r>
              <a:rPr lang="el-GR" sz="1200" b="1" dirty="0"/>
              <a:t>β</a:t>
            </a:r>
            <a:r>
              <a:rPr lang="en-US" sz="1200" b="1" baseline="-25000" dirty="0"/>
              <a:t>2</a:t>
            </a:r>
            <a:endParaRPr lang="ru-RU" sz="1200" b="1" baseline="-250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Эксперименты (1).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18367"/>
            <a:ext cx="5294930" cy="382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Эксперименты (2).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952" y="1209535"/>
            <a:ext cx="5249328" cy="38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Эксперименты (3).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263" y="1219437"/>
            <a:ext cx="5439049" cy="39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Эксперименты (4).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2" y="1203598"/>
            <a:ext cx="542207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s://miro.medium.com/max/587/1*-GEcTorBNfQWs_L5f1y-P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75606"/>
            <a:ext cx="3281592" cy="22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обучения </a:t>
            </a:r>
            <a:r>
              <a:rPr lang="en-US" dirty="0" err="1"/>
              <a:t>AdaBelief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987574"/>
            <a:ext cx="734481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/>
              <a:t>AdaBelief</a:t>
            </a:r>
            <a:r>
              <a:rPr lang="en-US" dirty="0"/>
              <a:t> : Adapting </a:t>
            </a:r>
            <a:r>
              <a:rPr lang="en-US" dirty="0" err="1"/>
              <a:t>Stepsizes</a:t>
            </a:r>
            <a:r>
              <a:rPr lang="en-US" dirty="0"/>
              <a:t> by the Belief in Observed Gradients (2020)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/>
              <a:t>Высокая скорость сходимости;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/>
              <a:t>Хорошая обобщающая способность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/>
              <a:t>https://arxiv.org/abs/2010.07468</a:t>
            </a:r>
            <a:endParaRPr lang="ru-RU" sz="1200" i="1" dirty="0"/>
          </a:p>
        </p:txBody>
      </p:sp>
      <p:pic>
        <p:nvPicPr>
          <p:cNvPr id="50178" name="Picture 2" descr="https://miro.medium.com/max/600/1*wKhLSKdP7MyzgwTX5l_Rw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3718"/>
            <a:ext cx="2114654" cy="15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miro.medium.com/max/601/1*ckomVgcjdW0vVknVtUrT0Q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09359"/>
            <a:ext cx="2232247" cy="16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96775"/>
              </p:ext>
            </p:extLst>
          </p:nvPr>
        </p:nvGraphicFramePr>
        <p:xfrm>
          <a:off x="5292079" y="3435846"/>
          <a:ext cx="360040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Область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Область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Область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/>
                        <a:t>SGD/</a:t>
                      </a:r>
                      <a:r>
                        <a:rPr lang="ru-RU" sz="1100" dirty="0"/>
                        <a:t>Момент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/>
                        <a:t>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100" dirty="0" err="1"/>
                        <a:t>AdaBelief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ru-RU" sz="1100" dirty="0"/>
                        <a:t>Идеальный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419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4512CD-23FD-876C-A026-B6F7EA42634F}"/>
              </a:ext>
            </a:extLst>
          </p:cNvPr>
          <p:cNvSpPr txBox="1"/>
          <p:nvPr/>
        </p:nvSpPr>
        <p:spPr>
          <a:xfrm>
            <a:off x="5292080" y="4803998"/>
            <a:ext cx="255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– </a:t>
            </a:r>
            <a:r>
              <a:rPr lang="ru-RU" sz="1200" dirty="0"/>
              <a:t>большой шаг; </a:t>
            </a:r>
            <a:r>
              <a:rPr lang="en-US" sz="1200" dirty="0"/>
              <a:t>S </a:t>
            </a:r>
            <a:r>
              <a:rPr lang="ru-RU" sz="1200" dirty="0"/>
              <a:t>– маленький шаг</a:t>
            </a:r>
          </a:p>
        </p:txBody>
      </p:sp>
    </p:spTree>
    <p:extLst>
      <p:ext uri="{BB962C8B-B14F-4D97-AF65-F5344CB8AC3E}">
        <p14:creationId xmlns:p14="http://schemas.microsoft.com/office/powerpoint/2010/main" val="18495627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/>
              <a:t>Алгоритм обучения </a:t>
            </a:r>
            <a:r>
              <a:rPr lang="en-US" dirty="0"/>
              <a:t>SAM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99542"/>
            <a:ext cx="626469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SAM: Sharpness-aware Minimization (2020)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/>
              <a:t>Поиск минимума в окрестности с близкими значениями → повышение обобщающей способности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/>
              <a:t>https://arxiv.org/abs/2010.01412</a:t>
            </a:r>
            <a:endParaRPr lang="ru-RU" sz="1200" i="1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6" y="2573887"/>
            <a:ext cx="254044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" y="1931970"/>
            <a:ext cx="1803840" cy="2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" y="2297093"/>
            <a:ext cx="1961206" cy="20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6" y="3104164"/>
            <a:ext cx="1984706" cy="3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0" y="3552670"/>
            <a:ext cx="2288291" cy="31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" y="4011910"/>
            <a:ext cx="2888920" cy="6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54" y="2149324"/>
            <a:ext cx="4577308" cy="20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4261033"/>
            <a:ext cx="4136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Применение стандартных оптимизаторов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Специальная функция потерь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Удвоенные вычислительные затраты</a:t>
            </a:r>
            <a:endParaRPr lang="en-US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67C08C-83F4-470B-0A7C-E10223188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16" y="759450"/>
            <a:ext cx="2540447" cy="152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514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95BBBE-F7D7-A641-0261-B365B162C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25" y="4139440"/>
            <a:ext cx="4211205" cy="7963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94D645-0A9D-5AC5-3B59-AE8BD08D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27" y="970165"/>
            <a:ext cx="3661253" cy="21817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LBFGS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99542"/>
            <a:ext cx="8712968" cy="11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L</a:t>
            </a:r>
            <a:r>
              <a:rPr lang="ru-RU" dirty="0"/>
              <a:t>-</a:t>
            </a:r>
            <a:r>
              <a:rPr lang="en-US" dirty="0"/>
              <a:t>BFGS (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-apple-system"/>
              </a:rPr>
              <a:t>B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royden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F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letcher,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G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oldfarb, 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-apple-system"/>
              </a:rPr>
              <a:t>S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hanno</a:t>
            </a:r>
            <a:r>
              <a:rPr lang="en-US" dirty="0"/>
              <a:t>) – </a:t>
            </a:r>
            <a:r>
              <a:rPr lang="ru-RU" dirty="0"/>
              <a:t>оптимизатор 2-го порядка</a:t>
            </a:r>
            <a:endParaRPr lang="en-US" dirty="0"/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err="1"/>
              <a:t>Квазиньютоновский</a:t>
            </a:r>
            <a:r>
              <a:rPr lang="ru-RU" dirty="0"/>
              <a:t> метод </a:t>
            </a:r>
            <a:br>
              <a:rPr lang="en-US" dirty="0"/>
            </a:br>
            <a:r>
              <a:rPr lang="ru-RU" dirty="0"/>
              <a:t>оптимизации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DD091-FBC9-08CC-695A-26AB61C1162D}"/>
              </a:ext>
            </a:extLst>
          </p:cNvPr>
          <p:cNvSpPr txBox="1"/>
          <p:nvPr/>
        </p:nvSpPr>
        <p:spPr>
          <a:xfrm>
            <a:off x="248793" y="1851670"/>
            <a:ext cx="194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Алгоритм </a:t>
            </a:r>
            <a:r>
              <a:rPr lang="en-US" dirty="0"/>
              <a:t>BFGS</a:t>
            </a:r>
            <a:endParaRPr lang="ru-RU" dirty="0"/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4EC196AB-A4AA-7980-704D-E7E00509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1" y="2209588"/>
            <a:ext cx="1127090" cy="2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71DCA892-03B5-15E4-1F16-8E3FFF58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95754"/>
            <a:ext cx="1152128" cy="2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CD079A5-59DF-9066-E5D7-13D7BC43C9C7}"/>
              </a:ext>
            </a:extLst>
          </p:cNvPr>
          <p:cNvSpPr/>
          <p:nvPr/>
        </p:nvSpPr>
        <p:spPr>
          <a:xfrm>
            <a:off x="1763687" y="2209588"/>
            <a:ext cx="288031" cy="1671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F67411A8-B16C-B239-41B4-CA20D80B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" y="2547936"/>
            <a:ext cx="4211204" cy="24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3EF577-6269-A052-12AA-B74BFB12C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752" y="2392947"/>
            <a:ext cx="2822595" cy="15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80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Трудности обучения глубоких НС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254988"/>
            <a:ext cx="4176464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Локальные минимумы функции ошибки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Сложный ландшафт целевой функции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Неравномерность обновления параметров сети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Выбор закона изменения скорости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4578" name="Picture 2" descr="ÐÐ°ÑÑÐ¸Ð½ÐºÐ¸ Ð¿Ð¾ Ð·Ð°Ð¿ÑÐ¾ÑÑ deep learning loss function landsc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75606"/>
            <a:ext cx="4194634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4471599"/>
            <a:ext cx="367240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/>
              <a:t>https://www.cs.umd.edu/~tomg/projects/landscapes/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857250"/>
          </a:xfrm>
        </p:spPr>
        <p:txBody>
          <a:bodyPr>
            <a:normAutofit/>
          </a:bodyPr>
          <a:lstStyle/>
          <a:p>
            <a:r>
              <a:rPr lang="en-US" dirty="0"/>
              <a:t>Sophia – </a:t>
            </a:r>
            <a:r>
              <a:rPr lang="ru-RU" dirty="0"/>
              <a:t>оптимизатор 2-го порядка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8757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600" dirty="0"/>
              <a:t> Усреднение градиента (скользящее среднее)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600" dirty="0"/>
              <a:t> Аппроксимация диагональных элементов Гессиана (2 варианта).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600" dirty="0"/>
              <a:t> Аппроксимация выполняется каждые </a:t>
            </a:r>
            <a:r>
              <a:rPr lang="en-US" sz="1600" dirty="0"/>
              <a:t>n </a:t>
            </a:r>
            <a:r>
              <a:rPr lang="ru-RU" sz="1600" dirty="0"/>
              <a:t>эпох.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600" dirty="0"/>
              <a:t> Применение </a:t>
            </a:r>
            <a:r>
              <a:rPr lang="ru-RU" sz="1600" dirty="0" err="1"/>
              <a:t>клипирования</a:t>
            </a:r>
            <a:r>
              <a:rPr lang="ru-RU" sz="1600" dirty="0"/>
              <a:t> для избегания слишком резких изменений весов.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1922" name="Picture 2" descr="Source - &lt;a href='https://arxiv.org/abs/2305.14342'&gt;https://arxiv.org/abs/2305.14342&lt;/a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505" y="987574"/>
            <a:ext cx="1949960" cy="1335477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55726"/>
            <a:ext cx="6336704" cy="143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4128752"/>
            <a:ext cx="6480720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600" dirty="0"/>
              <a:t> Представлен, как эффективный алгоритм обучения </a:t>
            </a:r>
            <a:r>
              <a:rPr lang="en-US" sz="1600" dirty="0"/>
              <a:t>LLM: 2x </a:t>
            </a:r>
            <a:r>
              <a:rPr lang="ru-RU" sz="1600" dirty="0"/>
              <a:t>меньше вычислений для того же минимума чем </a:t>
            </a:r>
            <a:r>
              <a:rPr lang="en-US" sz="1600" dirty="0"/>
              <a:t>Adam</a:t>
            </a:r>
            <a:r>
              <a:rPr lang="ru-RU" sz="1600" dirty="0"/>
              <a:t>, достижения такой же эффективности на моделях меньшего размера. </a:t>
            </a:r>
          </a:p>
        </p:txBody>
      </p:sp>
      <p:pic>
        <p:nvPicPr>
          <p:cNvPr id="81927" name="Picture 7" descr="Source - &lt;a href='https://arxiv.org/abs/2305.14342'&gt;https://arxiv.org/abs/2305.14342&lt;/a&g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345" y="2499742"/>
            <a:ext cx="2271135" cy="21602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Изменение скорости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741682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Изменение скорости обучения повышает эффективность обучения НС.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Существует множество схем изменения скорости обучения.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Простейшие схемы:</a:t>
            </a:r>
            <a:endParaRPr lang="en-US" dirty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/>
              <a:t> Ступенчатое уменьшение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/>
              <a:t> в </a:t>
            </a:r>
            <a:r>
              <a:rPr lang="ru-RU" b="1" i="1" dirty="0"/>
              <a:t>к</a:t>
            </a:r>
            <a:r>
              <a:rPr lang="ru-RU" dirty="0"/>
              <a:t> раз каждые </a:t>
            </a:r>
            <a:r>
              <a:rPr lang="en-US" b="1" i="1" dirty="0"/>
              <a:t>n</a:t>
            </a:r>
            <a:r>
              <a:rPr lang="ru-RU" dirty="0"/>
              <a:t> итераций обучения;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/>
              <a:t> уменьшение коэффициента обучения, если ошибка на подтверждающей выборке перестала уменьшаться.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endParaRPr lang="ru-RU" dirty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/>
              <a:t> Экспоненциальное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endParaRPr lang="ru-RU" dirty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/>
              <a:t> Гиперболическое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07904" y="3795886"/>
          <a:ext cx="1296144" cy="49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647640" imgH="241200" progId="Equation.3">
                  <p:embed/>
                </p:oleObj>
              </mc:Choice>
              <mc:Fallback>
                <p:oleObj name="Equation" r:id="rId3" imgW="6476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795886"/>
                        <a:ext cx="1296144" cy="493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707904" y="4364616"/>
          <a:ext cx="1152128" cy="77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634680" imgH="419040" progId="Equation.3">
                  <p:embed/>
                </p:oleObj>
              </mc:Choice>
              <mc:Fallback>
                <p:oleObj name="Equation" r:id="rId5" imgW="6346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64616"/>
                        <a:ext cx="1152128" cy="778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Схемы изменения скорости обучения (1)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71550"/>
            <a:ext cx="54789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/>
              <a:t>* </a:t>
            </a:r>
            <a:r>
              <a:rPr lang="en-US" sz="1200" i="1" dirty="0"/>
              <a:t>https://arxiv.org/abs/2007.01547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Схемы изменения скорости обучения (2)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128713"/>
            <a:ext cx="6134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/>
              <a:t>* </a:t>
            </a:r>
            <a:r>
              <a:rPr lang="en-US" sz="1200" i="1" dirty="0"/>
              <a:t>https://arxiv.org/abs/2007.01547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Схемы изменения скорости обучения (3)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949424"/>
            <a:ext cx="61055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/>
              <a:t>* </a:t>
            </a:r>
            <a:r>
              <a:rPr lang="en-US" sz="1200" i="1" dirty="0"/>
              <a:t>https://arxiv.org/abs/2007.01547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Сравнение оптимизаторов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R.M. Schmidt, et al., 2021 </a:t>
            </a:r>
            <a:r>
              <a:rPr lang="ru-RU" dirty="0"/>
              <a:t>(</a:t>
            </a:r>
            <a:r>
              <a:rPr lang="en-US" i="1" dirty="0"/>
              <a:t>https://arxiv.org/abs/2007.01547</a:t>
            </a:r>
            <a:r>
              <a:rPr lang="ru-RU" i="1" dirty="0"/>
              <a:t>)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&lt;15 </a:t>
            </a:r>
            <a:r>
              <a:rPr lang="ru-RU" dirty="0"/>
              <a:t>оптимизаторов</a:t>
            </a:r>
            <a:r>
              <a:rPr lang="en-US" dirty="0"/>
              <a:t>&gt;</a:t>
            </a:r>
            <a:r>
              <a:rPr lang="ru-RU" dirty="0"/>
              <a:t> </a:t>
            </a:r>
            <a:r>
              <a:rPr lang="en-US" dirty="0"/>
              <a:t>x</a:t>
            </a:r>
            <a:r>
              <a:rPr lang="ru-RU" dirty="0"/>
              <a:t> </a:t>
            </a:r>
            <a:r>
              <a:rPr lang="en-US" dirty="0"/>
              <a:t>&lt;</a:t>
            </a:r>
            <a:r>
              <a:rPr lang="ru-RU" dirty="0"/>
              <a:t>8 задач</a:t>
            </a:r>
            <a:r>
              <a:rPr lang="en-US" dirty="0"/>
              <a:t>&gt;</a:t>
            </a:r>
            <a:r>
              <a:rPr lang="ru-RU" dirty="0"/>
              <a:t> </a:t>
            </a:r>
            <a:r>
              <a:rPr lang="en-US" dirty="0"/>
              <a:t>x &lt;</a:t>
            </a:r>
            <a:r>
              <a:rPr lang="ru-RU" dirty="0"/>
              <a:t>4 схемы изменения скорости обучения</a:t>
            </a:r>
            <a:r>
              <a:rPr lang="en-US" dirty="0"/>
              <a:t>&gt; x &lt;</a:t>
            </a:r>
            <a:r>
              <a:rPr lang="ru-RU" dirty="0"/>
              <a:t>4 вида настройки гиперпараметров</a:t>
            </a:r>
            <a:r>
              <a:rPr lang="en-US" dirty="0"/>
              <a:t>&gt;</a:t>
            </a:r>
            <a:endParaRPr lang="ru-RU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b="1" dirty="0"/>
              <a:t> Выводы: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/>
              <a:t> Не существует «лучшего» оптимизатора, эффективность зависит от задачи.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/>
              <a:t> Есть пул наиболее стабильных оптимизаторов: </a:t>
            </a:r>
            <a:r>
              <a:rPr lang="en-US" b="1" dirty="0"/>
              <a:t>Adam, NAG, </a:t>
            </a:r>
            <a:r>
              <a:rPr lang="en-US" b="1" dirty="0" err="1"/>
              <a:t>RMSProp</a:t>
            </a:r>
            <a:r>
              <a:rPr lang="en-US" b="1" dirty="0"/>
              <a:t>, … </a:t>
            </a:r>
            <a:r>
              <a:rPr lang="ru-RU" b="1" dirty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/>
              <a:t> Проверка разных </a:t>
            </a:r>
            <a:r>
              <a:rPr lang="en-US" b="1" dirty="0"/>
              <a:t> </a:t>
            </a:r>
            <a:r>
              <a:rPr lang="ru-RU" b="1" dirty="0"/>
              <a:t>оптимизаторов (с настройками по-умолчанию)  ≈ настройка гиперпараметров для одного оптимизатора.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/>
              <a:t> Эффективность схемы изменения скорости обучения зависит от задачи.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/>
              <a:t> Направление будущих исследований: разработка методов эффективных для конретных типов задач, автоматическая оптимизация внутренних параметров, новые типы алгоритмов.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Вопросы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Основные проблемы обучения НС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Отличие обучения с моментом от момента Нестерова?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Основные компоненты алгоритма </a:t>
            </a:r>
            <a:r>
              <a:rPr lang="en-US" dirty="0"/>
              <a:t>Adam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Выбор алгоритма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987574"/>
            <a:ext cx="81369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Существует более 100 алгоритмов оптимизации для НС*.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Эмпирическое сравнение эффективности различных алгоритмов.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Не существует исследований, которые сравнивают все (почти все) алгоритмы.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/>
              <a:t>* </a:t>
            </a:r>
            <a:r>
              <a:rPr lang="en-US" sz="1200" i="1" dirty="0"/>
              <a:t>https://arxiv.org/abs/2007.01547</a:t>
            </a:r>
            <a:endParaRPr lang="ru-RU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37195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/>
              <a:t>Количество упоминаний оптимизаторов в статьях на сайте </a:t>
            </a:r>
            <a:r>
              <a:rPr lang="en-US" sz="1200" b="1" i="1" dirty="0"/>
              <a:t>arxiv.org</a:t>
            </a:r>
            <a:r>
              <a:rPr lang="ru-RU" sz="1200" b="1" i="1" dirty="0"/>
              <a:t>*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9702"/>
            <a:ext cx="2759925" cy="226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73538"/>
            <a:ext cx="3319264" cy="21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6" y="437195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/>
              <a:t>Относительное число  упоминаний оптимизаторов в статьях на сайте </a:t>
            </a:r>
            <a:r>
              <a:rPr lang="en-US" sz="1200" b="1" i="1" dirty="0"/>
              <a:t>arxiv.org</a:t>
            </a:r>
            <a:r>
              <a:rPr lang="ru-RU" sz="1200" b="1" i="1" dirty="0"/>
              <a:t>*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Стохастический градиентный спуск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987574"/>
            <a:ext cx="52565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Основной алгоритм для глубокого обучения.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Базируется на принципах градиентного спуска.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Вычисление градиента по каждому примеру вычислительно затратно → выбор случайных подмножест из обучающей выборки.</a:t>
            </a:r>
          </a:p>
        </p:txBody>
      </p:sp>
      <p:pic>
        <p:nvPicPr>
          <p:cNvPr id="10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9582"/>
            <a:ext cx="2376264" cy="123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7734"/>
            <a:ext cx="1685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652" y="3075806"/>
            <a:ext cx="268478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147814"/>
            <a:ext cx="22831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момента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275606"/>
            <a:ext cx="741682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Идея накопления импульса.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Оценка «скорости» градиента.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Применение коэффициента «трения» </a:t>
            </a:r>
            <a:r>
              <a:rPr lang="en-US" dirty="0"/>
              <a:t>~ </a:t>
            </a:r>
            <a:r>
              <a:rPr lang="ru-RU" dirty="0"/>
              <a:t>коэффициент момента.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Изменение коэффициента момента  в</a:t>
            </a:r>
            <a:br>
              <a:rPr lang="ru-RU" dirty="0"/>
            </a:br>
            <a:r>
              <a:rPr lang="ru-RU" dirty="0"/>
              <a:t>     процессе обучения 0.5→0.9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9742"/>
            <a:ext cx="2582999" cy="7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7734"/>
            <a:ext cx="2952328" cy="24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Момент Нестерова (</a:t>
            </a:r>
            <a:r>
              <a:rPr lang="en-US" dirty="0"/>
              <a:t>NAG)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588530"/>
            <a:ext cx="69127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Оценка градиента в предсказанной позиции функции ошибки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7" descr="http://cs231n.github.io/assets/nn3/nesterov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31590"/>
            <a:ext cx="6186264" cy="19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62391"/>
            <a:ext cx="4514379" cy="254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403" y="1203598"/>
            <a:ext cx="46036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обучения*. Момент.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208088" y="1433513"/>
          <a:ext cx="1587211" cy="41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888840" imgH="228600" progId="Equation.3">
                  <p:embed/>
                </p:oleObj>
              </mc:Choice>
              <mc:Fallback>
                <p:oleObj name="Формула" r:id="rId5" imgW="888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433513"/>
                        <a:ext cx="1587211" cy="4181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59832" y="1419622"/>
          <a:ext cx="1512168" cy="4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7" imgW="812520" imgH="228600" progId="Equation.3">
                  <p:embed/>
                </p:oleObj>
              </mc:Choice>
              <mc:Fallback>
                <p:oleObj name="Формула" r:id="rId7" imgW="812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19622"/>
                        <a:ext cx="1512168" cy="43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268413" y="1851025"/>
          <a:ext cx="1220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9" imgW="749160" imgH="228600" progId="Equation.3">
                  <p:embed/>
                </p:oleObj>
              </mc:Choice>
              <mc:Fallback>
                <p:oleObj name="Формула" r:id="rId9" imgW="749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851025"/>
                        <a:ext cx="12207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131840" y="1923678"/>
          <a:ext cx="783151" cy="34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1" imgW="469800" imgH="203040" progId="Equation.3">
                  <p:embed/>
                </p:oleObj>
              </mc:Choice>
              <mc:Fallback>
                <p:oleObj name="Формула" r:id="rId11" imgW="4698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23678"/>
                        <a:ext cx="783151" cy="34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/>
              <a:t>* </a:t>
            </a:r>
            <a:r>
              <a:rPr lang="en-US" sz="1200" i="1" dirty="0"/>
              <a:t>https://habrahabr.ru/post/318970/</a:t>
            </a:r>
            <a:endParaRPr lang="ru-RU" sz="1200" i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996" y="1203598"/>
            <a:ext cx="560433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Момент Нестерова</a:t>
            </a:r>
            <a:r>
              <a:rPr lang="en-US" dirty="0"/>
              <a:t> (NAG)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76275" y="1433513"/>
          <a:ext cx="26527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1485720" imgH="228600" progId="Equation.3">
                  <p:embed/>
                </p:oleObj>
              </mc:Choice>
              <mc:Fallback>
                <p:oleObj name="Формула" r:id="rId4" imgW="14857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433513"/>
                        <a:ext cx="26527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55576" y="1851025"/>
          <a:ext cx="12207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6" imgW="749160" imgH="228600" progId="Equation.3">
                  <p:embed/>
                </p:oleObj>
              </mc:Choice>
              <mc:Fallback>
                <p:oleObj name="Формула" r:id="rId6" imgW="7491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51025"/>
                        <a:ext cx="12207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77103"/>
            <a:ext cx="5652120" cy="32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алгоритмов обучения. </a:t>
            </a:r>
            <a:r>
              <a:rPr lang="en-US" dirty="0" err="1"/>
              <a:t>Adagrad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347614"/>
            <a:ext cx="352839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Учет частоты обновления веса.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Устойчивость к выбору скорости обучения.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34791"/>
            <a:ext cx="179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70895"/>
            <a:ext cx="2124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100392" y="1491630"/>
            <a:ext cx="775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param</a:t>
            </a:r>
            <a:r>
              <a:rPr lang="en-US" sz="1200" b="1" dirty="0"/>
              <a:t> ~</a:t>
            </a:r>
            <a:r>
              <a:rPr lang="el-GR" sz="1200" b="1" dirty="0"/>
              <a:t>ϵ</a:t>
            </a:r>
            <a:endParaRPr lang="ru-RU" sz="1200" b="1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7901</TotalTime>
  <Words>827</Words>
  <Application>Microsoft Office PowerPoint</Application>
  <PresentationFormat>Экран (16:9)</PresentationFormat>
  <Paragraphs>148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-apple-system</vt:lpstr>
      <vt:lpstr>Arial</vt:lpstr>
      <vt:lpstr>Calibri</vt:lpstr>
      <vt:lpstr>Wingdings</vt:lpstr>
      <vt:lpstr>Тема Office</vt:lpstr>
      <vt:lpstr>Формула</vt:lpstr>
      <vt:lpstr>Equation</vt:lpstr>
      <vt:lpstr>Основы практического использования нейронных сетей.  Лекция 3. Алгоритмы обучения для глубоких НС.</vt:lpstr>
      <vt:lpstr>Трудности обучения глубоких НС</vt:lpstr>
      <vt:lpstr>Выбор алгоритма обучения</vt:lpstr>
      <vt:lpstr>Стохастический градиентный спуск</vt:lpstr>
      <vt:lpstr>Использование момента</vt:lpstr>
      <vt:lpstr>Момент Нестерова (NAG)</vt:lpstr>
      <vt:lpstr>Обзор алгоритмов обучения*. Момент.</vt:lpstr>
      <vt:lpstr>Обзор алгоритмов обучения. Момент Нестерова (NAG).</vt:lpstr>
      <vt:lpstr>Обзор алгоритмов обучения. Adagrad.</vt:lpstr>
      <vt:lpstr>Обзор алгоритмов обучения. RMSProp.</vt:lpstr>
      <vt:lpstr>Обзор алгоритмов обучения. Adadelta.</vt:lpstr>
      <vt:lpstr>Обзор алгоритмов обучения. Adam.</vt:lpstr>
      <vt:lpstr>Обзор алгоритмов обучения. Эксперименты (1).</vt:lpstr>
      <vt:lpstr>Обзор алгоритмов обучения. Эксперименты (2).</vt:lpstr>
      <vt:lpstr>Обзор алгоритмов обучения. Эксперименты (3).</vt:lpstr>
      <vt:lpstr>Обзор алгоритмов обучения. Эксперименты (4).</vt:lpstr>
      <vt:lpstr>Алгоритм обучения AdaBelief.</vt:lpstr>
      <vt:lpstr>Алгоритм обучения SAM.</vt:lpstr>
      <vt:lpstr>LBFGS.</vt:lpstr>
      <vt:lpstr>Sophia – оптимизатор 2-го порядка</vt:lpstr>
      <vt:lpstr>Изменение скорости обучения</vt:lpstr>
      <vt:lpstr>Схемы изменения скорости обучения (1)</vt:lpstr>
      <vt:lpstr>Схемы изменения скорости обучения (2)</vt:lpstr>
      <vt:lpstr>Схемы изменения скорости обучения (3)</vt:lpstr>
      <vt:lpstr>Сравнение оптимизаторов</vt:lpstr>
      <vt:lpstr>Вопросы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Home</cp:lastModifiedBy>
  <cp:revision>290</cp:revision>
  <dcterms:created xsi:type="dcterms:W3CDTF">2018-02-12T03:07:42Z</dcterms:created>
  <dcterms:modified xsi:type="dcterms:W3CDTF">2025-03-22T09:19:53Z</dcterms:modified>
</cp:coreProperties>
</file>