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81" r:id="rId3"/>
    <p:sldId id="304" r:id="rId4"/>
    <p:sldId id="303" r:id="rId5"/>
    <p:sldId id="305" r:id="rId6"/>
    <p:sldId id="306" r:id="rId7"/>
    <p:sldId id="302" r:id="rId8"/>
    <p:sldId id="276" r:id="rId9"/>
    <p:sldId id="270" r:id="rId10"/>
    <p:sldId id="269" r:id="rId11"/>
    <p:sldId id="307" r:id="rId12"/>
    <p:sldId id="277" r:id="rId13"/>
    <p:sldId id="278" r:id="rId14"/>
    <p:sldId id="287" r:id="rId15"/>
    <p:sldId id="288" r:id="rId16"/>
    <p:sldId id="289" r:id="rId17"/>
    <p:sldId id="290" r:id="rId18"/>
    <p:sldId id="291" r:id="rId19"/>
    <p:sldId id="292" r:id="rId20"/>
    <p:sldId id="308" r:id="rId21"/>
    <p:sldId id="299" r:id="rId22"/>
    <p:sldId id="300" r:id="rId23"/>
    <p:sldId id="301" r:id="rId24"/>
    <p:sldId id="309" r:id="rId25"/>
    <p:sldId id="310" r:id="rId26"/>
    <p:sldId id="29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20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практического использования нейронных сетей.</a:t>
            </a:r>
            <a:br>
              <a:rPr lang="en-US" dirty="0"/>
            </a:br>
            <a:br>
              <a:rPr lang="en-US" dirty="0"/>
            </a:br>
            <a:r>
              <a:rPr lang="ru-RU" sz="3100" dirty="0"/>
              <a:t>Лекция </a:t>
            </a:r>
            <a:r>
              <a:rPr lang="en-US" sz="3100"/>
              <a:t>4</a:t>
            </a:r>
            <a:r>
              <a:rPr lang="ru-RU" sz="3100"/>
              <a:t>. </a:t>
            </a:r>
            <a:r>
              <a:rPr lang="ru-RU" sz="3100" dirty="0"/>
              <a:t>Методы повышения эффективности алгоритмов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Дмитрий Буряк.</a:t>
            </a:r>
          </a:p>
          <a:p>
            <a:r>
              <a:rPr lang="ru-RU" dirty="0" err="1"/>
              <a:t>к.ф.-м.н</a:t>
            </a:r>
            <a:r>
              <a:rPr lang="ru-RU" dirty="0"/>
              <a:t>.</a:t>
            </a:r>
          </a:p>
          <a:p>
            <a:r>
              <a:rPr lang="en-US" dirty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595233-0152-A6F0-0164-3E0119267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Регуляризация </a:t>
            </a:r>
            <a:r>
              <a:rPr lang="en-US" dirty="0"/>
              <a:t>L1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15244"/>
            <a:ext cx="1714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71750"/>
            <a:ext cx="2009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71750"/>
            <a:ext cx="291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927813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Введение штрафа для больших весов.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99568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l-GR" dirty="0"/>
              <a:t>λ</a:t>
            </a:r>
            <a:r>
              <a:rPr lang="ru-RU" dirty="0"/>
              <a:t> - коэффициент регуляризации.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91830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Уменьшение веса на фиксированную величину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876621"/>
            <a:ext cx="6336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Для регуляризации </a:t>
            </a:r>
            <a:r>
              <a:rPr lang="en-US" dirty="0"/>
              <a:t>L2</a:t>
            </a:r>
            <a:r>
              <a:rPr lang="ru-RU" dirty="0"/>
              <a:t> значение уменьшения веса зависит от его величины.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43958"/>
            <a:ext cx="2724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Регуляризация в </a:t>
            </a:r>
            <a:r>
              <a:rPr lang="en-US" dirty="0" err="1"/>
              <a:t>Keras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1068309"/>
            <a:ext cx="878497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keras.layers.Dense</a:t>
            </a:r>
            <a:r>
              <a:rPr lang="en-US" sz="1600" dirty="0"/>
              <a:t>( units, …, </a:t>
            </a:r>
            <a:r>
              <a:rPr lang="en-US" sz="1600" b="1" dirty="0" err="1"/>
              <a:t>kernel_regularizer</a:t>
            </a:r>
            <a:r>
              <a:rPr lang="en-US" sz="1600" b="1" dirty="0"/>
              <a:t>=None, </a:t>
            </a:r>
            <a:r>
              <a:rPr lang="en-US" sz="1600" b="1" dirty="0" err="1"/>
              <a:t>bias_regularizer</a:t>
            </a:r>
            <a:r>
              <a:rPr lang="en-US" sz="1600" b="1" dirty="0"/>
              <a:t>=None</a:t>
            </a:r>
            <a:r>
              <a:rPr lang="en-US" sz="1600" dirty="0"/>
              <a:t>, ….)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600" dirty="0"/>
              <a:t> keras.layers.Conv2D( filters, </a:t>
            </a:r>
            <a:r>
              <a:rPr lang="en-US" sz="1600" dirty="0" err="1"/>
              <a:t>kernel_size</a:t>
            </a:r>
            <a:r>
              <a:rPr lang="en-US" sz="1600" dirty="0"/>
              <a:t>,  …, </a:t>
            </a:r>
            <a:r>
              <a:rPr lang="en-US" sz="1600" b="1" dirty="0" err="1"/>
              <a:t>kernel_regularizer</a:t>
            </a:r>
            <a:r>
              <a:rPr lang="en-US" sz="1600" b="1" dirty="0"/>
              <a:t>=None, </a:t>
            </a:r>
            <a:r>
              <a:rPr lang="en-US" sz="1600" b="1" dirty="0" err="1"/>
              <a:t>bias_regularizer</a:t>
            </a:r>
            <a:r>
              <a:rPr lang="en-US" sz="1600" b="1" dirty="0"/>
              <a:t>=None</a:t>
            </a:r>
            <a:r>
              <a:rPr lang="en-US" sz="1600" dirty="0"/>
              <a:t>, … 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32405"/>
            <a:ext cx="842493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Доступные </a:t>
            </a:r>
            <a:r>
              <a:rPr lang="ru-RU" dirty="0" err="1"/>
              <a:t>регуляризаторы</a:t>
            </a:r>
            <a:r>
              <a:rPr lang="ru-RU" dirty="0"/>
              <a:t>: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en-US" dirty="0"/>
              <a:t>keras.regularizers.L1(l1=0.01)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/>
              <a:t> keras.regularizers.L2(l2=0.01)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/>
              <a:t> keras.regularizers.L1L2(l1=0.01, l2=0.01)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keras.regularizers.OrthogonalRegularizer</a:t>
            </a:r>
            <a:r>
              <a:rPr lang="en-US" dirty="0"/>
              <a:t>(factor=0.01, mode="rows")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реализация собственных </a:t>
            </a:r>
            <a:r>
              <a:rPr lang="ru-RU" dirty="0" err="1"/>
              <a:t>регуляризаторов</a:t>
            </a: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Dropout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Инструмент регуляризации.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Модификация архитектуры сети в процессе обучения.</a:t>
            </a:r>
          </a:p>
        </p:txBody>
      </p:sp>
      <p:pic>
        <p:nvPicPr>
          <p:cNvPr id="3" name="Picture 2" descr="http://neuralnetworksanddeeplearning.com/images/tikz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701" y="1635646"/>
            <a:ext cx="1515723" cy="1584176"/>
          </a:xfrm>
          <a:prstGeom prst="rect">
            <a:avLst/>
          </a:prstGeom>
          <a:noFill/>
        </p:spPr>
      </p:pic>
      <p:pic>
        <p:nvPicPr>
          <p:cNvPr id="1028" name="Picture 4" descr="http://neuralnetworksanddeeplearning.com/images/tikz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701" y="3363838"/>
            <a:ext cx="1515723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1696604"/>
            <a:ext cx="6552728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Упрощенная схема </a:t>
            </a:r>
            <a:r>
              <a:rPr lang="en-US" dirty="0"/>
              <a:t>Dropout</a:t>
            </a:r>
            <a:endParaRPr lang="ru-RU" dirty="0"/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Временно удалить из НС половину случайно выбранных внутренних нейронов с соответствующими связями.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 Провести итерацию обучение на пакете: обновление связей оставшихся нейронов.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Восстановить удаленные нейроны и их связи.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Повторить п. 1 – 3.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Перед применением сети уменьшить внутренние веса в 2 раза.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4968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N. </a:t>
            </a:r>
            <a:r>
              <a:rPr lang="en-US" sz="1400" dirty="0" err="1"/>
              <a:t>Srivastava</a:t>
            </a:r>
            <a:r>
              <a:rPr lang="en-US" sz="1400" dirty="0"/>
              <a:t> et al. Dropout: A simple way to prevent neural networks from </a:t>
            </a:r>
            <a:r>
              <a:rPr lang="en-US" sz="1400" dirty="0" err="1"/>
              <a:t>overfitting</a:t>
            </a:r>
            <a:r>
              <a:rPr lang="en-US" sz="1400" dirty="0"/>
              <a:t>, 2014.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Dropout</a:t>
            </a:r>
            <a:r>
              <a:rPr lang="ru-RU" dirty="0"/>
              <a:t>. Пример использования.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367240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MNIST. 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Входной вектор </a:t>
            </a:r>
            <a:r>
              <a:rPr lang="en-US" dirty="0"/>
              <a:t>784</a:t>
            </a:r>
            <a:r>
              <a:rPr lang="ru-RU" dirty="0"/>
              <a:t> элемента. </a:t>
            </a:r>
          </a:p>
          <a:p>
            <a:pPr>
              <a:lnSpc>
                <a:spcPct val="110000"/>
              </a:lnSpc>
            </a:pPr>
            <a:r>
              <a:rPr lang="ru-RU" dirty="0"/>
              <a:t>10 классов.</a:t>
            </a:r>
          </a:p>
          <a:p>
            <a:pPr>
              <a:lnSpc>
                <a:spcPct val="110000"/>
              </a:lnSpc>
            </a:pPr>
            <a:r>
              <a:rPr lang="ru-RU" dirty="0"/>
              <a:t>10000 тестовых изображений.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63" y="2355726"/>
            <a:ext cx="20948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915566"/>
            <a:ext cx="44279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Reuters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Классификация документов. Входной вектор 2000 элементов. </a:t>
            </a:r>
          </a:p>
          <a:p>
            <a:pPr>
              <a:lnSpc>
                <a:spcPct val="110000"/>
              </a:lnSpc>
            </a:pPr>
            <a:r>
              <a:rPr lang="ru-RU" dirty="0"/>
              <a:t>50 классов.</a:t>
            </a:r>
          </a:p>
          <a:p>
            <a:pPr>
              <a:lnSpc>
                <a:spcPct val="110000"/>
              </a:lnSpc>
            </a:pPr>
            <a:r>
              <a:rPr lang="en-US" dirty="0"/>
              <a:t>~</a:t>
            </a:r>
            <a:r>
              <a:rPr lang="ru-RU" dirty="0"/>
              <a:t>200000 тестовых документов.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55726"/>
            <a:ext cx="49133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49680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G.E. Hinton et al, Improving neural networks by preventing co-adaptation of feature detectors, 2012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Варианты </a:t>
            </a:r>
            <a:r>
              <a:rPr lang="en-US" dirty="0"/>
              <a:t>Dropout</a:t>
            </a:r>
            <a:r>
              <a:rPr lang="ru-RU" dirty="0"/>
              <a:t>. </a:t>
            </a:r>
            <a:r>
              <a:rPr lang="en-US" dirty="0" err="1"/>
              <a:t>DropConnect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36724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Удаление связей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21506" name="Picture 2" descr="https://miro.medium.com/max/864/1*TCxHXQixO2IHUxg0MbqzD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5606"/>
            <a:ext cx="3072341" cy="1728192"/>
          </a:xfrm>
          <a:prstGeom prst="rect">
            <a:avLst/>
          </a:prstGeom>
          <a:noFill/>
        </p:spPr>
      </p:pic>
      <p:pic>
        <p:nvPicPr>
          <p:cNvPr id="21508" name="Picture 4" descr="https://miro.medium.com/max/864/1*bW1D2Cf8bygBkRNg-hm_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653" y="1275606"/>
            <a:ext cx="3136347" cy="1764196"/>
          </a:xfrm>
          <a:prstGeom prst="rect">
            <a:avLst/>
          </a:prstGeom>
          <a:noFill/>
        </p:spPr>
      </p:pic>
      <p:pic>
        <p:nvPicPr>
          <p:cNvPr id="21510" name="Picture 6" descr="https://miro.medium.com/max/864/1*n-7aBFrGvc3P_HjfybTPK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75606"/>
            <a:ext cx="3096344" cy="1741694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710" y="3214497"/>
            <a:ext cx="2550418" cy="9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87566"/>
            <a:ext cx="3203848" cy="17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Варианты </a:t>
            </a:r>
            <a:r>
              <a:rPr lang="en-US" dirty="0"/>
              <a:t>Dropout</a:t>
            </a:r>
            <a:r>
              <a:rPr lang="ru-RU" dirty="0"/>
              <a:t>. </a:t>
            </a:r>
            <a:r>
              <a:rPr lang="en-US" dirty="0"/>
              <a:t>Standout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30722" name="Picture 2" descr="stand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730" y="1203598"/>
            <a:ext cx="6000750" cy="1495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2261987"/>
            <a:ext cx="72728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Пример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094598"/>
            <a:ext cx="331236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Вероятность удаления нейрона зависит от величины весов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7774"/>
            <a:ext cx="138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https://miro.medium.com/max/864/1*Fgy_ZOKucO-Ma6aKix16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9782"/>
            <a:ext cx="3072340" cy="1728192"/>
          </a:xfrm>
          <a:prstGeom prst="rect">
            <a:avLst/>
          </a:prstGeom>
          <a:noFill/>
        </p:spPr>
      </p:pic>
      <p:pic>
        <p:nvPicPr>
          <p:cNvPr id="30731" name="Picture 11" descr="https://miro.medium.com/max/864/1*P0ZgcBHjeePpSCb_WAXm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03798"/>
            <a:ext cx="268829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Варианты </a:t>
            </a:r>
            <a:r>
              <a:rPr lang="en-US" dirty="0"/>
              <a:t>Dropout</a:t>
            </a:r>
            <a:r>
              <a:rPr lang="ru-RU" dirty="0"/>
              <a:t>. </a:t>
            </a:r>
            <a:r>
              <a:rPr lang="en-US" dirty="0"/>
              <a:t>Gaussian Dropout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8208912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Нейроны не удаляются, а «завешиваются» с помощью нормального распределения.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Выше скорость сходимости.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5686"/>
            <a:ext cx="2876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gaussian dropout Methods Mathematical Visual Explanation DNN, CNN, R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91630"/>
            <a:ext cx="4869692" cy="27363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Варианты </a:t>
            </a:r>
            <a:r>
              <a:rPr lang="en-US"/>
              <a:t>Dropout</a:t>
            </a:r>
            <a:r>
              <a:rPr lang="ru-RU"/>
              <a:t>. </a:t>
            </a:r>
            <a:r>
              <a:rPr lang="en-US"/>
              <a:t>Pooling Dropout</a:t>
            </a:r>
            <a:r>
              <a:rPr lang="ru-RU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987574"/>
            <a:ext cx="289001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Стандартный </a:t>
            </a:r>
            <a:r>
              <a:rPr lang="en-US" dirty="0"/>
              <a:t>dropout </a:t>
            </a:r>
            <a:r>
              <a:rPr lang="ru-RU" dirty="0"/>
              <a:t>не эффективен для изображений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Pooling Dropout </a:t>
            </a:r>
            <a:r>
              <a:rPr lang="ru-RU" dirty="0"/>
              <a:t>применяют для сверточных сетей</a:t>
            </a:r>
          </a:p>
        </p:txBody>
      </p:sp>
      <p:pic>
        <p:nvPicPr>
          <p:cNvPr id="32770" name="Picture 2" descr="max poo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82" y="1059582"/>
            <a:ext cx="6000750" cy="337185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67048"/>
            <a:ext cx="3419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Варианты </a:t>
            </a:r>
            <a:r>
              <a:rPr lang="en-US" dirty="0"/>
              <a:t>Dropout</a:t>
            </a:r>
            <a:r>
              <a:rPr lang="ru-RU" dirty="0"/>
              <a:t>. </a:t>
            </a:r>
            <a:r>
              <a:rPr lang="en-US" dirty="0"/>
              <a:t>Spatial Dropout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61047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Удаление карт признаков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Spatial Dropout </a:t>
            </a:r>
            <a:r>
              <a:rPr lang="ru-RU" dirty="0"/>
              <a:t>применяют для сверточных сетей</a:t>
            </a:r>
          </a:p>
        </p:txBody>
      </p:sp>
      <p:pic>
        <p:nvPicPr>
          <p:cNvPr id="33796" name="Picture 4" descr="spatia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85932"/>
            <a:ext cx="4741542" cy="26642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Варианты </a:t>
            </a:r>
            <a:r>
              <a:rPr lang="en-US" dirty="0"/>
              <a:t>Dropout</a:t>
            </a:r>
            <a:r>
              <a:rPr lang="ru-RU" dirty="0"/>
              <a:t>. </a:t>
            </a:r>
            <a:r>
              <a:rPr lang="en-US" dirty="0"/>
              <a:t>Cutout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717629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Удаление фрагментов карт</a:t>
            </a:r>
            <a:endParaRPr lang="en-US" dirty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Cutout </a:t>
            </a:r>
            <a:r>
              <a:rPr lang="ru-RU" dirty="0"/>
              <a:t>применяют для сверточных сетей</a:t>
            </a:r>
          </a:p>
        </p:txBody>
      </p:sp>
      <p:pic>
        <p:nvPicPr>
          <p:cNvPr id="34818" name="Picture 2" descr="cut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92264"/>
            <a:ext cx="4997842" cy="2808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НС для распознавания изображений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12266"/>
            <a:ext cx="85689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 Распознавание изображений кошек и собак (база </a:t>
            </a:r>
            <a:r>
              <a:rPr lang="en-US" dirty="0"/>
              <a:t>cats </a:t>
            </a:r>
            <a:r>
              <a:rPr lang="en-US" dirty="0" err="1"/>
              <a:t>vs</a:t>
            </a:r>
            <a:r>
              <a:rPr lang="en-US" dirty="0"/>
              <a:t> dogs)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/>
              <a:t> RGB, </a:t>
            </a:r>
            <a:r>
              <a:rPr lang="ru-RU" dirty="0"/>
              <a:t>различное разрешение, 25000 изображений.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9702"/>
            <a:ext cx="7731397" cy="25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587974"/>
            <a:ext cx="3384376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991К параметров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Dropout</a:t>
            </a:r>
            <a:r>
              <a:rPr lang="ru-RU" dirty="0"/>
              <a:t> в </a:t>
            </a:r>
            <a:r>
              <a:rPr lang="en-US" dirty="0" err="1"/>
              <a:t>Keras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15566"/>
            <a:ext cx="5129758" cy="25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931790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3291830"/>
            <a:ext cx="288032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Dropout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SpatialDropout1D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SpatialDropout2D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SpatialDropout3D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GaussianDropout</a:t>
            </a:r>
            <a:endParaRPr lang="en-US" sz="1600" dirty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AlphaDropout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8064896" cy="342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Нормализация + </a:t>
            </a:r>
            <a:r>
              <a:rPr lang="ru-RU" dirty="0" err="1"/>
              <a:t>декорреляция</a:t>
            </a:r>
            <a:r>
              <a:rPr lang="ru-RU" dirty="0"/>
              <a:t> входных данных → повышение эффективности обучения.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Нарушение полученных свойств входных векторов для промежуточных данных во внутренних слоях (</a:t>
            </a:r>
            <a:r>
              <a:rPr lang="en-US" dirty="0"/>
              <a:t>internal covariance shift)</a:t>
            </a:r>
            <a:r>
              <a:rPr lang="ru-RU" dirty="0"/>
              <a:t>.</a:t>
            </a:r>
            <a:endParaRPr lang="en-US" dirty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Идея: проводить предобработку входных данных для каждого внутреннего слоя.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Оптимизация вычислительных затрат → нормализация внутренних данных (без </a:t>
            </a:r>
            <a:r>
              <a:rPr lang="ru-RU" dirty="0" err="1"/>
              <a:t>декорреляции</a:t>
            </a:r>
            <a:r>
              <a:rPr lang="ru-RU" dirty="0"/>
              <a:t>).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b="1" dirty="0"/>
              <a:t>Эффект от </a:t>
            </a:r>
            <a:r>
              <a:rPr lang="en-US" b="1" dirty="0"/>
              <a:t>Batch normalization: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/>
              <a:t> </a:t>
            </a:r>
            <a:r>
              <a:rPr lang="ru-RU" b="1" dirty="0"/>
              <a:t>влияние на распределение данных (контроль </a:t>
            </a:r>
            <a:r>
              <a:rPr lang="en-US" b="1" dirty="0"/>
              <a:t>internal covariance shift)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/>
              <a:t> </a:t>
            </a:r>
            <a:r>
              <a:rPr lang="ru-RU" b="1" dirty="0"/>
              <a:t>стимуляция градиента.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49680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Sergey </a:t>
            </a:r>
            <a:r>
              <a:rPr lang="en-US" sz="1400" dirty="0" err="1"/>
              <a:t>Ioffe</a:t>
            </a:r>
            <a:r>
              <a:rPr lang="en-US" sz="1400" dirty="0"/>
              <a:t>, Christian </a:t>
            </a:r>
            <a:r>
              <a:rPr lang="en-US" sz="1400" dirty="0" err="1"/>
              <a:t>Szegedy</a:t>
            </a:r>
            <a:r>
              <a:rPr lang="en-US" sz="1400" dirty="0"/>
              <a:t>. Batch Normalization: Accelerating Deep Network Training by Reducing Internal Covariate Shift, 2015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Алгоритм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67396"/>
            <a:ext cx="2896689" cy="38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059583"/>
            <a:ext cx="27922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3795886"/>
            <a:ext cx="35283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Реализовано через экспоненциальное скользящее среднее, вычисляемое на этапе обучения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123728" y="2097498"/>
            <a:ext cx="216024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3275856" y="4026719"/>
            <a:ext cx="864096" cy="275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normalization</a:t>
            </a:r>
            <a:r>
              <a:rPr lang="ru-RU" dirty="0"/>
              <a:t>. Примеры.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254988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Классификация </a:t>
            </a:r>
            <a:r>
              <a:rPr lang="en-US" dirty="0"/>
              <a:t>MNIST</a:t>
            </a: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Сеть 784х100х100х100х10, 50000 обучающих примеров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15566"/>
            <a:ext cx="2448272" cy="18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787774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Классификация </a:t>
            </a:r>
            <a:r>
              <a:rPr lang="en-US" dirty="0" err="1"/>
              <a:t>ImageNet</a:t>
            </a: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Сеть </a:t>
            </a:r>
            <a:r>
              <a:rPr lang="en-US" dirty="0"/>
              <a:t>13.6*10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ru-RU" dirty="0"/>
              <a:t>параметров, 1000 классов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931790"/>
            <a:ext cx="32638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9902"/>
            <a:ext cx="2578794" cy="95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Реализация </a:t>
            </a:r>
            <a:r>
              <a:rPr lang="en-US" dirty="0"/>
              <a:t>Batch normalization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75606"/>
            <a:ext cx="460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9742"/>
            <a:ext cx="454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24578" idx="2"/>
            <a:endCxn id="24579" idx="0"/>
          </p:cNvCxnSpPr>
          <p:nvPr/>
        </p:nvCxnSpPr>
        <p:spPr>
          <a:xfrm flipH="1">
            <a:off x="3099297" y="1856631"/>
            <a:ext cx="0" cy="64311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3848" y="199568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Реализация </a:t>
            </a:r>
            <a:r>
              <a:rPr lang="en-US" dirty="0"/>
              <a:t>Batch normalization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-70000"/>
          </a:blip>
          <a:srcRect/>
          <a:stretch>
            <a:fillRect/>
          </a:stretch>
        </p:blipFill>
        <p:spPr bwMode="auto">
          <a:xfrm>
            <a:off x="827584" y="1275606"/>
            <a:ext cx="4600575" cy="581025"/>
          </a:xfrm>
          <a:prstGeom prst="rect">
            <a:avLst/>
          </a:prstGeom>
          <a:solidFill>
            <a:schemeClr val="bg1">
              <a:alpha val="29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9742"/>
            <a:ext cx="454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24578" idx="2"/>
            <a:endCxn id="24579" idx="0"/>
          </p:cNvCxnSpPr>
          <p:nvPr/>
        </p:nvCxnSpPr>
        <p:spPr>
          <a:xfrm flipH="1">
            <a:off x="3099297" y="1856631"/>
            <a:ext cx="0" cy="64311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47864" y="249974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Вопросы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Для чего нужна аугментация данных? 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Какие типы </a:t>
            </a:r>
            <a:r>
              <a:rPr lang="en-US" dirty="0"/>
              <a:t>Dropout </a:t>
            </a:r>
            <a:r>
              <a:rPr lang="ru-RU" dirty="0"/>
              <a:t>применяют для сверточных сетей?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Почему </a:t>
            </a:r>
            <a:r>
              <a:rPr lang="en-US" dirty="0"/>
              <a:t>Batch Normalization </a:t>
            </a:r>
            <a:r>
              <a:rPr lang="ru-RU" dirty="0"/>
              <a:t>повышает эффективность обучения?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обучающих и тестовых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7614"/>
            <a:ext cx="5328592" cy="2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212266"/>
            <a:ext cx="324036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 Использование объекта </a:t>
            </a:r>
            <a:r>
              <a:rPr lang="en-US" dirty="0"/>
              <a:t>Dataset</a:t>
            </a:r>
            <a:r>
              <a:rPr lang="ru-RU" dirty="0"/>
              <a:t>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9543"/>
            <a:ext cx="3456384" cy="100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1275606"/>
            <a:ext cx="554461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11910"/>
            <a:ext cx="554461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Аугментация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059582"/>
            <a:ext cx="3816424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 Формирование синтетических данных для повышения разнообразия данных при обучении.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 Необходимо учитывать, какие реальные искажения данных возможны</a:t>
            </a:r>
            <a:r>
              <a:rPr lang="en-US" dirty="0"/>
              <a:t>/</a:t>
            </a:r>
            <a:r>
              <a:rPr lang="ru-RU" dirty="0"/>
              <a:t>допустимы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63838"/>
            <a:ext cx="3943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03598"/>
            <a:ext cx="34190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НС с аугментацией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266825"/>
            <a:ext cx="6438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1491630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аугментации на точность на тестовых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606"/>
            <a:ext cx="4229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92645"/>
            <a:ext cx="338437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/>
              <a:t> Без аугментации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4083918"/>
            <a:ext cx="338437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/>
              <a:t> С аугментацией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7614"/>
            <a:ext cx="3956625" cy="28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Регуляризация </a:t>
            </a:r>
            <a:r>
              <a:rPr lang="en-US" dirty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Регуляризация  - метод предотвращения переобучения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Введение штрафа для больших весов.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37184"/>
            <a:ext cx="176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292445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l-GR" dirty="0"/>
              <a:t>λ</a:t>
            </a:r>
            <a:r>
              <a:rPr lang="ru-RU" dirty="0"/>
              <a:t> - коэффициент регуляризации.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9782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38" y="2715766"/>
            <a:ext cx="1304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9822"/>
            <a:ext cx="2295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4092645"/>
            <a:ext cx="74888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Масштабирование веса перед коррекцией по градиентному спуску.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применения регуляризации </a:t>
            </a:r>
            <a:r>
              <a:rPr lang="en-US" dirty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77048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Классификация </a:t>
            </a:r>
            <a:r>
              <a:rPr lang="en-US" dirty="0"/>
              <a:t>MNIST</a:t>
            </a: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Сеть 784х30х10, 1000 обучающих примеров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11710"/>
            <a:ext cx="32830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http://neuralnetworksanddeeplearning.com/images/overfitt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9702"/>
            <a:ext cx="3721583" cy="2808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Регуляризация → снижение переобучения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1491630"/>
            <a:ext cx="40324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 Нет однозначного решения без дополнительной инфоормации.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01" y="2067694"/>
            <a:ext cx="20666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7614"/>
            <a:ext cx="1832357" cy="13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1691" y="3363838"/>
            <a:ext cx="1864926" cy="13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9916999">
            <a:off x="2100153" y="2415543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531059">
            <a:off x="2171381" y="3054412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19872" y="2643758"/>
            <a:ext cx="504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2173312"/>
            <a:ext cx="396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/>
              <a:t> Большие значения параметров → увеличение чувствительности к шуму.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424" y="3003798"/>
            <a:ext cx="20861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64088" y="3435845"/>
          <a:ext cx="1160132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3">
                  <p:embed/>
                </p:oleObj>
              </mc:Choice>
              <mc:Fallback>
                <p:oleObj name="Equation" r:id="rId6" imgW="7366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435845"/>
                        <a:ext cx="1160132" cy="36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6154</TotalTime>
  <Words>820</Words>
  <Application>Microsoft Office PowerPoint</Application>
  <PresentationFormat>Экран (16:9)</PresentationFormat>
  <Paragraphs>140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Equation</vt:lpstr>
      <vt:lpstr>Основы практического использования нейронных сетей.  Лекция 4. Методы повышения эффективности алгоритмов обучения для глубоких НС.</vt:lpstr>
      <vt:lpstr>Пример НС для распознавания изображений</vt:lpstr>
      <vt:lpstr>Подготовка обучающих и тестовых данных</vt:lpstr>
      <vt:lpstr>Аугментация данных</vt:lpstr>
      <vt:lpstr>НС с аугментацией данных</vt:lpstr>
      <vt:lpstr>Влияние аугментации на точность на тестовых данных</vt:lpstr>
      <vt:lpstr>Регуляризация L2</vt:lpstr>
      <vt:lpstr>Пример применения регуляризации L2</vt:lpstr>
      <vt:lpstr>Регуляризация → снижение переобучения </vt:lpstr>
      <vt:lpstr>Регуляризация L1</vt:lpstr>
      <vt:lpstr>Регуляризация в Keras</vt:lpstr>
      <vt:lpstr>Dropout</vt:lpstr>
      <vt:lpstr>Dropout. Пример использования.</vt:lpstr>
      <vt:lpstr>Варианты Dropout. DropConnect.</vt:lpstr>
      <vt:lpstr>Варианты Dropout. Standout.</vt:lpstr>
      <vt:lpstr>Варианты Dropout. Gaussian Dropout.</vt:lpstr>
      <vt:lpstr>Варианты Dropout. Pooling Dropout.</vt:lpstr>
      <vt:lpstr>Варианты Dropout. Spatial Dropout.</vt:lpstr>
      <vt:lpstr>Варианты Dropout. Cutout.</vt:lpstr>
      <vt:lpstr>Dropout в Keras</vt:lpstr>
      <vt:lpstr>Batch normalization</vt:lpstr>
      <vt:lpstr>Batch normalization. Алгоритм</vt:lpstr>
      <vt:lpstr>Batch normalization. Примеры.</vt:lpstr>
      <vt:lpstr>Реализация Batch normalization </vt:lpstr>
      <vt:lpstr>Реализация Batch normalization 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Дмитрий Буряк</cp:lastModifiedBy>
  <cp:revision>346</cp:revision>
  <dcterms:created xsi:type="dcterms:W3CDTF">2018-02-12T03:07:42Z</dcterms:created>
  <dcterms:modified xsi:type="dcterms:W3CDTF">2025-03-20T06:32:59Z</dcterms:modified>
</cp:coreProperties>
</file>