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2"/>
  </p:notesMasterIdLst>
  <p:sldIdLst>
    <p:sldId id="256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35985-20DE-402B-91C1-0CA4EC319BE6}" type="datetimeFigureOut">
              <a:rPr lang="ru-RU" smtClean="0"/>
              <a:pPr/>
              <a:t>29.03.2025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F8D24-D1F0-454A-8B3B-59FF8CC96D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436A-2577-4C50-9D8B-D4847C56E78D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DEA9-A7FE-4E85-9654-D4AF0A8F2A37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DA30-2B1D-4532-A9DF-4E58E9FA17CB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DE4A-9BAD-44D1-ABDE-B8E29AA731CB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335-5BAA-4F54-BD19-5578833AD8F9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483C-E25D-484B-B53F-BB58DFC6C002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B3D74-5C7E-42F6-897C-CCDC57AB67F6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8AF-BEE4-4E11-AA03-C2C0B0ABE492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741-48CE-48A6-B64E-C0003C3E9069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18B90-396A-49E0-BA7A-78B45E180F26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F591-49FF-427B-90E5-BB8777A298D0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618E7-F804-41C9-A1B6-6F5155157CAF}" type="datetime1">
              <a:rPr lang="ru-RU" smtClean="0"/>
              <a:pPr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83518"/>
            <a:ext cx="7772400" cy="252028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Основы практического использования нейронных сетей.</a:t>
            </a:r>
            <a:br>
              <a:rPr lang="en-US" dirty="0"/>
            </a:br>
            <a:br>
              <a:rPr lang="en-US" dirty="0"/>
            </a:br>
            <a:r>
              <a:rPr lang="ru-RU" sz="3100" dirty="0"/>
              <a:t>Лекция </a:t>
            </a:r>
            <a:r>
              <a:rPr lang="en-US" sz="3100" dirty="0"/>
              <a:t>5</a:t>
            </a:r>
            <a:r>
              <a:rPr lang="ru-RU" sz="3100" dirty="0"/>
              <a:t>. Аппроксимация квадратичной функции.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62722"/>
            <a:ext cx="6400800" cy="102525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Дмитрий Буряк.</a:t>
            </a:r>
          </a:p>
          <a:p>
            <a:r>
              <a:rPr lang="ru-RU" dirty="0" err="1"/>
              <a:t>к.ф.-м.н</a:t>
            </a:r>
            <a:r>
              <a:rPr lang="ru-RU" dirty="0"/>
              <a:t>.</a:t>
            </a:r>
          </a:p>
          <a:p>
            <a:r>
              <a:rPr lang="en-US" dirty="0"/>
              <a:t>dyb04@yandex.ru</a:t>
            </a:r>
            <a:endParaRPr lang="ru-RU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C8A174F-A334-FBAB-0F07-6C0E528E75C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82719" y="3285667"/>
            <a:ext cx="1579361" cy="157936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089AA-6C54-E4A9-73B4-2A9F80571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A7D423-1265-17BE-E8F8-73AF8CA14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Код аналитического решения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E042C29-56B0-6C2F-168F-1D45A1130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453DB2-B030-C720-A0AF-5AC206012478}"/>
              </a:ext>
            </a:extLst>
          </p:cNvPr>
          <p:cNvSpPr txBox="1"/>
          <p:nvPr/>
        </p:nvSpPr>
        <p:spPr>
          <a:xfrm>
            <a:off x="80397" y="843558"/>
            <a:ext cx="5211683" cy="429348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050" dirty="0"/>
              <a:t>class </a:t>
            </a:r>
            <a:r>
              <a:rPr lang="en-US" sz="1050" dirty="0" err="1"/>
              <a:t>XFuncModule</a:t>
            </a:r>
            <a:r>
              <a:rPr lang="en-US" sz="1050" dirty="0"/>
              <a:t>(</a:t>
            </a:r>
            <a:r>
              <a:rPr lang="en-US" sz="1050" dirty="0" err="1"/>
              <a:t>nn.Module</a:t>
            </a:r>
            <a:r>
              <a:rPr lang="en-US" sz="1050" dirty="0"/>
              <a:t>):</a:t>
            </a:r>
          </a:p>
          <a:p>
            <a:r>
              <a:rPr lang="en-US" sz="1050" dirty="0"/>
              <a:t>    def __</a:t>
            </a:r>
            <a:r>
              <a:rPr lang="en-US" sz="1050" dirty="0" err="1"/>
              <a:t>init</a:t>
            </a:r>
            <a:r>
              <a:rPr lang="en-US" sz="1050" dirty="0"/>
              <a:t>__(self, </a:t>
            </a:r>
            <a:r>
              <a:rPr lang="en-US" sz="1050" dirty="0" err="1"/>
              <a:t>xvalues</a:t>
            </a:r>
            <a:r>
              <a:rPr lang="en-US" sz="1050" dirty="0"/>
              <a:t>, </a:t>
            </a:r>
            <a:r>
              <a:rPr lang="en-US" sz="1050" dirty="0" err="1"/>
              <a:t>yfunc</a:t>
            </a:r>
            <a:r>
              <a:rPr lang="en-US" sz="1050" dirty="0"/>
              <a:t>):</a:t>
            </a:r>
          </a:p>
          <a:p>
            <a:r>
              <a:rPr lang="en-US" sz="1050" dirty="0"/>
              <a:t>        super().__</a:t>
            </a:r>
            <a:r>
              <a:rPr lang="en-US" sz="1050" dirty="0" err="1"/>
              <a:t>init</a:t>
            </a:r>
            <a:r>
              <a:rPr lang="en-US" sz="1050" dirty="0"/>
              <a:t>__()</a:t>
            </a:r>
          </a:p>
          <a:p>
            <a:r>
              <a:rPr lang="ru-RU" sz="1050" dirty="0"/>
              <a:t>        </a:t>
            </a:r>
            <a:r>
              <a:rPr lang="en-US" sz="1050" dirty="0"/>
              <a:t>assert all(</a:t>
            </a:r>
            <a:r>
              <a:rPr lang="en-US" sz="1050" dirty="0" err="1"/>
              <a:t>xvalues</a:t>
            </a:r>
            <a:r>
              <a:rPr lang="en-US" sz="1050" dirty="0"/>
              <a:t> == sorted(</a:t>
            </a:r>
            <a:r>
              <a:rPr lang="en-US" sz="1050" dirty="0" err="1"/>
              <a:t>xvalues</a:t>
            </a:r>
            <a:r>
              <a:rPr lang="en-US" sz="1050" dirty="0"/>
              <a:t>)), '</a:t>
            </a:r>
            <a:r>
              <a:rPr lang="en-US" sz="1050" dirty="0" err="1"/>
              <a:t>xvalues</a:t>
            </a:r>
            <a:r>
              <a:rPr lang="en-US" sz="1050" dirty="0"/>
              <a:t> must be sorted’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self.xvalues</a:t>
            </a:r>
            <a:r>
              <a:rPr lang="en-US" sz="1050" dirty="0"/>
              <a:t> = </a:t>
            </a:r>
            <a:r>
              <a:rPr lang="en-US" sz="1050" dirty="0" err="1"/>
              <a:t>xvalues</a:t>
            </a:r>
            <a:endParaRPr lang="en-US" sz="1050" dirty="0"/>
          </a:p>
          <a:p>
            <a:r>
              <a:rPr lang="en-US" sz="1050" dirty="0"/>
              <a:t>        self.l1 = </a:t>
            </a:r>
            <a:r>
              <a:rPr lang="en-US" sz="1050" dirty="0" err="1"/>
              <a:t>nn.Linear</a:t>
            </a:r>
            <a:r>
              <a:rPr lang="en-US" sz="1050" dirty="0"/>
              <a:t>(1, self.steps-1)</a:t>
            </a:r>
          </a:p>
          <a:p>
            <a:r>
              <a:rPr lang="en-US" sz="1050" dirty="0"/>
              <a:t>        self.l2 = </a:t>
            </a:r>
            <a:r>
              <a:rPr lang="en-US" sz="1050" dirty="0" err="1"/>
              <a:t>nn.Linear</a:t>
            </a:r>
            <a:r>
              <a:rPr lang="en-US" sz="1050" dirty="0"/>
              <a:t>(self.steps-1, 1)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self.set_weights</a:t>
            </a:r>
            <a:r>
              <a:rPr lang="en-US" sz="1050" dirty="0"/>
              <a:t>(</a:t>
            </a:r>
            <a:r>
              <a:rPr lang="en-US" sz="1050" dirty="0" err="1"/>
              <a:t>yfunc</a:t>
            </a:r>
            <a:r>
              <a:rPr lang="en-US" sz="1050" dirty="0"/>
              <a:t>)</a:t>
            </a:r>
          </a:p>
          <a:p>
            <a:r>
              <a:rPr lang="ru-RU" sz="1050" dirty="0"/>
              <a:t>    </a:t>
            </a:r>
            <a:r>
              <a:rPr lang="en-US" sz="1050" dirty="0"/>
              <a:t>def </a:t>
            </a:r>
            <a:r>
              <a:rPr lang="en-US" sz="1050" dirty="0" err="1"/>
              <a:t>set_weights</a:t>
            </a:r>
            <a:r>
              <a:rPr lang="en-US" sz="1050" dirty="0"/>
              <a:t>(self, </a:t>
            </a:r>
            <a:r>
              <a:rPr lang="en-US" sz="1050" dirty="0" err="1"/>
              <a:t>yfunc</a:t>
            </a:r>
            <a:r>
              <a:rPr lang="en-US" sz="1050" dirty="0"/>
              <a:t>):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yvalues</a:t>
            </a:r>
            <a:r>
              <a:rPr lang="en-US" sz="1050" dirty="0"/>
              <a:t> = </a:t>
            </a:r>
            <a:r>
              <a:rPr lang="en-US" sz="1050" dirty="0" err="1"/>
              <a:t>yfunc</a:t>
            </a:r>
            <a:r>
              <a:rPr lang="en-US" sz="1050" dirty="0"/>
              <a:t>(</a:t>
            </a:r>
            <a:r>
              <a:rPr lang="en-US" sz="1050" dirty="0" err="1"/>
              <a:t>self.xvalues</a:t>
            </a:r>
            <a:r>
              <a:rPr lang="en-US" sz="1050" dirty="0"/>
              <a:t>)</a:t>
            </a:r>
          </a:p>
          <a:p>
            <a:r>
              <a:rPr lang="ru-RU" sz="1050" dirty="0"/>
              <a:t>        </a:t>
            </a:r>
            <a:r>
              <a:rPr lang="en-US" sz="1050" dirty="0" err="1"/>
              <a:t>a_prev</a:t>
            </a:r>
            <a:r>
              <a:rPr lang="en-US" sz="1050" dirty="0"/>
              <a:t>, </a:t>
            </a:r>
            <a:r>
              <a:rPr lang="en-US" sz="1050" dirty="0" err="1"/>
              <a:t>b_prev</a:t>
            </a:r>
            <a:r>
              <a:rPr lang="en-US" sz="1050" dirty="0"/>
              <a:t> = 0, 0</a:t>
            </a:r>
          </a:p>
          <a:p>
            <a:r>
              <a:rPr lang="ru-RU" sz="1050" dirty="0"/>
              <a:t>       </a:t>
            </a:r>
            <a:r>
              <a:rPr lang="en-US" sz="1050" dirty="0"/>
              <a:t>for </a:t>
            </a:r>
            <a:r>
              <a:rPr lang="en-US" sz="1050" dirty="0" err="1"/>
              <a:t>i</a:t>
            </a:r>
            <a:r>
              <a:rPr lang="en-US" sz="1050" dirty="0"/>
              <a:t>, x in enumerate(</a:t>
            </a:r>
            <a:r>
              <a:rPr lang="en-US" sz="1050" dirty="0" err="1"/>
              <a:t>self.xvalues</a:t>
            </a:r>
            <a:r>
              <a:rPr lang="en-US" sz="1050" dirty="0"/>
              <a:t>[:-1]):</a:t>
            </a:r>
          </a:p>
          <a:p>
            <a:r>
              <a:rPr lang="en-US" sz="1050" dirty="0"/>
              <a:t>            dx = </a:t>
            </a:r>
            <a:r>
              <a:rPr lang="en-US" sz="1050" dirty="0" err="1"/>
              <a:t>self.xvalues</a:t>
            </a:r>
            <a:r>
              <a:rPr lang="en-US" sz="1050" dirty="0"/>
              <a:t>[i+1] - </a:t>
            </a:r>
            <a:r>
              <a:rPr lang="en-US" sz="1050" dirty="0" err="1"/>
              <a:t>self.xvalues</a:t>
            </a:r>
            <a:r>
              <a:rPr lang="en-US" sz="1050" dirty="0"/>
              <a:t>[</a:t>
            </a:r>
            <a:r>
              <a:rPr lang="en-US" sz="1050" dirty="0" err="1"/>
              <a:t>i</a:t>
            </a:r>
            <a:r>
              <a:rPr lang="en-US" sz="1050" dirty="0"/>
              <a:t>]</a:t>
            </a:r>
          </a:p>
          <a:p>
            <a:r>
              <a:rPr lang="en-US" sz="1050" dirty="0"/>
              <a:t>            </a:t>
            </a:r>
            <a:r>
              <a:rPr lang="en-US" sz="1050" dirty="0" err="1"/>
              <a:t>dy</a:t>
            </a:r>
            <a:r>
              <a:rPr lang="en-US" sz="1050" dirty="0"/>
              <a:t> = </a:t>
            </a:r>
            <a:r>
              <a:rPr lang="en-US" sz="1050" dirty="0" err="1"/>
              <a:t>yvalues</a:t>
            </a:r>
            <a:r>
              <a:rPr lang="en-US" sz="1050" dirty="0"/>
              <a:t>[i+1] - </a:t>
            </a:r>
            <a:r>
              <a:rPr lang="en-US" sz="1050" dirty="0" err="1"/>
              <a:t>yvalues</a:t>
            </a:r>
            <a:r>
              <a:rPr lang="en-US" sz="1050" dirty="0"/>
              <a:t>[</a:t>
            </a:r>
            <a:r>
              <a:rPr lang="en-US" sz="1050" dirty="0" err="1"/>
              <a:t>i</a:t>
            </a:r>
            <a:r>
              <a:rPr lang="en-US" sz="1050" dirty="0"/>
              <a:t>]</a:t>
            </a:r>
          </a:p>
          <a:p>
            <a:r>
              <a:rPr lang="en-US" sz="1050" dirty="0"/>
              <a:t>            a = </a:t>
            </a:r>
            <a:r>
              <a:rPr lang="en-US" sz="1050" dirty="0" err="1"/>
              <a:t>dy</a:t>
            </a:r>
            <a:r>
              <a:rPr lang="en-US" sz="1050" dirty="0"/>
              <a:t>/dx</a:t>
            </a:r>
          </a:p>
          <a:p>
            <a:r>
              <a:rPr lang="en-US" sz="1050" dirty="0"/>
              <a:t>            b = </a:t>
            </a:r>
            <a:r>
              <a:rPr lang="en-US" sz="1050" dirty="0" err="1"/>
              <a:t>yvalues</a:t>
            </a:r>
            <a:r>
              <a:rPr lang="en-US" sz="1050" dirty="0"/>
              <a:t>[</a:t>
            </a:r>
            <a:r>
              <a:rPr lang="en-US" sz="1050" dirty="0" err="1"/>
              <a:t>i</a:t>
            </a:r>
            <a:r>
              <a:rPr lang="en-US" sz="1050" dirty="0"/>
              <a:t>] - a*x</a:t>
            </a:r>
          </a:p>
          <a:p>
            <a:r>
              <a:rPr lang="ru-RU" sz="1050" dirty="0"/>
              <a:t>            </a:t>
            </a:r>
            <a:r>
              <a:rPr lang="en-US" sz="1050" dirty="0" err="1"/>
              <a:t>err_shift</a:t>
            </a:r>
            <a:r>
              <a:rPr lang="en-US" sz="1050" dirty="0"/>
              <a:t> = (</a:t>
            </a:r>
            <a:r>
              <a:rPr lang="en-US" sz="1050" dirty="0" err="1"/>
              <a:t>yvalues</a:t>
            </a:r>
            <a:r>
              <a:rPr lang="en-US" sz="1050" dirty="0"/>
              <a:t>[i+1] + </a:t>
            </a:r>
            <a:r>
              <a:rPr lang="en-US" sz="1050" dirty="0" err="1"/>
              <a:t>yvalues</a:t>
            </a:r>
            <a:r>
              <a:rPr lang="en-US" sz="1050" dirty="0"/>
              <a:t>[</a:t>
            </a:r>
            <a:r>
              <a:rPr lang="en-US" sz="1050" dirty="0" err="1"/>
              <a:t>i</a:t>
            </a:r>
            <a:r>
              <a:rPr lang="en-US" sz="1050" dirty="0"/>
              <a:t>]) / 2 - </a:t>
            </a:r>
            <a:r>
              <a:rPr lang="en-US" sz="1050" dirty="0" err="1"/>
              <a:t>yfunc</a:t>
            </a:r>
            <a:r>
              <a:rPr lang="en-US" sz="1050" dirty="0"/>
              <a:t>((</a:t>
            </a:r>
            <a:r>
              <a:rPr lang="en-US" sz="1050" dirty="0" err="1"/>
              <a:t>self.xvalues</a:t>
            </a:r>
            <a:r>
              <a:rPr lang="en-US" sz="1050" dirty="0"/>
              <a:t>[i+1] + </a:t>
            </a:r>
            <a:r>
              <a:rPr lang="en-US" sz="1050" dirty="0" err="1"/>
              <a:t>self.xvalues</a:t>
            </a:r>
            <a:r>
              <a:rPr lang="en-US" sz="1050" dirty="0"/>
              <a:t>[</a:t>
            </a:r>
            <a:r>
              <a:rPr lang="en-US" sz="1050" dirty="0" err="1"/>
              <a:t>i</a:t>
            </a:r>
            <a:r>
              <a:rPr lang="en-US" sz="1050" dirty="0"/>
              <a:t>]) / 2)</a:t>
            </a:r>
          </a:p>
          <a:p>
            <a:r>
              <a:rPr lang="en-US" sz="1050" dirty="0"/>
              <a:t>            b = b - </a:t>
            </a:r>
            <a:r>
              <a:rPr lang="en-US" sz="1050" dirty="0" err="1"/>
              <a:t>err_shift</a:t>
            </a:r>
            <a:r>
              <a:rPr lang="en-US" sz="1050" dirty="0"/>
              <a:t> / 2</a:t>
            </a:r>
          </a:p>
          <a:p>
            <a:r>
              <a:rPr lang="ru-RU" sz="1050" dirty="0"/>
              <a:t>           </a:t>
            </a:r>
            <a:r>
              <a:rPr lang="en-US" sz="1050" dirty="0"/>
              <a:t>with </a:t>
            </a:r>
            <a:r>
              <a:rPr lang="en-US" sz="1050" dirty="0" err="1"/>
              <a:t>torch.no_grad</a:t>
            </a:r>
            <a:r>
              <a:rPr lang="en-US" sz="1050" dirty="0"/>
              <a:t>():</a:t>
            </a:r>
          </a:p>
          <a:p>
            <a:r>
              <a:rPr lang="en-US" sz="1050" dirty="0"/>
              <a:t>                self.l1.weight[</a:t>
            </a:r>
            <a:r>
              <a:rPr lang="en-US" sz="1050" dirty="0" err="1"/>
              <a:t>i</a:t>
            </a:r>
            <a:r>
              <a:rPr lang="en-US" sz="1050" dirty="0"/>
              <a:t>, 0] = a - </a:t>
            </a:r>
            <a:r>
              <a:rPr lang="en-US" sz="1050" dirty="0" err="1"/>
              <a:t>a_prev</a:t>
            </a:r>
            <a:r>
              <a:rPr lang="en-US" sz="1050" dirty="0"/>
              <a:t> </a:t>
            </a:r>
          </a:p>
          <a:p>
            <a:r>
              <a:rPr lang="en-US" sz="1050" dirty="0"/>
              <a:t>                self.l1.bias[</a:t>
            </a:r>
            <a:r>
              <a:rPr lang="en-US" sz="1050" dirty="0" err="1"/>
              <a:t>i</a:t>
            </a:r>
            <a:r>
              <a:rPr lang="en-US" sz="1050" dirty="0"/>
              <a:t>] = b - </a:t>
            </a:r>
            <a:r>
              <a:rPr lang="en-US" sz="1050" dirty="0" err="1"/>
              <a:t>b_prev</a:t>
            </a:r>
            <a:endParaRPr lang="en-US" sz="1050" dirty="0"/>
          </a:p>
          <a:p>
            <a:r>
              <a:rPr lang="ru-RU" sz="1050" dirty="0"/>
              <a:t>            </a:t>
            </a:r>
            <a:r>
              <a:rPr lang="en-US" sz="1050" dirty="0" err="1"/>
              <a:t>a_prev</a:t>
            </a:r>
            <a:r>
              <a:rPr lang="en-US" sz="1050" dirty="0"/>
              <a:t> = a</a:t>
            </a:r>
          </a:p>
          <a:p>
            <a:r>
              <a:rPr lang="en-US" sz="1050" dirty="0"/>
              <a:t>            </a:t>
            </a:r>
            <a:r>
              <a:rPr lang="en-US" sz="1050" dirty="0" err="1"/>
              <a:t>b_prev</a:t>
            </a:r>
            <a:r>
              <a:rPr lang="en-US" sz="1050" dirty="0"/>
              <a:t> = b</a:t>
            </a:r>
          </a:p>
          <a:p>
            <a:r>
              <a:rPr lang="ru-RU" sz="1050" dirty="0"/>
              <a:t>        </a:t>
            </a:r>
            <a:r>
              <a:rPr lang="en-US" sz="1050" dirty="0"/>
              <a:t>with </a:t>
            </a:r>
            <a:r>
              <a:rPr lang="en-US" sz="1050" dirty="0" err="1"/>
              <a:t>torch.no_grad</a:t>
            </a:r>
            <a:r>
              <a:rPr lang="en-US" sz="1050" dirty="0"/>
              <a:t>():</a:t>
            </a:r>
          </a:p>
          <a:p>
            <a:r>
              <a:rPr lang="en-US" sz="1050" dirty="0"/>
              <a:t>            self.l2.weight[0, :] = 1</a:t>
            </a:r>
          </a:p>
          <a:p>
            <a:r>
              <a:rPr lang="en-US" sz="1050" dirty="0"/>
              <a:t>            self.l2.bias[0] = 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70647C-ECB3-F17D-8C9A-4AD72EAC10AA}"/>
              </a:ext>
            </a:extLst>
          </p:cNvPr>
          <p:cNvSpPr txBox="1"/>
          <p:nvPr/>
        </p:nvSpPr>
        <p:spPr>
          <a:xfrm>
            <a:off x="3491880" y="3607444"/>
            <a:ext cx="1683474" cy="138499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050" dirty="0"/>
              <a:t>   @property</a:t>
            </a:r>
          </a:p>
          <a:p>
            <a:r>
              <a:rPr lang="en-US" sz="1050" dirty="0"/>
              <a:t>    def steps(self):</a:t>
            </a:r>
          </a:p>
          <a:p>
            <a:r>
              <a:rPr lang="en-US" sz="1050" dirty="0"/>
              <a:t>        return </a:t>
            </a:r>
            <a:r>
              <a:rPr lang="en-US" sz="1050" dirty="0" err="1"/>
              <a:t>len</a:t>
            </a:r>
            <a:r>
              <a:rPr lang="en-US" sz="1050" dirty="0"/>
              <a:t>(</a:t>
            </a:r>
            <a:r>
              <a:rPr lang="en-US" sz="1050" dirty="0" err="1"/>
              <a:t>self.xvalues</a:t>
            </a:r>
            <a:r>
              <a:rPr lang="en-US" sz="1050" dirty="0"/>
              <a:t>)</a:t>
            </a:r>
          </a:p>
          <a:p>
            <a:r>
              <a:rPr lang="en-US" sz="1050" dirty="0"/>
              <a:t>    def forward(self, x):</a:t>
            </a:r>
          </a:p>
          <a:p>
            <a:r>
              <a:rPr lang="en-US" sz="1050" dirty="0"/>
              <a:t>        x = self.l1(x)</a:t>
            </a:r>
          </a:p>
          <a:p>
            <a:r>
              <a:rPr lang="en-US" sz="1050" dirty="0"/>
              <a:t>        x = </a:t>
            </a:r>
            <a:r>
              <a:rPr lang="en-US" sz="1050" dirty="0" err="1"/>
              <a:t>nn.ReLU</a:t>
            </a:r>
            <a:r>
              <a:rPr lang="en-US" sz="1050" dirty="0"/>
              <a:t>()(x)</a:t>
            </a:r>
          </a:p>
          <a:p>
            <a:r>
              <a:rPr lang="en-US" sz="1050" dirty="0"/>
              <a:t>        x = self.l2(x)</a:t>
            </a:r>
          </a:p>
          <a:p>
            <a:r>
              <a:rPr lang="en-US" sz="1050" dirty="0"/>
              <a:t>        return x</a:t>
            </a:r>
            <a:endParaRPr lang="ru-RU" sz="105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CD5B7-1C9A-B41A-66A4-BD2EF04B082C}"/>
              </a:ext>
            </a:extLst>
          </p:cNvPr>
          <p:cNvSpPr txBox="1"/>
          <p:nvPr/>
        </p:nvSpPr>
        <p:spPr>
          <a:xfrm>
            <a:off x="5470953" y="843558"/>
            <a:ext cx="3592650" cy="235449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050" dirty="0" err="1"/>
              <a:t>yfunc</a:t>
            </a:r>
            <a:r>
              <a:rPr lang="en-US" sz="1050" dirty="0"/>
              <a:t> = lambda x: x**2</a:t>
            </a:r>
          </a:p>
          <a:p>
            <a:r>
              <a:rPr lang="en-US" sz="1050" dirty="0" err="1"/>
              <a:t>interp_range</a:t>
            </a:r>
            <a:r>
              <a:rPr lang="en-US" sz="1050" dirty="0"/>
              <a:t> = </a:t>
            </a:r>
            <a:r>
              <a:rPr lang="en-US" sz="1050" dirty="0" err="1"/>
              <a:t>np.arange</a:t>
            </a:r>
            <a:r>
              <a:rPr lang="en-US" sz="1050" dirty="0"/>
              <a:t>(0,1+0.0001,0.02)</a:t>
            </a:r>
          </a:p>
          <a:p>
            <a:endParaRPr lang="en-US" sz="1050" dirty="0"/>
          </a:p>
          <a:p>
            <a:r>
              <a:rPr lang="en-US" sz="1050" dirty="0"/>
              <a:t>x2m = </a:t>
            </a:r>
            <a:r>
              <a:rPr lang="en-US" sz="1050" dirty="0" err="1"/>
              <a:t>XFuncModule</a:t>
            </a:r>
            <a:r>
              <a:rPr lang="en-US" sz="1050" dirty="0"/>
              <a:t>(</a:t>
            </a:r>
            <a:r>
              <a:rPr lang="en-US" sz="1050" dirty="0" err="1"/>
              <a:t>interp_range</a:t>
            </a:r>
            <a:r>
              <a:rPr lang="en-US" sz="1050" dirty="0"/>
              <a:t> , </a:t>
            </a:r>
            <a:r>
              <a:rPr lang="en-US" sz="1050" dirty="0" err="1"/>
              <a:t>yfunc</a:t>
            </a:r>
            <a:r>
              <a:rPr lang="en-US" sz="1050" dirty="0"/>
              <a:t>)</a:t>
            </a:r>
          </a:p>
          <a:p>
            <a:endParaRPr lang="en-US" sz="1050" dirty="0"/>
          </a:p>
          <a:p>
            <a:r>
              <a:rPr lang="pt-BR" sz="1050" dirty="0"/>
              <a:t>x_val = torch.rand(2000, 1)</a:t>
            </a:r>
          </a:p>
          <a:p>
            <a:r>
              <a:rPr lang="pt-BR" sz="1050" dirty="0"/>
              <a:t>y_val=x_val*x_val</a:t>
            </a:r>
            <a:endParaRPr lang="en-US" sz="1050" dirty="0"/>
          </a:p>
          <a:p>
            <a:endParaRPr lang="en-US" sz="1050" dirty="0"/>
          </a:p>
          <a:p>
            <a:r>
              <a:rPr lang="en-US" sz="1050" dirty="0" err="1"/>
              <a:t>res_model</a:t>
            </a:r>
            <a:r>
              <a:rPr lang="en-US" sz="1050" dirty="0"/>
              <a:t> = x2m(</a:t>
            </a:r>
            <a:r>
              <a:rPr lang="en-US" sz="1050" dirty="0" err="1"/>
              <a:t>x_val</a:t>
            </a:r>
            <a:r>
              <a:rPr lang="en-US" sz="1050" dirty="0"/>
              <a:t>).detach().</a:t>
            </a:r>
            <a:r>
              <a:rPr lang="en-US" sz="1050" dirty="0" err="1"/>
              <a:t>numpy</a:t>
            </a:r>
            <a:r>
              <a:rPr lang="en-US" sz="1050" dirty="0"/>
              <a:t>().flatten()</a:t>
            </a:r>
          </a:p>
          <a:p>
            <a:r>
              <a:rPr lang="en-US" sz="1050" dirty="0" err="1"/>
              <a:t>res_true</a:t>
            </a:r>
            <a:r>
              <a:rPr lang="en-US" sz="1050" dirty="0"/>
              <a:t>=</a:t>
            </a:r>
            <a:r>
              <a:rPr lang="en-US" sz="1050" dirty="0" err="1"/>
              <a:t>y_val.numpy</a:t>
            </a:r>
            <a:r>
              <a:rPr lang="en-US" sz="1050" dirty="0"/>
              <a:t>()[:,0]</a:t>
            </a:r>
          </a:p>
          <a:p>
            <a:endParaRPr lang="en-US" sz="1050" dirty="0"/>
          </a:p>
          <a:p>
            <a:r>
              <a:rPr lang="en-US" sz="1050" dirty="0" err="1"/>
              <a:t>mape_val</a:t>
            </a:r>
            <a:r>
              <a:rPr lang="en-US" sz="1050" dirty="0"/>
              <a:t>=</a:t>
            </a:r>
            <a:r>
              <a:rPr lang="en-US" sz="1050" dirty="0" err="1"/>
              <a:t>np.mean</a:t>
            </a:r>
            <a:r>
              <a:rPr lang="en-US" sz="1050" dirty="0"/>
              <a:t>(</a:t>
            </a:r>
            <a:r>
              <a:rPr lang="en-US" sz="1050" dirty="0" err="1"/>
              <a:t>np.abs</a:t>
            </a:r>
            <a:r>
              <a:rPr lang="en-US" sz="1050" dirty="0"/>
              <a:t>((</a:t>
            </a:r>
            <a:r>
              <a:rPr lang="en-US" sz="1050" dirty="0" err="1"/>
              <a:t>res_true</a:t>
            </a:r>
            <a:r>
              <a:rPr lang="en-US" sz="1050" dirty="0"/>
              <a:t> - </a:t>
            </a:r>
            <a:r>
              <a:rPr lang="en-US" sz="1050" dirty="0" err="1"/>
              <a:t>res_model</a:t>
            </a:r>
            <a:r>
              <a:rPr lang="en-US" sz="1050" dirty="0"/>
              <a:t>) / </a:t>
            </a:r>
            <a:r>
              <a:rPr lang="en-US" sz="1050" dirty="0" err="1"/>
              <a:t>res_true</a:t>
            </a:r>
            <a:r>
              <a:rPr lang="en-US" sz="1050" dirty="0"/>
              <a:t>))</a:t>
            </a:r>
          </a:p>
          <a:p>
            <a:endParaRPr lang="en-US" sz="1050" dirty="0"/>
          </a:p>
          <a:p>
            <a:r>
              <a:rPr lang="en-US" sz="1050" dirty="0"/>
              <a:t>print('MAPE:',</a:t>
            </a:r>
            <a:r>
              <a:rPr lang="en-US" sz="1050" dirty="0" err="1"/>
              <a:t>mape_val</a:t>
            </a:r>
            <a:r>
              <a:rPr lang="en-US" sz="1050" dirty="0"/>
              <a:t>)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53476119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419622"/>
            <a:ext cx="3708077" cy="280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D3159A-174A-ED71-9764-CA7FB060D372}"/>
                  </a:ext>
                </a:extLst>
              </p:cNvPr>
              <p:cNvSpPr txBox="1"/>
              <p:nvPr/>
            </p:nvSpPr>
            <p:spPr>
              <a:xfrm>
                <a:off x="683568" y="1482338"/>
                <a:ext cx="3132013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y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, </a:t>
                </a:r>
                <a:r>
                  <a:rPr lang="en-US" sz="2400" i="1" dirty="0"/>
                  <a:t>x</a:t>
                </a:r>
                <a:r>
                  <a:rPr lang="el-GR" sz="2400" dirty="0"/>
                  <a:t>ϵ</a:t>
                </a:r>
                <a:r>
                  <a:rPr lang="en-US" sz="2400" dirty="0"/>
                  <a:t>(0,1)</a:t>
                </a:r>
                <a:endParaRPr lang="ru-RU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D3159A-174A-ED71-9764-CA7FB060D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82338"/>
                <a:ext cx="3132013" cy="369332"/>
              </a:xfrm>
              <a:prstGeom prst="rect">
                <a:avLst/>
              </a:prstGeom>
              <a:blipFill>
                <a:blip r:embed="rId3"/>
                <a:stretch>
                  <a:fillRect l="-5837" t="-24590" b="-49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8BC48280-C708-4BCE-2CBD-66AAD6EA7FA4}"/>
              </a:ext>
            </a:extLst>
          </p:cNvPr>
          <p:cNvSpPr txBox="1"/>
          <p:nvPr/>
        </p:nvSpPr>
        <p:spPr>
          <a:xfrm>
            <a:off x="611560" y="1923678"/>
            <a:ext cx="35107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Обучающая выборка</a:t>
            </a:r>
            <a:r>
              <a:rPr lang="en-US" dirty="0"/>
              <a:t>: 8000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Валидационная</a:t>
            </a:r>
            <a:r>
              <a:rPr lang="ru-RU" dirty="0"/>
              <a:t> выборка</a:t>
            </a:r>
            <a:r>
              <a:rPr lang="en-US" dirty="0"/>
              <a:t>: 2000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Шума нет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Целевая метрика: </a:t>
            </a:r>
            <a:r>
              <a:rPr lang="en-US" dirty="0"/>
              <a:t>MAPE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68A53D-62E6-483A-BB57-0B56152422F9}"/>
              </a:ext>
            </a:extLst>
          </p:cNvPr>
          <p:cNvSpPr txBox="1"/>
          <p:nvPr/>
        </p:nvSpPr>
        <p:spPr>
          <a:xfrm>
            <a:off x="539552" y="987574"/>
            <a:ext cx="568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Обучить НС для аппроксимации квадратичной функции</a:t>
            </a:r>
          </a:p>
        </p:txBody>
      </p:sp>
      <p:pic>
        <p:nvPicPr>
          <p:cNvPr id="8" name="Picture 4" descr="MAPE vs MAE: Which Metric is Better? | by Lauren Gilbert | Trusted Data  Science @ Haleon | Medium">
            <a:extLst>
              <a:ext uri="{FF2B5EF4-FFF2-40B4-BE49-F238E27FC236}">
                <a16:creationId xmlns:a16="http://schemas.microsoft.com/office/drawing/2014/main" id="{9CB23D6C-0938-4E5E-BF14-AD9614DBD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3147814"/>
            <a:ext cx="2482290" cy="79208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Стандартное обучение</a:t>
            </a:r>
            <a:r>
              <a:rPr lang="en-US" dirty="0"/>
              <a:t> (2</a:t>
            </a:r>
            <a:r>
              <a:rPr lang="ru-RU" dirty="0"/>
              <a:t> слоя)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31590"/>
            <a:ext cx="2736304" cy="1979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059582"/>
            <a:ext cx="2626084" cy="196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127276"/>
            <a:ext cx="266308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3147814"/>
            <a:ext cx="2564479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012160" y="1731461"/>
            <a:ext cx="20088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dirty="0"/>
              <a:t>batch=128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epoch=200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Adam (</a:t>
            </a:r>
            <a:r>
              <a:rPr lang="en-US" dirty="0" err="1"/>
              <a:t>lr</a:t>
            </a:r>
            <a:r>
              <a:rPr lang="en-US" dirty="0"/>
              <a:t>=0.001)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ru-RU" dirty="0"/>
              <a:t>без изменения </a:t>
            </a:r>
            <a:r>
              <a:rPr lang="en-US" dirty="0" err="1"/>
              <a:t>lr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 Loss: MSE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1" y="344862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mse</a:t>
            </a:r>
            <a:r>
              <a:rPr lang="en-US" dirty="0"/>
              <a:t>: 1.5783e-05</a:t>
            </a:r>
            <a:br>
              <a:rPr lang="ru-RU" dirty="0"/>
            </a:br>
            <a:r>
              <a:rPr lang="en-US" dirty="0" err="1"/>
              <a:t>rmse</a:t>
            </a:r>
            <a:r>
              <a:rPr lang="en-US" dirty="0"/>
              <a:t>: 0.0040 </a:t>
            </a:r>
          </a:p>
          <a:p>
            <a:r>
              <a:rPr lang="en-US" dirty="0"/>
              <a:t>MAPE: 0.1143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2160" y="987574"/>
            <a:ext cx="1984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/>
              <a:t> 2 слоя: 1 – </a:t>
            </a:r>
            <a:r>
              <a:rPr lang="en-US" dirty="0"/>
              <a:t>50</a:t>
            </a:r>
            <a:r>
              <a:rPr lang="ru-RU" dirty="0"/>
              <a:t> – 1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dirty="0" err="1"/>
              <a:t>Relu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Стандартное обучение ( 2слоя)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012160" y="1131590"/>
            <a:ext cx="20088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b="1" dirty="0"/>
              <a:t>batch=512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epoch=200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Adam (</a:t>
            </a:r>
            <a:r>
              <a:rPr lang="en-US" dirty="0" err="1"/>
              <a:t>lr</a:t>
            </a:r>
            <a:r>
              <a:rPr lang="en-US" dirty="0"/>
              <a:t>=0.001)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ru-RU" dirty="0"/>
              <a:t>без изменения </a:t>
            </a:r>
            <a:r>
              <a:rPr lang="en-US" dirty="0" err="1"/>
              <a:t>lr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Loss: MSE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1" y="3147814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mse</a:t>
            </a:r>
            <a:r>
              <a:rPr lang="en-US" dirty="0"/>
              <a:t>: 1.5955e-05</a:t>
            </a:r>
            <a:br>
              <a:rPr lang="en-US" dirty="0"/>
            </a:br>
            <a:r>
              <a:rPr lang="en-US" dirty="0" err="1"/>
              <a:t>rmse</a:t>
            </a:r>
            <a:r>
              <a:rPr lang="en-US" dirty="0"/>
              <a:t>: 0.0040</a:t>
            </a:r>
            <a:endParaRPr lang="ru-RU" dirty="0"/>
          </a:p>
          <a:p>
            <a:r>
              <a:rPr lang="en-US" dirty="0"/>
              <a:t>MAPE: 0.1415 </a:t>
            </a:r>
            <a:endParaRPr lang="ru-R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43558"/>
            <a:ext cx="2808312" cy="207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27682"/>
            <a:ext cx="2736304" cy="207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7FFFAC-8908-0044-EB96-35DD0F17E499}"/>
              </a:ext>
            </a:extLst>
          </p:cNvPr>
          <p:cNvSpPr txBox="1"/>
          <p:nvPr/>
        </p:nvSpPr>
        <p:spPr>
          <a:xfrm>
            <a:off x="3347864" y="4515966"/>
            <a:ext cx="5234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Увеличилась скорость сходимости, но </a:t>
            </a:r>
            <a:r>
              <a:rPr lang="en-US" dirty="0"/>
              <a:t>MAPE </a:t>
            </a:r>
            <a:r>
              <a:rPr lang="ru-RU" dirty="0"/>
              <a:t>вырос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Стандартное обучение ( 2слоя)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012160" y="1131590"/>
            <a:ext cx="28956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b="1" dirty="0"/>
              <a:t>C</a:t>
            </a:r>
            <a:r>
              <a:rPr lang="ru-RU" b="1" dirty="0" err="1"/>
              <a:t>эмплирование</a:t>
            </a:r>
            <a:r>
              <a:rPr lang="ru-RU" b="1" dirty="0"/>
              <a:t> пакетов  </a:t>
            </a:r>
            <a:endParaRPr lang="en-US" b="1" dirty="0"/>
          </a:p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dirty="0"/>
              <a:t>batch=128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epoch=200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Adam (</a:t>
            </a:r>
            <a:r>
              <a:rPr lang="en-US" dirty="0" err="1"/>
              <a:t>lr</a:t>
            </a:r>
            <a:r>
              <a:rPr lang="en-US" dirty="0"/>
              <a:t>=0.001)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ru-RU" dirty="0"/>
              <a:t>без изменения </a:t>
            </a:r>
            <a:r>
              <a:rPr lang="en-US" dirty="0" err="1"/>
              <a:t>lr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Loss: MSE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1" y="308858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mse</a:t>
            </a:r>
            <a:r>
              <a:rPr lang="en-US" dirty="0"/>
              <a:t>: 8.3055e-07</a:t>
            </a:r>
            <a:br>
              <a:rPr lang="ru-RU" dirty="0"/>
            </a:br>
            <a:r>
              <a:rPr lang="en-US" dirty="0" err="1"/>
              <a:t>rmse</a:t>
            </a:r>
            <a:r>
              <a:rPr lang="en-US" dirty="0"/>
              <a:t>: 0.0009 </a:t>
            </a:r>
          </a:p>
          <a:p>
            <a:r>
              <a:rPr lang="en-US" b="1" dirty="0"/>
              <a:t>MAPE: 0.0434 </a:t>
            </a:r>
            <a:r>
              <a:rPr lang="en-US" dirty="0"/>
              <a:t> 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915566"/>
            <a:ext cx="2520280" cy="1888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15566"/>
            <a:ext cx="2592288" cy="190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859782"/>
            <a:ext cx="2592288" cy="196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4D62B8-A56A-E970-7A26-ECBE4D00FB2E}"/>
              </a:ext>
            </a:extLst>
          </p:cNvPr>
          <p:cNvSpPr txBox="1"/>
          <p:nvPr/>
        </p:nvSpPr>
        <p:spPr>
          <a:xfrm>
            <a:off x="3635896" y="4515966"/>
            <a:ext cx="3086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MAPE </a:t>
            </a:r>
            <a:r>
              <a:rPr lang="ru-RU" dirty="0"/>
              <a:t>уменьшилось в </a:t>
            </a:r>
            <a:r>
              <a:rPr lang="en-US" dirty="0"/>
              <a:t>~</a:t>
            </a:r>
            <a:r>
              <a:rPr lang="ru-RU" dirty="0"/>
              <a:t>3 раза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Стандартное обучение ( 2слоя)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012160" y="1059582"/>
            <a:ext cx="29963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ru-RU" b="1" dirty="0"/>
              <a:t>Изменение </a:t>
            </a:r>
            <a:r>
              <a:rPr lang="en-US" b="1" dirty="0"/>
              <a:t>LR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C</a:t>
            </a:r>
            <a:r>
              <a:rPr lang="ru-RU" dirty="0" err="1"/>
              <a:t>эмплирование</a:t>
            </a:r>
            <a:r>
              <a:rPr lang="ru-RU" dirty="0"/>
              <a:t> пакетов</a:t>
            </a:r>
            <a:r>
              <a:rPr lang="ru-RU" b="1" dirty="0"/>
              <a:t>  </a:t>
            </a:r>
            <a:endParaRPr lang="en-US" b="1" dirty="0"/>
          </a:p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dirty="0"/>
              <a:t>batch=128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b="1" dirty="0"/>
              <a:t>epoch=</a:t>
            </a:r>
            <a:r>
              <a:rPr lang="ru-RU" b="1" dirty="0"/>
              <a:t>4</a:t>
            </a:r>
            <a:r>
              <a:rPr lang="en-US" b="1" dirty="0"/>
              <a:t>00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Adam (</a:t>
            </a:r>
            <a:r>
              <a:rPr lang="ru-RU" dirty="0"/>
              <a:t>начальный </a:t>
            </a:r>
            <a:r>
              <a:rPr lang="en-US" dirty="0" err="1"/>
              <a:t>lr</a:t>
            </a:r>
            <a:r>
              <a:rPr lang="en-US" dirty="0"/>
              <a:t>=0.001)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Loss: MSE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2161" y="301657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mse</a:t>
            </a:r>
            <a:r>
              <a:rPr lang="en-US" dirty="0"/>
              <a:t>: 2.0879e-06</a:t>
            </a:r>
            <a:br>
              <a:rPr lang="en-US" dirty="0"/>
            </a:br>
            <a:r>
              <a:rPr lang="en-US" dirty="0" err="1"/>
              <a:t>rmse</a:t>
            </a:r>
            <a:r>
              <a:rPr lang="en-US" dirty="0"/>
              <a:t>: 0.0014 </a:t>
            </a:r>
            <a:endParaRPr lang="ru-RU" dirty="0"/>
          </a:p>
          <a:p>
            <a:r>
              <a:rPr lang="en-US" b="1" dirty="0"/>
              <a:t>MAPE: 0.0377</a:t>
            </a:r>
            <a:r>
              <a:rPr lang="en-US" dirty="0"/>
              <a:t>  </a:t>
            </a:r>
            <a:endParaRPr lang="ru-RU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975922"/>
            <a:ext cx="2592288" cy="181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43558"/>
            <a:ext cx="2592288" cy="196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787774"/>
            <a:ext cx="270707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BFC4C3-BDBF-66A1-675A-BFACF518B198}"/>
              </a:ext>
            </a:extLst>
          </p:cNvPr>
          <p:cNvSpPr txBox="1"/>
          <p:nvPr/>
        </p:nvSpPr>
        <p:spPr>
          <a:xfrm>
            <a:off x="3635896" y="4515966"/>
            <a:ext cx="272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MAPE </a:t>
            </a:r>
            <a:r>
              <a:rPr lang="ru-RU" dirty="0"/>
              <a:t>уменьшилось </a:t>
            </a:r>
            <a:r>
              <a:rPr lang="en-US" dirty="0"/>
              <a:t>0.006</a:t>
            </a:r>
            <a:endParaRPr lang="ru-RU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Стандартное обучение ( </a:t>
            </a:r>
            <a:r>
              <a:rPr lang="en-US" dirty="0"/>
              <a:t>3 </a:t>
            </a:r>
            <a:r>
              <a:rPr lang="ru-RU" dirty="0"/>
              <a:t>слоя)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012160" y="1598478"/>
            <a:ext cx="29963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ru-RU" dirty="0"/>
              <a:t>Изменение </a:t>
            </a:r>
            <a:r>
              <a:rPr lang="en-US" dirty="0"/>
              <a:t>LR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C</a:t>
            </a:r>
            <a:r>
              <a:rPr lang="ru-RU" dirty="0" err="1"/>
              <a:t>эмплирование</a:t>
            </a:r>
            <a:r>
              <a:rPr lang="ru-RU" dirty="0"/>
              <a:t> пакетов</a:t>
            </a:r>
            <a:r>
              <a:rPr lang="ru-RU" b="1" dirty="0"/>
              <a:t>  </a:t>
            </a:r>
            <a:endParaRPr lang="en-US" b="1" dirty="0"/>
          </a:p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dirty="0"/>
              <a:t>batch=128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epoch=</a:t>
            </a:r>
            <a:r>
              <a:rPr lang="ru-RU" dirty="0"/>
              <a:t>4</a:t>
            </a:r>
            <a:r>
              <a:rPr lang="en-US" dirty="0"/>
              <a:t>00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Adam (</a:t>
            </a:r>
            <a:r>
              <a:rPr lang="ru-RU" dirty="0"/>
              <a:t>начальный </a:t>
            </a:r>
            <a:r>
              <a:rPr lang="en-US" dirty="0" err="1"/>
              <a:t>lr</a:t>
            </a:r>
            <a:r>
              <a:rPr lang="en-US" dirty="0"/>
              <a:t>=0.001)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Loss: MSE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2161" y="3376612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mse</a:t>
            </a:r>
            <a:r>
              <a:rPr lang="en-US" dirty="0"/>
              <a:t>: 5.5170e-07</a:t>
            </a:r>
            <a:br>
              <a:rPr lang="en-US" dirty="0"/>
            </a:br>
            <a:r>
              <a:rPr lang="en-US" dirty="0" err="1"/>
              <a:t>rmse</a:t>
            </a:r>
            <a:r>
              <a:rPr lang="en-US" dirty="0"/>
              <a:t>: 0.0007</a:t>
            </a:r>
          </a:p>
          <a:p>
            <a:r>
              <a:rPr lang="en-US" b="1" dirty="0"/>
              <a:t>MAPE: 0.0362 </a:t>
            </a:r>
            <a:r>
              <a:rPr lang="en-US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2160" y="987574"/>
            <a:ext cx="2505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b="1" dirty="0"/>
              <a:t>3</a:t>
            </a:r>
            <a:r>
              <a:rPr lang="ru-RU" b="1" dirty="0"/>
              <a:t> слоя: 1 – </a:t>
            </a:r>
            <a:r>
              <a:rPr lang="en-US" b="1" dirty="0"/>
              <a:t>40</a:t>
            </a:r>
            <a:r>
              <a:rPr lang="ru-RU" b="1" dirty="0"/>
              <a:t> – 1</a:t>
            </a:r>
            <a:r>
              <a:rPr lang="en-US" b="1" dirty="0"/>
              <a:t>0 – 1 </a:t>
            </a:r>
            <a:endParaRPr lang="ru-RU" b="1" dirty="0"/>
          </a:p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dirty="0" err="1"/>
              <a:t>Relu</a:t>
            </a:r>
            <a:endParaRPr lang="ru-RU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7574"/>
            <a:ext cx="2664296" cy="196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3" y="2934118"/>
            <a:ext cx="2736304" cy="206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C8DE4EA-F0B7-8ACF-04BE-DB23AD1662D8}"/>
              </a:ext>
            </a:extLst>
          </p:cNvPr>
          <p:cNvSpPr txBox="1"/>
          <p:nvPr/>
        </p:nvSpPr>
        <p:spPr>
          <a:xfrm>
            <a:off x="3635896" y="4515966"/>
            <a:ext cx="3009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MAPE </a:t>
            </a:r>
            <a:r>
              <a:rPr lang="ru-RU" dirty="0"/>
              <a:t>уменьшилось на 0.001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Аналитическое решение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480721" y="4146634"/>
            <a:ext cx="151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MAPE: </a:t>
            </a:r>
            <a:r>
              <a:rPr lang="ru-RU" b="1" dirty="0"/>
              <a:t>0.0059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12160" y="987574"/>
            <a:ext cx="2050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b="1" dirty="0"/>
              <a:t>2</a:t>
            </a:r>
            <a:r>
              <a:rPr lang="ru-RU" b="1" dirty="0"/>
              <a:t> слоя: 1 – </a:t>
            </a:r>
            <a:r>
              <a:rPr lang="en-US" b="1" dirty="0"/>
              <a:t>50</a:t>
            </a:r>
            <a:r>
              <a:rPr lang="ru-RU" b="1" dirty="0"/>
              <a:t> –</a:t>
            </a:r>
            <a:r>
              <a:rPr lang="en-US" b="1" dirty="0"/>
              <a:t> 1 </a:t>
            </a:r>
            <a:endParaRPr lang="ru-RU" b="1" dirty="0"/>
          </a:p>
          <a:p>
            <a:pPr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en-US" dirty="0" err="1"/>
              <a:t>Relu</a:t>
            </a:r>
            <a:endParaRPr lang="ru-RU" dirty="0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2648" y="1635646"/>
            <a:ext cx="3275856" cy="244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23169" y="847328"/>
            <a:ext cx="5456943" cy="330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/>
              <a:t>self.xvalues</a:t>
            </a:r>
            <a:r>
              <a:rPr lang="en-US" sz="1100" dirty="0"/>
              <a:t> = </a:t>
            </a:r>
            <a:r>
              <a:rPr lang="en-US" sz="1100" dirty="0" err="1"/>
              <a:t>np.arange</a:t>
            </a:r>
            <a:r>
              <a:rPr lang="en-US" sz="1100" dirty="0"/>
              <a:t>(0,1+0.0001,0.5) # </a:t>
            </a:r>
            <a:r>
              <a:rPr lang="ru-RU" sz="1100" dirty="0"/>
              <a:t>узлы 0, 0.5, 1</a:t>
            </a:r>
            <a:endParaRPr lang="en-US" sz="1100" dirty="0"/>
          </a:p>
          <a:p>
            <a:r>
              <a:rPr lang="en-US" sz="1100" dirty="0"/>
              <a:t>self.l1 = </a:t>
            </a:r>
            <a:r>
              <a:rPr lang="en-US" sz="1100" dirty="0" err="1"/>
              <a:t>nn.Linear</a:t>
            </a:r>
            <a:r>
              <a:rPr lang="en-US" sz="1100" dirty="0"/>
              <a:t>(1, </a:t>
            </a:r>
            <a:r>
              <a:rPr lang="en-US" sz="1100" dirty="0" err="1"/>
              <a:t>len</a:t>
            </a:r>
            <a:r>
              <a:rPr lang="en-US" sz="1100" dirty="0"/>
              <a:t>(</a:t>
            </a:r>
            <a:r>
              <a:rPr lang="en-US" sz="1100" dirty="0" err="1"/>
              <a:t>self.xvalues</a:t>
            </a:r>
            <a:r>
              <a:rPr lang="en-US" sz="1100" dirty="0"/>
              <a:t> )-1) </a:t>
            </a:r>
          </a:p>
          <a:p>
            <a:r>
              <a:rPr lang="en-US" sz="1100" dirty="0"/>
              <a:t>self.l2 = </a:t>
            </a:r>
            <a:r>
              <a:rPr lang="en-US" sz="1100" dirty="0" err="1"/>
              <a:t>nn.Linear</a:t>
            </a:r>
            <a:r>
              <a:rPr lang="en-US" sz="1100" dirty="0"/>
              <a:t>(</a:t>
            </a:r>
            <a:r>
              <a:rPr lang="en-US" sz="1100" dirty="0" err="1"/>
              <a:t>len</a:t>
            </a:r>
            <a:r>
              <a:rPr lang="en-US" sz="1100" dirty="0"/>
              <a:t>(</a:t>
            </a:r>
            <a:r>
              <a:rPr lang="en-US" sz="1100" dirty="0" err="1"/>
              <a:t>self.xvalues</a:t>
            </a:r>
            <a:r>
              <a:rPr lang="en-US" sz="1100" dirty="0"/>
              <a:t> )-1, 1)</a:t>
            </a:r>
          </a:p>
          <a:p>
            <a:r>
              <a:rPr lang="en-US" sz="1100" dirty="0" err="1"/>
              <a:t>a_prev</a:t>
            </a:r>
            <a:r>
              <a:rPr lang="en-US" sz="1100" dirty="0"/>
              <a:t>, </a:t>
            </a:r>
            <a:r>
              <a:rPr lang="en-US" sz="1100" dirty="0" err="1"/>
              <a:t>b_prev</a:t>
            </a:r>
            <a:r>
              <a:rPr lang="en-US" sz="1100" dirty="0"/>
              <a:t> = 0, 0</a:t>
            </a:r>
          </a:p>
          <a:p>
            <a:r>
              <a:rPr lang="en-US" sz="1100" dirty="0"/>
              <a:t>for </a:t>
            </a:r>
            <a:r>
              <a:rPr lang="en-US" sz="1100" dirty="0" err="1"/>
              <a:t>i</a:t>
            </a:r>
            <a:r>
              <a:rPr lang="en-US" sz="1100" dirty="0"/>
              <a:t>, x in enumerate(</a:t>
            </a:r>
            <a:r>
              <a:rPr lang="en-US" sz="1100" dirty="0" err="1"/>
              <a:t>self.xvalues</a:t>
            </a:r>
            <a:r>
              <a:rPr lang="en-US" sz="1100" dirty="0"/>
              <a:t>[:-1]):</a:t>
            </a:r>
          </a:p>
          <a:p>
            <a:r>
              <a:rPr lang="en-US" sz="1100" dirty="0"/>
              <a:t>            </a:t>
            </a:r>
            <a:r>
              <a:rPr lang="en-US" sz="1100" dirty="0" err="1"/>
              <a:t>dx</a:t>
            </a:r>
            <a:r>
              <a:rPr lang="en-US" sz="1100" dirty="0"/>
              <a:t> = </a:t>
            </a:r>
            <a:r>
              <a:rPr lang="en-US" sz="1100" dirty="0" err="1"/>
              <a:t>self.xvalues</a:t>
            </a:r>
            <a:r>
              <a:rPr lang="en-US" sz="1100" dirty="0"/>
              <a:t>[i+1] - </a:t>
            </a:r>
            <a:r>
              <a:rPr lang="en-US" sz="1100" dirty="0" err="1"/>
              <a:t>self.xvalues</a:t>
            </a:r>
            <a:r>
              <a:rPr lang="en-US" sz="1100" dirty="0"/>
              <a:t>[</a:t>
            </a:r>
            <a:r>
              <a:rPr lang="en-US" sz="1100" dirty="0" err="1"/>
              <a:t>i</a:t>
            </a:r>
            <a:r>
              <a:rPr lang="en-US" sz="1100" dirty="0"/>
              <a:t>]</a:t>
            </a:r>
          </a:p>
          <a:p>
            <a:r>
              <a:rPr lang="en-US" sz="1100" dirty="0"/>
              <a:t>            </a:t>
            </a:r>
            <a:r>
              <a:rPr lang="en-US" sz="1100" dirty="0" err="1"/>
              <a:t>dy</a:t>
            </a:r>
            <a:r>
              <a:rPr lang="en-US" sz="1100" dirty="0"/>
              <a:t> = </a:t>
            </a:r>
            <a:r>
              <a:rPr lang="en-US" sz="1100" dirty="0" err="1"/>
              <a:t>yvalues</a:t>
            </a:r>
            <a:r>
              <a:rPr lang="en-US" sz="1100" dirty="0"/>
              <a:t>[i+1] - </a:t>
            </a:r>
            <a:r>
              <a:rPr lang="en-US" sz="1100" dirty="0" err="1"/>
              <a:t>yvalues</a:t>
            </a:r>
            <a:r>
              <a:rPr lang="en-US" sz="1100" dirty="0"/>
              <a:t>[</a:t>
            </a:r>
            <a:r>
              <a:rPr lang="en-US" sz="1100" dirty="0" err="1"/>
              <a:t>i</a:t>
            </a:r>
            <a:r>
              <a:rPr lang="en-US" sz="1100" dirty="0"/>
              <a:t>]</a:t>
            </a:r>
          </a:p>
          <a:p>
            <a:r>
              <a:rPr lang="en-US" sz="1100" dirty="0"/>
              <a:t>            a = </a:t>
            </a:r>
            <a:r>
              <a:rPr lang="en-US" sz="1100" dirty="0" err="1"/>
              <a:t>dy</a:t>
            </a:r>
            <a:r>
              <a:rPr lang="en-US" sz="1100" dirty="0"/>
              <a:t>/</a:t>
            </a:r>
            <a:r>
              <a:rPr lang="en-US" sz="1100" dirty="0" err="1"/>
              <a:t>dx</a:t>
            </a:r>
            <a:endParaRPr lang="en-US" sz="1100" dirty="0"/>
          </a:p>
          <a:p>
            <a:r>
              <a:rPr lang="en-US" sz="1100" dirty="0"/>
              <a:t>            b = </a:t>
            </a:r>
            <a:r>
              <a:rPr lang="en-US" sz="1100" dirty="0" err="1"/>
              <a:t>yvalues</a:t>
            </a:r>
            <a:r>
              <a:rPr lang="en-US" sz="1100" dirty="0"/>
              <a:t>[</a:t>
            </a:r>
            <a:r>
              <a:rPr lang="en-US" sz="1100" dirty="0" err="1"/>
              <a:t>i</a:t>
            </a:r>
            <a:r>
              <a:rPr lang="en-US" sz="1100" dirty="0"/>
              <a:t>] - a*x</a:t>
            </a:r>
          </a:p>
          <a:p>
            <a:r>
              <a:rPr lang="en-US" sz="1100" dirty="0"/>
              <a:t>            </a:t>
            </a:r>
            <a:r>
              <a:rPr lang="en-US" sz="1100" dirty="0" err="1"/>
              <a:t>err_shift</a:t>
            </a:r>
            <a:r>
              <a:rPr lang="en-US" sz="1100" dirty="0"/>
              <a:t> = (</a:t>
            </a:r>
            <a:r>
              <a:rPr lang="en-US" sz="1100" dirty="0" err="1"/>
              <a:t>yvalues</a:t>
            </a:r>
            <a:r>
              <a:rPr lang="en-US" sz="1100" dirty="0"/>
              <a:t>[i+1] + </a:t>
            </a:r>
            <a:r>
              <a:rPr lang="en-US" sz="1100" dirty="0" err="1"/>
              <a:t>yvalues</a:t>
            </a:r>
            <a:r>
              <a:rPr lang="en-US" sz="1100" dirty="0"/>
              <a:t>[</a:t>
            </a:r>
            <a:r>
              <a:rPr lang="en-US" sz="1100" dirty="0" err="1"/>
              <a:t>i</a:t>
            </a:r>
            <a:r>
              <a:rPr lang="en-US" sz="1100" dirty="0"/>
              <a:t>]) / 2 - </a:t>
            </a:r>
            <a:r>
              <a:rPr lang="en-US" sz="1100" b="1" u="sng" dirty="0" err="1"/>
              <a:t>yfunc</a:t>
            </a:r>
            <a:r>
              <a:rPr lang="en-US" sz="1100" dirty="0"/>
              <a:t>((</a:t>
            </a:r>
            <a:r>
              <a:rPr lang="en-US" sz="1100" dirty="0" err="1"/>
              <a:t>self.xvalues</a:t>
            </a:r>
            <a:r>
              <a:rPr lang="en-US" sz="1100" dirty="0"/>
              <a:t>[i+1] + </a:t>
            </a:r>
            <a:r>
              <a:rPr lang="en-US" sz="1100" dirty="0" err="1"/>
              <a:t>self.xvalues</a:t>
            </a:r>
            <a:r>
              <a:rPr lang="en-US" sz="1100" dirty="0"/>
              <a:t>[</a:t>
            </a:r>
            <a:r>
              <a:rPr lang="en-US" sz="1100" dirty="0" err="1"/>
              <a:t>i</a:t>
            </a:r>
            <a:r>
              <a:rPr lang="en-US" sz="1100" dirty="0"/>
              <a:t>]) / 2)</a:t>
            </a:r>
          </a:p>
          <a:p>
            <a:r>
              <a:rPr lang="en-US" sz="1100" dirty="0"/>
              <a:t>            b = b - </a:t>
            </a:r>
            <a:r>
              <a:rPr lang="en-US" sz="1100" dirty="0" err="1"/>
              <a:t>err_shift</a:t>
            </a:r>
            <a:r>
              <a:rPr lang="en-US" sz="1100" dirty="0"/>
              <a:t> / 2</a:t>
            </a:r>
          </a:p>
          <a:p>
            <a:r>
              <a:rPr lang="en-US" sz="1100" dirty="0"/>
              <a:t>            with </a:t>
            </a:r>
            <a:r>
              <a:rPr lang="en-US" sz="1100" dirty="0" err="1"/>
              <a:t>torch.no_grad</a:t>
            </a:r>
            <a:r>
              <a:rPr lang="en-US" sz="1100" dirty="0"/>
              <a:t>():</a:t>
            </a:r>
          </a:p>
          <a:p>
            <a:r>
              <a:rPr lang="en-US" sz="1100" dirty="0"/>
              <a:t>                self.l1.weight[</a:t>
            </a:r>
            <a:r>
              <a:rPr lang="en-US" sz="1100" dirty="0" err="1"/>
              <a:t>i</a:t>
            </a:r>
            <a:r>
              <a:rPr lang="en-US" sz="1100" dirty="0"/>
              <a:t>, 0] = a - </a:t>
            </a:r>
            <a:r>
              <a:rPr lang="en-US" sz="1100" dirty="0" err="1"/>
              <a:t>a_prev</a:t>
            </a:r>
            <a:r>
              <a:rPr lang="en-US" sz="1100" dirty="0"/>
              <a:t> </a:t>
            </a:r>
          </a:p>
          <a:p>
            <a:r>
              <a:rPr lang="en-US" sz="1100" dirty="0"/>
              <a:t>                self.l1.bias[</a:t>
            </a:r>
            <a:r>
              <a:rPr lang="en-US" sz="1100" dirty="0" err="1"/>
              <a:t>i</a:t>
            </a:r>
            <a:r>
              <a:rPr lang="en-US" sz="1100" dirty="0"/>
              <a:t>] = b - </a:t>
            </a:r>
            <a:r>
              <a:rPr lang="en-US" sz="1100" dirty="0" err="1"/>
              <a:t>b_prev</a:t>
            </a:r>
            <a:endParaRPr lang="en-US" sz="1100" dirty="0"/>
          </a:p>
          <a:p>
            <a:r>
              <a:rPr lang="en-US" sz="1100" dirty="0"/>
              <a:t>            </a:t>
            </a:r>
            <a:r>
              <a:rPr lang="en-US" sz="1100" dirty="0" err="1"/>
              <a:t>a_prev</a:t>
            </a:r>
            <a:r>
              <a:rPr lang="en-US" sz="1100" dirty="0"/>
              <a:t> = a</a:t>
            </a:r>
          </a:p>
          <a:p>
            <a:r>
              <a:rPr lang="en-US" sz="1100" dirty="0"/>
              <a:t>            </a:t>
            </a:r>
            <a:r>
              <a:rPr lang="en-US" sz="1100" dirty="0" err="1"/>
              <a:t>b_prev</a:t>
            </a:r>
            <a:r>
              <a:rPr lang="en-US" sz="1100" dirty="0"/>
              <a:t> = b</a:t>
            </a:r>
          </a:p>
          <a:p>
            <a:r>
              <a:rPr lang="en-US" sz="1100" dirty="0"/>
              <a:t>with </a:t>
            </a:r>
            <a:r>
              <a:rPr lang="en-US" sz="1100" dirty="0" err="1"/>
              <a:t>torch.no_grad</a:t>
            </a:r>
            <a:r>
              <a:rPr lang="en-US" sz="1100" dirty="0"/>
              <a:t>():</a:t>
            </a:r>
          </a:p>
          <a:p>
            <a:r>
              <a:rPr lang="en-US" sz="1100" dirty="0"/>
              <a:t>            self.l2.weight[0, :] = 1</a:t>
            </a:r>
          </a:p>
          <a:p>
            <a:r>
              <a:rPr lang="en-US" sz="1100" dirty="0"/>
              <a:t>            self.l2.bias[0] = 0</a:t>
            </a:r>
            <a:endParaRPr lang="ru-RU" sz="1100" dirty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715766"/>
            <a:ext cx="2952328" cy="221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828981" y="4803998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i="1" dirty="0"/>
              <a:t>Узлы: 0, 0.5,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D12AA3-A46F-25B7-62CD-B4224015E0F3}"/>
              </a:ext>
            </a:extLst>
          </p:cNvPr>
          <p:cNvSpPr txBox="1"/>
          <p:nvPr/>
        </p:nvSpPr>
        <p:spPr>
          <a:xfrm>
            <a:off x="179512" y="4155926"/>
            <a:ext cx="1350050" cy="938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/>
              <a:t>def forward(self, x):</a:t>
            </a:r>
            <a:endParaRPr lang="ru-RU" sz="1100" dirty="0"/>
          </a:p>
          <a:p>
            <a:r>
              <a:rPr lang="en-US" sz="1100" dirty="0"/>
              <a:t>        x = self.l1(x)</a:t>
            </a:r>
            <a:br>
              <a:rPr lang="ru-RU" sz="1100" dirty="0"/>
            </a:br>
            <a:r>
              <a:rPr lang="en-US" sz="1100" dirty="0"/>
              <a:t>        x = </a:t>
            </a:r>
            <a:r>
              <a:rPr lang="en-US" sz="1100" dirty="0" err="1"/>
              <a:t>nn.ReLU</a:t>
            </a:r>
            <a:r>
              <a:rPr lang="en-US" sz="1100" dirty="0"/>
              <a:t>()(x)</a:t>
            </a:r>
            <a:br>
              <a:rPr lang="ru-RU" sz="1100" dirty="0"/>
            </a:br>
            <a:r>
              <a:rPr lang="en-US" sz="1100" dirty="0"/>
              <a:t>        x = self.l2(x)</a:t>
            </a:r>
            <a:br>
              <a:rPr lang="ru-RU" sz="1100" dirty="0"/>
            </a:br>
            <a:r>
              <a:rPr lang="en-US" sz="1100" dirty="0"/>
              <a:t>        return x</a:t>
            </a:r>
            <a:endParaRPr lang="ru-RU" sz="11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НС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ru-RU" dirty="0"/>
              <a:t>Аналитическое решение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164288" y="2329426"/>
            <a:ext cx="165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MAPE: </a:t>
            </a:r>
            <a:r>
              <a:rPr lang="ru-RU" b="1" dirty="0"/>
              <a:t>0.0059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7184" y="1338322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НС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7544" y="1203598"/>
            <a:ext cx="1230593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/>
              <a:t>Подбор </a:t>
            </a:r>
            <a:endParaRPr lang="en-US" sz="1600" dirty="0"/>
          </a:p>
          <a:p>
            <a:pPr algn="ctr"/>
            <a:r>
              <a:rPr lang="ru-RU" sz="1600" dirty="0"/>
              <a:t>параметров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14021" y="1323731"/>
            <a:ext cx="158088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1600" dirty="0" err="1"/>
              <a:t>Сэмплирование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1914021" y="2190926"/>
            <a:ext cx="208582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Алгоритм прямого</a:t>
            </a:r>
          </a:p>
          <a:p>
            <a:pPr algn="ctr"/>
            <a:r>
              <a:rPr lang="ru-RU" dirty="0"/>
              <a:t> вычисления весов</a:t>
            </a:r>
            <a:r>
              <a:rPr lang="en-US" dirty="0">
                <a:sym typeface="Wingdings" pitchFamily="2" charset="2"/>
              </a:rPr>
              <a:t>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7504" y="2211710"/>
            <a:ext cx="1725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Аналитическое </a:t>
            </a:r>
          </a:p>
          <a:p>
            <a:pPr algn="ctr"/>
            <a:r>
              <a:rPr lang="ru-RU" dirty="0"/>
              <a:t>решение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86229" y="1203598"/>
            <a:ext cx="117852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sym typeface="Wingdings" pitchFamily="2" charset="2"/>
              </a:rPr>
              <a:t>Изменение</a:t>
            </a:r>
            <a:endParaRPr lang="en-US" sz="1600" dirty="0">
              <a:sym typeface="Wingdings" pitchFamily="2" charset="2"/>
            </a:endParaRPr>
          </a:p>
          <a:p>
            <a:pPr algn="ctr"/>
            <a:r>
              <a:rPr lang="ru-RU" sz="1600" dirty="0"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LR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298397" y="1203598"/>
            <a:ext cx="129977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sym typeface="Wingdings" pitchFamily="2" charset="2"/>
              </a:rPr>
              <a:t>Выбор </a:t>
            </a:r>
          </a:p>
          <a:p>
            <a:pPr algn="ctr"/>
            <a:r>
              <a:rPr lang="ru-RU" sz="1600" dirty="0">
                <a:sym typeface="Wingdings" pitchFamily="2" charset="2"/>
              </a:rPr>
              <a:t>Архитектуры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882573" y="1303106"/>
            <a:ext cx="165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MAPE: </a:t>
            </a:r>
            <a:r>
              <a:rPr lang="ru-RU" b="1" dirty="0"/>
              <a:t>0.0362</a:t>
            </a:r>
            <a:endParaRPr lang="en-US" b="1" dirty="0"/>
          </a:p>
        </p:txBody>
      </p:sp>
      <p:cxnSp>
        <p:nvCxnSpPr>
          <p:cNvPr id="23" name="Прямая со стрелкой 22"/>
          <p:cNvCxnSpPr>
            <a:stCxn id="15" idx="3"/>
            <a:endCxn id="16" idx="1"/>
          </p:cNvCxnSpPr>
          <p:nvPr/>
        </p:nvCxnSpPr>
        <p:spPr>
          <a:xfrm flipV="1">
            <a:off x="1698137" y="1493008"/>
            <a:ext cx="215884" cy="29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6" idx="3"/>
            <a:endCxn id="19" idx="1"/>
          </p:cNvCxnSpPr>
          <p:nvPr/>
        </p:nvCxnSpPr>
        <p:spPr>
          <a:xfrm>
            <a:off x="3494903" y="1493008"/>
            <a:ext cx="291326" cy="29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9" idx="3"/>
            <a:endCxn id="20" idx="1"/>
          </p:cNvCxnSpPr>
          <p:nvPr/>
        </p:nvCxnSpPr>
        <p:spPr>
          <a:xfrm>
            <a:off x="4964757" y="1495986"/>
            <a:ext cx="3336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0" idx="3"/>
            <a:endCxn id="21" idx="1"/>
          </p:cNvCxnSpPr>
          <p:nvPr/>
        </p:nvCxnSpPr>
        <p:spPr>
          <a:xfrm flipV="1">
            <a:off x="6598175" y="1487772"/>
            <a:ext cx="284398" cy="8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7" idx="3"/>
            <a:endCxn id="10" idx="1"/>
          </p:cNvCxnSpPr>
          <p:nvPr/>
        </p:nvCxnSpPr>
        <p:spPr>
          <a:xfrm>
            <a:off x="3999848" y="2514092"/>
            <a:ext cx="3164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Двойная стрелка вверх/вниз 35"/>
          <p:cNvSpPr/>
          <p:nvPr/>
        </p:nvSpPr>
        <p:spPr>
          <a:xfrm>
            <a:off x="7596336" y="1707654"/>
            <a:ext cx="432048" cy="576064"/>
          </a:xfrm>
          <a:prstGeom prst="upDownArrow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8388424" y="1487772"/>
            <a:ext cx="216025" cy="38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676456" y="1231098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?</a:t>
            </a:r>
            <a:endParaRPr lang="ru-RU" b="1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Words>1147</Words>
  <Application>Microsoft Office PowerPoint</Application>
  <PresentationFormat>Экран (16:9)</PresentationFormat>
  <Paragraphs>162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Wingdings</vt:lpstr>
      <vt:lpstr>Тема Office</vt:lpstr>
      <vt:lpstr>Основы практического использования нейронных сетей.  Лекция 5. Аппроксимация квадратичной функции.</vt:lpstr>
      <vt:lpstr>Задача</vt:lpstr>
      <vt:lpstr>Стандартное обучение (2 слоя)</vt:lpstr>
      <vt:lpstr>Стандартное обучение ( 2слоя)</vt:lpstr>
      <vt:lpstr>Стандартное обучение ( 2слоя)</vt:lpstr>
      <vt:lpstr>Стандартное обучение ( 2слоя)</vt:lpstr>
      <vt:lpstr>Стандартное обучение ( 3 слоя)</vt:lpstr>
      <vt:lpstr>Аналитическое решение</vt:lpstr>
      <vt:lpstr>НС vs Аналитическое решение</vt:lpstr>
      <vt:lpstr>Код аналитического решения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практического использования нейронных сетей.</dc:title>
  <dc:creator>Lenovo</dc:creator>
  <cp:lastModifiedBy>Home</cp:lastModifiedBy>
  <cp:revision>128</cp:revision>
  <dcterms:created xsi:type="dcterms:W3CDTF">2018-02-12T03:07:42Z</dcterms:created>
  <dcterms:modified xsi:type="dcterms:W3CDTF">2025-03-29T12:58:17Z</dcterms:modified>
</cp:coreProperties>
</file>