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2"/>
  </p:notesMasterIdLst>
  <p:sldIdLst>
    <p:sldId id="256" r:id="rId2"/>
    <p:sldId id="284" r:id="rId3"/>
    <p:sldId id="283" r:id="rId4"/>
    <p:sldId id="287" r:id="rId5"/>
    <p:sldId id="281" r:id="rId6"/>
    <p:sldId id="288" r:id="rId7"/>
    <p:sldId id="289" r:id="rId8"/>
    <p:sldId id="286" r:id="rId9"/>
    <p:sldId id="282" r:id="rId10"/>
    <p:sldId id="257" r:id="rId11"/>
    <p:sldId id="276" r:id="rId12"/>
    <p:sldId id="275" r:id="rId13"/>
    <p:sldId id="277" r:id="rId14"/>
    <p:sldId id="274" r:id="rId15"/>
    <p:sldId id="258" r:id="rId16"/>
    <p:sldId id="263" r:id="rId17"/>
    <p:sldId id="265" r:id="rId18"/>
    <p:sldId id="266" r:id="rId19"/>
    <p:sldId id="278" r:id="rId20"/>
    <p:sldId id="280" r:id="rId2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35985-20DE-402B-91C1-0CA4EC319BE6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F8D24-D1F0-454A-8B3B-59FF8CC96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436A-2577-4C50-9D8B-D4847C56E78D}" type="datetime1">
              <a:rPr lang="ru-RU" smtClean="0"/>
              <a:pPr/>
              <a:t>06.04.2025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DEA9-A7FE-4E85-9654-D4AF0A8F2A37}" type="datetime1">
              <a:rPr lang="ru-RU" smtClean="0"/>
              <a:pPr/>
              <a:t>06.04.2025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DA30-2B1D-4532-A9DF-4E58E9FA17CB}" type="datetime1">
              <a:rPr lang="ru-RU" smtClean="0"/>
              <a:pPr/>
              <a:t>06.04.2025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DE4A-9BAD-44D1-ABDE-B8E29AA731CB}" type="datetime1">
              <a:rPr lang="ru-RU" smtClean="0"/>
              <a:pPr/>
              <a:t>06.04.2025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9335-5BAA-4F54-BD19-5578833AD8F9}" type="datetime1">
              <a:rPr lang="ru-RU" smtClean="0"/>
              <a:pPr/>
              <a:t>06.04.2025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483C-E25D-484B-B53F-BB58DFC6C002}" type="datetime1">
              <a:rPr lang="ru-RU" smtClean="0"/>
              <a:pPr/>
              <a:t>06.04.2025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3D74-5C7E-42F6-897C-CCDC57AB67F6}" type="datetime1">
              <a:rPr lang="ru-RU" smtClean="0"/>
              <a:pPr/>
              <a:t>06.04.2025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48AF-BEE4-4E11-AA03-C2C0B0ABE492}" type="datetime1">
              <a:rPr lang="ru-RU" smtClean="0"/>
              <a:pPr/>
              <a:t>06.04.2025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F741-48CE-48A6-B64E-C0003C3E9069}" type="datetime1">
              <a:rPr lang="ru-RU" smtClean="0"/>
              <a:pPr/>
              <a:t>06.04.2025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8B90-396A-49E0-BA7A-78B45E180F26}" type="datetime1">
              <a:rPr lang="ru-RU" smtClean="0"/>
              <a:pPr/>
              <a:t>06.04.2025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F591-49FF-427B-90E5-BB8777A298D0}" type="datetime1">
              <a:rPr lang="ru-RU" smtClean="0"/>
              <a:pPr/>
              <a:t>06.04.2025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618E7-F804-41C9-A1B6-6F5155157CAF}" type="datetime1">
              <a:rPr lang="ru-RU" smtClean="0"/>
              <a:pPr/>
              <a:t>06.04.2025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83518"/>
            <a:ext cx="7772400" cy="2520280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Основы практического использования нейронных сетей.</a:t>
            </a:r>
            <a:br>
              <a:rPr lang="en-US" dirty="0"/>
            </a:br>
            <a:br>
              <a:rPr lang="en-US" dirty="0"/>
            </a:br>
            <a:r>
              <a:rPr lang="ru-RU" sz="3100" dirty="0"/>
              <a:t>Лекция </a:t>
            </a:r>
            <a:r>
              <a:rPr lang="en-US" sz="3100" dirty="0"/>
              <a:t>6</a:t>
            </a:r>
            <a:r>
              <a:rPr lang="ru-RU" sz="3100" dirty="0"/>
              <a:t>. Разработка эффективных НС.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62722"/>
            <a:ext cx="6400800" cy="102525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Дмитрий Буряк.</a:t>
            </a:r>
          </a:p>
          <a:p>
            <a:r>
              <a:rPr lang="ru-RU" dirty="0" err="1"/>
              <a:t>к.ф.-м.н</a:t>
            </a:r>
            <a:r>
              <a:rPr lang="ru-RU" dirty="0"/>
              <a:t>.</a:t>
            </a:r>
          </a:p>
          <a:p>
            <a:r>
              <a:rPr lang="en-US" dirty="0"/>
              <a:t>dyb04@yandex.ru</a:t>
            </a:r>
            <a:endParaRPr lang="ru-RU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C8A174F-A334-FBAB-0F07-6C0E528E75C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2719" y="3285667"/>
            <a:ext cx="1579361" cy="157936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3062"/>
            <a:ext cx="8229600" cy="857250"/>
          </a:xfrm>
        </p:spPr>
        <p:txBody>
          <a:bodyPr/>
          <a:lstStyle/>
          <a:p>
            <a:r>
              <a:rPr lang="ru-RU" dirty="0"/>
              <a:t>Дистилляция НС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Дистилляция НС. Основная идея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596" y="1310232"/>
            <a:ext cx="3786214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Стратегия обучения на выходы</a:t>
            </a:r>
            <a:br>
              <a:rPr lang="ru-RU" dirty="0"/>
            </a:br>
            <a:r>
              <a:rPr lang="ru-RU" dirty="0"/>
              <a:t>     сети «учителя».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Сеть «учитель» – «большая» </a:t>
            </a:r>
            <a:br>
              <a:rPr lang="ru-RU" dirty="0"/>
            </a:br>
            <a:r>
              <a:rPr lang="ru-RU" dirty="0"/>
              <a:t>    НС</a:t>
            </a:r>
            <a:r>
              <a:rPr lang="en-US" dirty="0"/>
              <a:t>/</a:t>
            </a:r>
            <a:r>
              <a:rPr lang="ru-RU" dirty="0"/>
              <a:t>ансамбль НС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Сеть «ученик» - целевая сеть,</a:t>
            </a:r>
            <a:br>
              <a:rPr lang="ru-RU" dirty="0"/>
            </a:br>
            <a:r>
              <a:rPr lang="ru-RU" dirty="0"/>
              <a:t>     которая должна удовлетворять </a:t>
            </a:r>
            <a:br>
              <a:rPr lang="ru-RU" dirty="0"/>
            </a:br>
            <a:r>
              <a:rPr lang="ru-RU" dirty="0"/>
              <a:t>     требованиям на число </a:t>
            </a:r>
            <a:br>
              <a:rPr lang="ru-RU" dirty="0"/>
            </a:br>
            <a:r>
              <a:rPr lang="ru-RU" dirty="0"/>
              <a:t>     параметров и вычислительную </a:t>
            </a:r>
            <a:br>
              <a:rPr lang="ru-RU" dirty="0"/>
            </a:br>
            <a:r>
              <a:rPr lang="ru-RU" dirty="0"/>
              <a:t>     сложность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0564" y="1167377"/>
            <a:ext cx="4700592" cy="354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11560" y="4786328"/>
            <a:ext cx="3567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/>
              <a:t>G.Menghani</a:t>
            </a:r>
            <a:r>
              <a:rPr lang="en-US" sz="1200" i="1" dirty="0"/>
              <a:t>, 2021 (https://arxiv.org/abs/2106.08962)</a:t>
            </a:r>
            <a:endParaRPr lang="ru-RU" sz="1200" i="1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Дистилляция НС</a:t>
            </a:r>
            <a:r>
              <a:rPr lang="en-US" dirty="0"/>
              <a:t>. </a:t>
            </a:r>
            <a:r>
              <a:rPr lang="ru-RU" dirty="0"/>
              <a:t>Функция потерь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282" y="1571618"/>
            <a:ext cx="8215370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i="1" dirty="0" err="1"/>
              <a:t>L</a:t>
            </a:r>
            <a:r>
              <a:rPr lang="en-US" i="1" baseline="-25000" dirty="0" err="1"/>
              <a:t>ground</a:t>
            </a:r>
            <a:r>
              <a:rPr lang="en-US" i="1" baseline="-25000" dirty="0"/>
              <a:t>-truth</a:t>
            </a:r>
            <a:r>
              <a:rPr lang="en-US" dirty="0"/>
              <a:t> – </a:t>
            </a:r>
            <a:r>
              <a:rPr lang="ru-RU" dirty="0"/>
              <a:t>базовая функция потерь</a:t>
            </a:r>
            <a:r>
              <a:rPr lang="en-US" dirty="0"/>
              <a:t> </a:t>
            </a:r>
            <a:r>
              <a:rPr lang="ru-RU" dirty="0"/>
              <a:t>на основной обучающей выборке .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i="1" dirty="0" err="1"/>
              <a:t>L</a:t>
            </a:r>
            <a:r>
              <a:rPr lang="en-US" i="1" baseline="-25000" dirty="0" err="1"/>
              <a:t>distillation</a:t>
            </a:r>
            <a:r>
              <a:rPr lang="en-US" dirty="0"/>
              <a:t> – </a:t>
            </a:r>
            <a:r>
              <a:rPr lang="ru-RU" dirty="0"/>
              <a:t>функция потерь относительно выходов сети «учитель».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Задание меток относительно результатов сети «учитель»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      </a:t>
            </a:r>
            <a:r>
              <a:rPr lang="en-US" dirty="0"/>
              <a:t>T </a:t>
            </a:r>
            <a:r>
              <a:rPr lang="ru-RU" dirty="0"/>
              <a:t>- температура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071552"/>
            <a:ext cx="4143404" cy="37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714626"/>
            <a:ext cx="1643058" cy="86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000510"/>
            <a:ext cx="64103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11560" y="4857766"/>
            <a:ext cx="3567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/>
              <a:t>G.Menghani</a:t>
            </a:r>
            <a:r>
              <a:rPr lang="en-US" sz="1200" i="1" dirty="0"/>
              <a:t>, 2021 (https://arxiv.org/abs/2106.08962)</a:t>
            </a:r>
            <a:endParaRPr lang="ru-RU" sz="1200" i="1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3062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dirty="0"/>
              <a:t>Автоматизированная настройка гиперпараметров НС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Гиперпараметры</a:t>
            </a:r>
            <a:r>
              <a:rPr lang="ru-RU" dirty="0"/>
              <a:t> НС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1275606"/>
            <a:ext cx="7416824" cy="1863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Параметры НС, которые не настраиваются в процессе обучения.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Влияют на емкость (способность к обобщению), скорость обучения и объем требуемой памяти НС.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Параметры, определяющие архитектуру НС (число и размеры слоев)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Параметры алгоритма обучения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Определение значений </a:t>
            </a:r>
            <a:r>
              <a:rPr lang="ru-RU" dirty="0" err="1"/>
              <a:t>гиперпараметров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275606"/>
            <a:ext cx="74168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«Ручной»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требует понимания влияния гиперпараметров на свойства и характеристики сети;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использование подтверждающей выборки, кроссвалидация.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  <a:p>
            <a:pPr>
              <a:buFont typeface="Wingdings" pitchFamily="2" charset="2"/>
              <a:buChar char="q"/>
            </a:pPr>
            <a:r>
              <a:rPr lang="ru-RU" dirty="0"/>
              <a:t> Автоматический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требует большой объем дополнительных вычислений.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Автоматический поиск значений </a:t>
            </a:r>
            <a:r>
              <a:rPr lang="ru-RU" dirty="0" err="1"/>
              <a:t>гиперпараметров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428742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Оптимизация гиперпараметров (</a:t>
            </a:r>
            <a:r>
              <a:rPr lang="en-US" dirty="0"/>
              <a:t>Hyper-Parameter Optimization – HPO )</a:t>
            </a:r>
            <a:endParaRPr lang="ru-RU" dirty="0"/>
          </a:p>
          <a:p>
            <a:pPr>
              <a:buFont typeface="Wingdings" pitchFamily="2" charset="2"/>
              <a:buChar char="q"/>
            </a:pPr>
            <a:r>
              <a:rPr lang="ru-RU" dirty="0"/>
              <a:t> Создание «обертки» для тестирования различных наборов значений гиперпараметров и выбора оптимального.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Функция оптимизации – значение ошибки на подтверждающей выборке.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«Обертка» имеет собственные </a:t>
            </a:r>
            <a:r>
              <a:rPr lang="ru-RU" dirty="0" err="1"/>
              <a:t>гиперпараметры</a:t>
            </a:r>
            <a:r>
              <a:rPr lang="ru-RU" dirty="0"/>
              <a:t>.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  <a:p>
            <a:pPr>
              <a:buFont typeface="Wingdings" pitchFamily="2" charset="2"/>
              <a:buChar char="q"/>
            </a:pPr>
            <a:r>
              <a:rPr lang="ru-RU" dirty="0"/>
              <a:t> Подходы к формированию наборов значений </a:t>
            </a:r>
            <a:r>
              <a:rPr lang="ru-RU" dirty="0" err="1"/>
              <a:t>гиперпараметров</a:t>
            </a:r>
            <a:r>
              <a:rPr lang="ru-RU" dirty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регулярный 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случайный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Регулярное формирование наборов  значений </a:t>
            </a:r>
            <a:r>
              <a:rPr lang="ru-RU" dirty="0" err="1"/>
              <a:t>гиперпараметров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275606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Выбор фиксированного числа значений каждого </a:t>
            </a:r>
            <a:r>
              <a:rPr lang="ru-RU" dirty="0" err="1"/>
              <a:t>гиперпараметра</a:t>
            </a:r>
            <a:r>
              <a:rPr lang="ru-RU" dirty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Формирование комбинаций выбранных значений.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67694"/>
            <a:ext cx="2232248" cy="251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55368" y="1923678"/>
            <a:ext cx="52600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Повторный поиск на границах итервала и на более частой сетке в выбранных областях.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  <a:p>
            <a:pPr>
              <a:buFont typeface="Wingdings" pitchFamily="2" charset="2"/>
              <a:buChar char="q"/>
            </a:pPr>
            <a:r>
              <a:rPr lang="ru-RU" dirty="0"/>
              <a:t> Низкая эффективная размерность пространства гиперпараметров.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Различная значимость гиперпараметров на емкость НС. 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Экспоненциальный рост числа вычислений.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Эффективен для малого числа гиперпараметров.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Хорошо распараллеливается.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Случайное формирование наборов  значений </a:t>
            </a:r>
            <a:r>
              <a:rPr lang="ru-RU" dirty="0" err="1"/>
              <a:t>гиперпараметров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275606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 Случайный выбор вектора значений гиперпараметров в соответствии с заданным распределением.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347864" y="2067694"/>
            <a:ext cx="4933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Повторный поиск в выбранных областях.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  <a:p>
            <a:pPr>
              <a:buFont typeface="Wingdings" pitchFamily="2" charset="2"/>
              <a:buChar char="q"/>
            </a:pPr>
            <a:endParaRPr lang="ru-RU" dirty="0"/>
          </a:p>
          <a:p>
            <a:pPr>
              <a:buFont typeface="Wingdings" pitchFamily="2" charset="2"/>
              <a:buChar char="q"/>
            </a:pPr>
            <a:r>
              <a:rPr lang="ru-RU" dirty="0"/>
              <a:t>  Устойчив к пространствам низкой эффективной размерности.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Более эффективный метод относительно числа требуемых вычислений. 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Хорошо распараллеливается.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95686"/>
            <a:ext cx="2173982" cy="247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Байесовская оптимизация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4200" y="1214428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 Выбор значений для проверки на основе результатов тестирования предыдущих значений гиперпараметров.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Построение отдельной функции для выбора значений для проверки.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449607"/>
            <a:ext cx="8181578" cy="213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11560" y="4786328"/>
            <a:ext cx="3567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/>
              <a:t>G.Menghani</a:t>
            </a:r>
            <a:r>
              <a:rPr lang="en-US" sz="1200" i="1" dirty="0"/>
              <a:t>, 2021 (https://arxiv.org/abs/2106.08962)</a:t>
            </a:r>
            <a:endParaRPr lang="ru-RU" sz="1200" i="1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Эффективность НС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1142990"/>
            <a:ext cx="74168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/>
              <a:t> Эффективность обученной НС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Размер сети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Латентность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Число </a:t>
            </a:r>
            <a:r>
              <a:rPr lang="en-US" dirty="0"/>
              <a:t>MAC/FLOP</a:t>
            </a:r>
            <a:endParaRPr lang="ru-RU" dirty="0"/>
          </a:p>
          <a:p>
            <a:pPr>
              <a:buFont typeface="Wingdings" pitchFamily="2" charset="2"/>
              <a:buChar char="q"/>
            </a:pPr>
            <a:r>
              <a:rPr lang="ru-RU" sz="2000" dirty="0"/>
              <a:t> Эффективность проведения</a:t>
            </a:r>
            <a:br>
              <a:rPr lang="ru-RU" sz="2000" dirty="0"/>
            </a:br>
            <a:r>
              <a:rPr lang="ru-RU" sz="2000" dirty="0"/>
              <a:t>     обучения</a:t>
            </a:r>
            <a:endParaRPr lang="en-US" sz="2000" dirty="0"/>
          </a:p>
          <a:p>
            <a:pPr lvl="1"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ru-RU" dirty="0"/>
              <a:t>Размер сети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Точность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857370"/>
            <a:ext cx="34290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11560" y="4786328"/>
            <a:ext cx="3567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/>
              <a:t>G.Menghani</a:t>
            </a:r>
            <a:r>
              <a:rPr lang="en-US" sz="1200" i="1" dirty="0"/>
              <a:t>, 2021 (https://arxiv.org/abs/2106.08962)</a:t>
            </a:r>
            <a:endParaRPr lang="ru-RU" sz="1200" i="1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/>
              <a:t>Вопросы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1472" y="783934"/>
            <a:ext cx="8102704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Для чего используют алгоритмы прореживания?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В чем состоит основная идея дистилляции?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Почему при оптимизации </a:t>
            </a:r>
            <a:r>
              <a:rPr lang="ru-RU" dirty="0" err="1"/>
              <a:t>гиперпараметров</a:t>
            </a:r>
            <a:r>
              <a:rPr lang="ru-RU" dirty="0"/>
              <a:t> случайное формирование наборов значений часто эффективнее чем регулярное (по решетке)?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3062"/>
            <a:ext cx="8229600" cy="857250"/>
          </a:xfrm>
        </p:spPr>
        <p:txBody>
          <a:bodyPr/>
          <a:lstStyle/>
          <a:p>
            <a:r>
              <a:rPr lang="ru-RU" dirty="0"/>
              <a:t>Прореживание НС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Прореживание (</a:t>
            </a:r>
            <a:r>
              <a:rPr lang="en-US" dirty="0"/>
              <a:t>pruning)</a:t>
            </a:r>
            <a:r>
              <a:rPr lang="ru-RU" dirty="0"/>
              <a:t> НС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246570"/>
            <a:ext cx="45365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/>
              <a:t> Удаление элементов архитектуры НС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Связи, нейроны, фильтры, 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976174"/>
            <a:ext cx="381072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Типичное поведение качества на тестовой выборке для прореженных моделей в зависимости от степени прореживания.  (ResNet50 на ImageNet, топ-1 точность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096" y="2260886"/>
            <a:ext cx="5077544" cy="254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728" y="4659982"/>
            <a:ext cx="4612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/>
              <a:t>Качество на тестовой выборки от степени </a:t>
            </a:r>
            <a:r>
              <a:rPr lang="ru-RU" sz="1400" dirty="0" err="1"/>
              <a:t>прореженности</a:t>
            </a:r>
            <a:endParaRPr lang="ru-RU" sz="1400" dirty="0"/>
          </a:p>
          <a:p>
            <a:pPr algn="ctr"/>
            <a:r>
              <a:rPr lang="ru-RU" sz="1400" dirty="0"/>
              <a:t>(</a:t>
            </a:r>
            <a:r>
              <a:rPr lang="en-US" sz="1400" dirty="0"/>
              <a:t>ResNet50 </a:t>
            </a:r>
            <a:r>
              <a:rPr lang="ru-RU" sz="1400" dirty="0"/>
              <a:t>на </a:t>
            </a:r>
            <a:r>
              <a:rPr lang="en-US" sz="1400" dirty="0"/>
              <a:t>ImageNet, </a:t>
            </a:r>
            <a:r>
              <a:rPr lang="ru-RU" sz="1400" dirty="0"/>
              <a:t>точность топ-1)</a:t>
            </a:r>
          </a:p>
        </p:txBody>
      </p:sp>
    </p:spTree>
    <p:extLst>
      <p:ext uri="{BB962C8B-B14F-4D97-AF65-F5344CB8AC3E}">
        <p14:creationId xmlns:p14="http://schemas.microsoft.com/office/powerpoint/2010/main" val="283852759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Классификация по элементам прореживания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133331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Неструктурированный </a:t>
            </a:r>
            <a:r>
              <a:rPr lang="ru-RU" dirty="0" err="1"/>
              <a:t>прунинг</a:t>
            </a:r>
            <a:r>
              <a:rPr lang="ru-RU" dirty="0"/>
              <a:t>: прореживание на уровне отдельных весов.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Структурированный </a:t>
            </a:r>
            <a:r>
              <a:rPr lang="ru-RU" dirty="0" err="1"/>
              <a:t>прунинг</a:t>
            </a:r>
            <a:r>
              <a:rPr lang="ru-RU" dirty="0"/>
              <a:t>: прореживание на уровне целых </a:t>
            </a:r>
            <a:r>
              <a:rPr lang="ru-RU" dirty="0" err="1"/>
              <a:t>сверточных</a:t>
            </a:r>
            <a:r>
              <a:rPr lang="ru-RU" dirty="0"/>
              <a:t> фильтров и слоев.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28" name="Picture 4" descr="Иллюстрация, показывающая разницу между структурированным и неструтурированным прунингом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727" y="2250185"/>
            <a:ext cx="5804518" cy="197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4301683"/>
            <a:ext cx="3182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 Глобальное прореживание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 Послойное прореживание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1560" y="4887039"/>
            <a:ext cx="2528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https://habr.com/ru/articles/575520/</a:t>
            </a:r>
            <a:endParaRPr lang="ru-RU" sz="1200" i="1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Классификация по типу обучения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102991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Однократное прореживание.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Итеративное прореживание.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/>
              <a:t> </a:t>
            </a:r>
            <a:r>
              <a:rPr lang="ru-RU" dirty="0"/>
              <a:t>Обучение разреженной модели с самого начала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3074" name="Picture 2" descr="https://habrastorage.org/r/w1560/getpro/habr/upload_files/9e9/79b/71e/9e979b71e1d38cfbf144885978ca87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71750"/>
            <a:ext cx="7499176" cy="199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47899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Критерии отбрасывания весов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833680"/>
            <a:ext cx="85689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Без использования </a:t>
            </a:r>
            <a:br>
              <a:rPr lang="ru-RU" dirty="0"/>
            </a:br>
            <a:r>
              <a:rPr lang="ru-RU" dirty="0"/>
              <a:t>    обучающих данных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  <a:p>
            <a:pPr>
              <a:buFont typeface="Wingdings" pitchFamily="2" charset="2"/>
              <a:buChar char="q"/>
            </a:pPr>
            <a:endParaRPr lang="ru-RU" dirty="0"/>
          </a:p>
          <a:p>
            <a:pPr>
              <a:buFont typeface="Wingdings" pitchFamily="2" charset="2"/>
              <a:buChar char="q"/>
            </a:pPr>
            <a:endParaRPr lang="ru-RU" dirty="0"/>
          </a:p>
          <a:p>
            <a:pPr>
              <a:buFont typeface="Wingdings" pitchFamily="2" charset="2"/>
              <a:buChar char="q"/>
            </a:pPr>
            <a:endParaRPr lang="ru-RU" dirty="0"/>
          </a:p>
          <a:p>
            <a:pPr>
              <a:buFont typeface="Wingdings" pitchFamily="2" charset="2"/>
              <a:buChar char="q"/>
            </a:pPr>
            <a:endParaRPr lang="ru-RU" dirty="0"/>
          </a:p>
          <a:p>
            <a:pPr>
              <a:buFont typeface="Wingdings" pitchFamily="2" charset="2"/>
              <a:buChar char="q"/>
            </a:pPr>
            <a:endParaRPr lang="ru-RU" dirty="0"/>
          </a:p>
          <a:p>
            <a:pPr>
              <a:buFont typeface="Wingdings" pitchFamily="2" charset="2"/>
              <a:buChar char="q"/>
            </a:pPr>
            <a:r>
              <a:rPr lang="ru-RU" dirty="0"/>
              <a:t> С использованием обучающих данных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     - </a:t>
            </a:r>
            <a:r>
              <a:rPr lang="ru-RU" dirty="0"/>
              <a:t>на основе дисперсии выходов нейронов</a:t>
            </a:r>
            <a:br>
              <a:rPr lang="ru-RU" dirty="0"/>
            </a:br>
            <a:r>
              <a:rPr lang="ru-RU" dirty="0"/>
              <a:t>     - на основе величины активации</a:t>
            </a:r>
            <a:br>
              <a:rPr lang="ru-RU" dirty="0"/>
            </a:br>
            <a:r>
              <a:rPr lang="ru-RU" dirty="0"/>
              <a:t>     - на основе взаимной корреляции между весами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/>
              <a:t>Training-aware:</a:t>
            </a:r>
            <a:br>
              <a:rPr lang="en-US" dirty="0"/>
            </a:br>
            <a:r>
              <a:rPr lang="en-US" dirty="0"/>
              <a:t>     -</a:t>
            </a:r>
            <a:r>
              <a:rPr lang="ru-RU" dirty="0"/>
              <a:t> </a:t>
            </a:r>
            <a:r>
              <a:rPr lang="en-US" dirty="0"/>
              <a:t>Optimal Brain Damage</a:t>
            </a:r>
            <a:br>
              <a:rPr lang="ru-RU" dirty="0"/>
            </a:br>
            <a:r>
              <a:rPr lang="ru-RU" dirty="0"/>
              <a:t>                                                  удалить веса с наименьшим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4098" name="Picture 2" descr="Результат применения magnitude-based прунинга на ResNet50 и ImageNet датасет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34287"/>
            <a:ext cx="4752528" cy="182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68080" y="2742471"/>
            <a:ext cx="4948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Применение </a:t>
            </a:r>
            <a:r>
              <a:rPr lang="en-US" sz="1400" dirty="0"/>
              <a:t>Magnitude-based </a:t>
            </a:r>
            <a:r>
              <a:rPr lang="ru-RU" sz="1400" dirty="0"/>
              <a:t>прореживания для </a:t>
            </a:r>
            <a:r>
              <a:rPr lang="en-US" sz="1400" dirty="0"/>
              <a:t>ResNet50 </a:t>
            </a:r>
            <a:r>
              <a:rPr lang="ru-RU" sz="1400" dirty="0"/>
              <a:t>на базе </a:t>
            </a:r>
            <a:r>
              <a:rPr lang="en-US" sz="1400" dirty="0"/>
              <a:t>ImageNet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4083918"/>
            <a:ext cx="4191585" cy="4382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996" y="4371950"/>
            <a:ext cx="3181794" cy="3620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136" y="4725729"/>
            <a:ext cx="447737" cy="24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2498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Стандартный алгоритм прореживания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4292" y="1491631"/>
            <a:ext cx="7510156" cy="266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600723" y="4105984"/>
            <a:ext cx="3942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i="1" dirty="0"/>
              <a:t>Стандартный алгоритм прореживания обученной НС</a:t>
            </a:r>
          </a:p>
        </p:txBody>
      </p:sp>
    </p:spTree>
    <p:extLst>
      <p:ext uri="{BB962C8B-B14F-4D97-AF65-F5344CB8AC3E}">
        <p14:creationId xmlns:p14="http://schemas.microsoft.com/office/powerpoint/2010/main" val="5250757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Особенности алгоритмов прореживания НС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203598"/>
            <a:ext cx="806489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/>
              <a:t> </a:t>
            </a:r>
            <a:r>
              <a:rPr lang="ru-RU" dirty="0"/>
              <a:t>Критерий выбора элементов для прореживания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оценка влияния на функцию потерь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абсолютная величина, вторая производная …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Элементы НС для удаления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Распределение доли удаляемых элементов по НС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Расписание проведения прореживания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Возможность восстановления связей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«Гипотеза о лотерейном билете»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В любой большой НС существует подсеть, которая может быть обучена с такой же эффективностью</a:t>
            </a:r>
          </a:p>
          <a:p>
            <a:pPr lvl="1">
              <a:buFont typeface="Wingdings" pitchFamily="2" charset="2"/>
              <a:buChar char="§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Сложно добиться реального ускорения для прореженной НС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 Отсутствие строгой теории, обеспечивающей успех какой-то стратегии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4887039"/>
            <a:ext cx="3567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/>
              <a:t>G.Menghani</a:t>
            </a:r>
            <a:r>
              <a:rPr lang="en-US" sz="1200" i="1" dirty="0"/>
              <a:t>, 2021 (https://arxiv.org/abs/2106.08962)</a:t>
            </a:r>
            <a:endParaRPr lang="ru-RU" sz="1200" i="1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3581</TotalTime>
  <Words>823</Words>
  <Application>Microsoft Office PowerPoint</Application>
  <PresentationFormat>Экран (16:9)</PresentationFormat>
  <Paragraphs>134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Тема Office</vt:lpstr>
      <vt:lpstr>Основы практического использования нейронных сетей.  Лекция 6. Разработка эффективных НС. </vt:lpstr>
      <vt:lpstr>Эффективность НС</vt:lpstr>
      <vt:lpstr>Прореживание НС</vt:lpstr>
      <vt:lpstr>Прореживание (pruning) НС</vt:lpstr>
      <vt:lpstr>Классификация по элементам прореживания</vt:lpstr>
      <vt:lpstr>Классификация по типу обучения</vt:lpstr>
      <vt:lpstr>Критерии отбрасывания весов</vt:lpstr>
      <vt:lpstr>Стандартный алгоритм прореживания</vt:lpstr>
      <vt:lpstr>Особенности алгоритмов прореживания НС</vt:lpstr>
      <vt:lpstr>Дистилляция НС</vt:lpstr>
      <vt:lpstr>Дистилляция НС. Основная идея</vt:lpstr>
      <vt:lpstr>Дистилляция НС. Функция потерь</vt:lpstr>
      <vt:lpstr>Автоматизированная настройка гиперпараметров НС</vt:lpstr>
      <vt:lpstr>Гиперпараметры НС</vt:lpstr>
      <vt:lpstr>Определение значений гиперпараметров</vt:lpstr>
      <vt:lpstr>Автоматический поиск значений гиперпараметров</vt:lpstr>
      <vt:lpstr>Регулярное формирование наборов  значений гиперпараметров</vt:lpstr>
      <vt:lpstr>Случайное формирование наборов  значений гиперпараметров</vt:lpstr>
      <vt:lpstr>Байесовская оптимизация</vt:lpstr>
      <vt:lpstr>Вопросы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практического использования нейронных сетей.</dc:title>
  <dc:creator>Lenovo</dc:creator>
  <cp:lastModifiedBy>Home</cp:lastModifiedBy>
  <cp:revision>191</cp:revision>
  <dcterms:created xsi:type="dcterms:W3CDTF">2018-02-12T03:07:42Z</dcterms:created>
  <dcterms:modified xsi:type="dcterms:W3CDTF">2025-04-06T13:03:04Z</dcterms:modified>
</cp:coreProperties>
</file>