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3"/>
  </p:notesMasterIdLst>
  <p:sldIdLst>
    <p:sldId id="256" r:id="rId2"/>
    <p:sldId id="285" r:id="rId3"/>
    <p:sldId id="296" r:id="rId4"/>
    <p:sldId id="294" r:id="rId5"/>
    <p:sldId id="298" r:id="rId6"/>
    <p:sldId id="286" r:id="rId7"/>
    <p:sldId id="299" r:id="rId8"/>
    <p:sldId id="295" r:id="rId9"/>
    <p:sldId id="297" r:id="rId10"/>
    <p:sldId id="300" r:id="rId11"/>
    <p:sldId id="29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774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35985-20DE-402B-91C1-0CA4EC319BE6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F8D24-D1F0-454A-8B3B-59FF8CC96D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85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436A-2577-4C50-9D8B-D4847C56E78D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0DEA9-A7FE-4E85-9654-D4AF0A8F2A37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7DA30-2B1D-4532-A9DF-4E58E9FA17CB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DE4A-9BAD-44D1-ABDE-B8E29AA731CB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9335-5BAA-4F54-BD19-5578833AD8F9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83C-E25D-484B-B53F-BB58DFC6C002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3D74-5C7E-42F6-897C-CCDC57AB67F6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448AF-BEE4-4E11-AA03-C2C0B0ABE492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F741-48CE-48A6-B64E-C0003C3E9069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18B90-396A-49E0-BA7A-78B45E180F26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9F591-49FF-427B-90E5-BB8777A298D0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618E7-F804-41C9-A1B6-6F5155157CAF}" type="datetime1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320FC-84CE-4569-A36F-4E6108BC40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83518"/>
            <a:ext cx="77724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Основы практического использования нейронных сетей.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sz="3100" dirty="0" smtClean="0"/>
              <a:t>Лекция </a:t>
            </a:r>
            <a:r>
              <a:rPr lang="en-US" sz="3100" dirty="0" smtClean="0"/>
              <a:t>7</a:t>
            </a:r>
            <a:r>
              <a:rPr lang="ru-RU" sz="3100" dirty="0" smtClean="0"/>
              <a:t>. </a:t>
            </a:r>
            <a:r>
              <a:rPr lang="ru-RU" sz="3100" dirty="0" smtClean="0"/>
              <a:t>Типы </a:t>
            </a:r>
            <a:r>
              <a:rPr lang="ru-RU" sz="3100" dirty="0" err="1" smtClean="0"/>
              <a:t>сверточных</a:t>
            </a:r>
            <a:r>
              <a:rPr lang="ru-RU" sz="3100" dirty="0" smtClean="0"/>
              <a:t> слоев.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62722"/>
            <a:ext cx="6400800" cy="10252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Дмитрий Буряк.</a:t>
            </a:r>
          </a:p>
          <a:p>
            <a:r>
              <a:rPr lang="ru-RU" dirty="0" err="1"/>
              <a:t>к</a:t>
            </a:r>
            <a:r>
              <a:rPr lang="ru-RU" dirty="0" err="1" smtClean="0"/>
              <a:t>.ф.-м.н</a:t>
            </a:r>
            <a:r>
              <a:rPr lang="ru-RU" dirty="0" smtClean="0"/>
              <a:t>.</a:t>
            </a:r>
          </a:p>
          <a:p>
            <a:r>
              <a:rPr lang="en-US" dirty="0" smtClean="0"/>
              <a:t>dyb04@yandex.ru</a:t>
            </a:r>
            <a:endParaRPr lang="ru-RU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C8A174F-A334-FBAB-0F07-6C0E528E75C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719" y="3285667"/>
            <a:ext cx="1579361" cy="15793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Transposed 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31746" name="Picture 2" descr="GAN vs VAE: Differences, Similarities, Examples - Analytics Yo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9622"/>
            <a:ext cx="3649053" cy="3600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9512" y="771550"/>
            <a:ext cx="4608512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Применение в декодерах и генераторах</a:t>
            </a:r>
          </a:p>
        </p:txBody>
      </p:sp>
    </p:spTree>
    <p:extLst>
      <p:ext uri="{BB962C8B-B14F-4D97-AF65-F5344CB8AC3E}">
        <p14:creationId xmlns:p14="http://schemas.microsoft.com/office/powerpoint/2010/main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71472" y="783934"/>
            <a:ext cx="8102704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Почему </a:t>
            </a:r>
            <a:r>
              <a:rPr lang="en-US" dirty="0" err="1" smtClean="0"/>
              <a:t>Depthwise</a:t>
            </a:r>
            <a:r>
              <a:rPr lang="en-US" dirty="0" smtClean="0"/>
              <a:t> Separable </a:t>
            </a:r>
            <a:r>
              <a:rPr lang="ru-RU" dirty="0" smtClean="0"/>
              <a:t>свертка является вычислительно более эффективной во сравнению с обычной операцией свертки в НС?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Отличие 2</a:t>
            </a:r>
            <a:r>
              <a:rPr lang="en-US" dirty="0" smtClean="0"/>
              <a:t>D </a:t>
            </a:r>
            <a:r>
              <a:rPr lang="ru-RU" dirty="0" smtClean="0"/>
              <a:t>свертки от 3</a:t>
            </a:r>
            <a:r>
              <a:rPr lang="en-US" dirty="0" smtClean="0"/>
              <a:t>D </a:t>
            </a:r>
            <a:r>
              <a:rPr lang="ru-RU" smtClean="0"/>
              <a:t>свертки?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Как выполняется </a:t>
            </a:r>
            <a:r>
              <a:rPr lang="en-US" dirty="0" smtClean="0"/>
              <a:t>transposed convolution</a:t>
            </a:r>
            <a:r>
              <a:rPr lang="ru-RU" dirty="0" smtClean="0"/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Операция свертки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https://towardsdatascience.com/what-is-transposed-convolutional-layer-40e5e6e31c11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843558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Свертка 2</a:t>
            </a:r>
            <a:r>
              <a:rPr lang="en-US" dirty="0" smtClean="0"/>
              <a:t>D </a:t>
            </a:r>
            <a:r>
              <a:rPr lang="ru-RU" dirty="0" smtClean="0"/>
              <a:t>матриц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435846"/>
            <a:ext cx="8176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 </a:t>
            </a:r>
            <a:r>
              <a:rPr lang="ru-RU" sz="1600" dirty="0" smtClean="0"/>
              <a:t>– число элементов вдоль границ, заполняемых нулями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S –</a:t>
            </a:r>
            <a:r>
              <a:rPr lang="ru-RU" sz="1600" dirty="0" smtClean="0"/>
              <a:t> ширина сдвига ядра </a:t>
            </a:r>
            <a:endParaRPr lang="ru-RU" sz="1600" dirty="0"/>
          </a:p>
        </p:txBody>
      </p:sp>
      <p:sp>
        <p:nvSpPr>
          <p:cNvPr id="26626" name="AutoShape 2" descr="https://miro.medium.com/v2/resize:fit:630/1*gYAQUBj741P5-gbuboXfM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3598"/>
            <a:ext cx="7740352" cy="209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AutoShape 5" descr="https://miro.medium.com/v2/resize:fit:630/1*6OdZgz15qxMQKjp70Z30K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83918"/>
            <a:ext cx="1944216" cy="58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627784" y="4177412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Размер выходного массива (</a:t>
            </a:r>
            <a:r>
              <a:rPr lang="en-US" sz="1600" dirty="0" err="1" smtClean="0"/>
              <a:t>i</a:t>
            </a:r>
            <a:r>
              <a:rPr lang="en-US" sz="1600" dirty="0" smtClean="0"/>
              <a:t>- </a:t>
            </a:r>
            <a:r>
              <a:rPr lang="ru-RU" sz="1600" dirty="0" smtClean="0"/>
              <a:t>размер входного массива)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2D </a:t>
            </a:r>
            <a:r>
              <a:rPr lang="ru-RU" dirty="0" smtClean="0"/>
              <a:t>свертка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https://towardsdatascience.com/a-basic-introduction-to-separable-convolutions-b99ec3102728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2</a:t>
            </a:r>
            <a:r>
              <a:rPr lang="en-US" dirty="0" smtClean="0"/>
              <a:t>D </a:t>
            </a:r>
            <a:r>
              <a:rPr lang="ru-RU" dirty="0" smtClean="0"/>
              <a:t>свертка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714758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2D </a:t>
            </a:r>
            <a:r>
              <a:rPr lang="ru-RU" sz="1100" dirty="0" smtClean="0"/>
              <a:t>свертка: получение одного выходного элемента</a:t>
            </a:r>
            <a:endParaRPr lang="ru-RU" sz="11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80"/>
            <a:ext cx="3001260" cy="221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32"/>
            <a:ext cx="4735899" cy="133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5220826" y="3643320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Выполнение </a:t>
            </a:r>
            <a:r>
              <a:rPr lang="en-US" sz="1100" dirty="0" smtClean="0"/>
              <a:t>2D </a:t>
            </a:r>
            <a:r>
              <a:rPr lang="ru-RU" sz="1100" dirty="0" smtClean="0"/>
              <a:t>свертки</a:t>
            </a:r>
            <a:r>
              <a:rPr lang="en-US" sz="1100" dirty="0" smtClean="0"/>
              <a:t>, </a:t>
            </a:r>
            <a:r>
              <a:rPr lang="ru-RU" sz="1100" dirty="0" smtClean="0"/>
              <a:t>число входных карт </a:t>
            </a:r>
            <a:r>
              <a:rPr lang="en-US" sz="1100" dirty="0" smtClean="0"/>
              <a:t>Din, </a:t>
            </a:r>
            <a:r>
              <a:rPr lang="ru-RU" sz="1100" dirty="0" smtClean="0"/>
              <a:t>выходных - </a:t>
            </a:r>
            <a:r>
              <a:rPr lang="en-US" sz="1100" dirty="0" err="1" smtClean="0"/>
              <a:t>Dout</a:t>
            </a:r>
            <a:endParaRPr lang="ru-RU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4299942"/>
            <a:ext cx="633670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1D </a:t>
            </a:r>
            <a:r>
              <a:rPr lang="ru-RU" dirty="0" smtClean="0"/>
              <a:t>свертка</a:t>
            </a:r>
            <a:r>
              <a:rPr lang="en-US" dirty="0" smtClean="0"/>
              <a:t> (</a:t>
            </a:r>
            <a:r>
              <a:rPr lang="ru-RU" dirty="0" smtClean="0"/>
              <a:t>аналогично для </a:t>
            </a:r>
            <a:r>
              <a:rPr lang="en-US" dirty="0" smtClean="0"/>
              <a:t>2D </a:t>
            </a:r>
            <a:r>
              <a:rPr lang="ru-RU" dirty="0" smtClean="0"/>
              <a:t>тензора)</a:t>
            </a:r>
          </a:p>
        </p:txBody>
      </p:sp>
    </p:spTree>
    <p:extLst>
      <p:ext uri="{BB962C8B-B14F-4D97-AF65-F5344CB8AC3E}">
        <p14:creationId xmlns:p14="http://schemas.microsoft.com/office/powerpoint/2010/main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Depthwise</a:t>
            </a:r>
            <a:r>
              <a:rPr lang="en-US" dirty="0" smtClean="0"/>
              <a:t> Separable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https://towardsdatascience.com/a-basic-introduction-to-separable-convolutions-b99ec3102728</a:t>
            </a:r>
            <a:endParaRPr lang="en-US" sz="1200" dirty="0"/>
          </a:p>
        </p:txBody>
      </p:sp>
      <p:pic>
        <p:nvPicPr>
          <p:cNvPr id="2052" name="Picture 4" descr="https://miro.medium.com/max/1447/1*XloAmCh5bwE4j1G7yk5TH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15566"/>
            <a:ext cx="3067661" cy="11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miro.medium.com/max/1308/1*yG6z6ESzsRW-9q5F_neOs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55726"/>
            <a:ext cx="2916982" cy="101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miro.medium.com/max/1407/1*Q7a20gyuunpJzXGnWayUDQ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01" y="3291830"/>
            <a:ext cx="2960515" cy="12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62400" y="2427734"/>
            <a:ext cx="2960515" cy="2118159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6336704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Входной тензор: </a:t>
            </a:r>
            <a:r>
              <a:rPr lang="en-US" dirty="0" err="1" smtClean="0"/>
              <a:t>WxHxC</a:t>
            </a:r>
            <a:r>
              <a:rPr lang="en-US" baseline="-25000" dirty="0" err="1"/>
              <a:t>I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/>
              <a:t> </a:t>
            </a:r>
            <a:r>
              <a:rPr lang="ru-RU" dirty="0" smtClean="0"/>
              <a:t>Ядро: </a:t>
            </a:r>
            <a:r>
              <a:rPr lang="en-US" dirty="0"/>
              <a:t>K</a:t>
            </a:r>
            <a:r>
              <a:rPr lang="en-US" baseline="-25000" dirty="0"/>
              <a:t>1</a:t>
            </a:r>
            <a:r>
              <a:rPr lang="en-US" dirty="0"/>
              <a:t>xK</a:t>
            </a:r>
            <a:r>
              <a:rPr lang="en-US" baseline="-25000" dirty="0"/>
              <a:t>2</a:t>
            </a:r>
            <a:r>
              <a:rPr lang="ru-RU" dirty="0" smtClean="0"/>
              <a:t>;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/>
              <a:t> </a:t>
            </a:r>
            <a:r>
              <a:rPr lang="ru-RU" dirty="0" smtClean="0"/>
              <a:t>Выходной тензор: </a:t>
            </a:r>
            <a:r>
              <a:rPr lang="en-US" dirty="0" err="1" smtClean="0"/>
              <a:t>WxHxC</a:t>
            </a:r>
            <a:r>
              <a:rPr lang="en-US" baseline="-25000" dirty="0" err="1" smtClean="0"/>
              <a:t>O</a:t>
            </a:r>
            <a:r>
              <a:rPr lang="ru-RU" dirty="0" smtClean="0"/>
              <a:t>;</a:t>
            </a:r>
            <a:endParaRPr lang="en-US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Обычная свертка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Число операций</a:t>
            </a:r>
            <a:r>
              <a:rPr lang="en-US" dirty="0"/>
              <a:t>:</a:t>
            </a:r>
            <a:r>
              <a:rPr lang="en-US" dirty="0" smtClean="0"/>
              <a:t> 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xWxHxC</a:t>
            </a:r>
            <a:r>
              <a:rPr lang="en-US" baseline="-25000" dirty="0" smtClean="0"/>
              <a:t>O</a:t>
            </a:r>
            <a:r>
              <a:rPr lang="en-US" dirty="0" smtClean="0"/>
              <a:t>;</a:t>
            </a:r>
            <a:endParaRPr lang="en-US" baseline="-25000" dirty="0"/>
          </a:p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Свертка </a:t>
            </a:r>
            <a:r>
              <a:rPr lang="en-US" dirty="0" err="1" smtClean="0"/>
              <a:t>Depthwise</a:t>
            </a:r>
            <a:r>
              <a:rPr lang="en-US" dirty="0" smtClean="0"/>
              <a:t> Separable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Depthwise</a:t>
            </a:r>
            <a:r>
              <a:rPr lang="en-US" dirty="0" smtClean="0"/>
              <a:t>, </a:t>
            </a:r>
            <a:r>
              <a:rPr lang="ru-RU" dirty="0" smtClean="0"/>
              <a:t>число операций: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</a:t>
            </a:r>
            <a:r>
              <a:rPr lang="ru-RU" dirty="0" smtClean="0"/>
              <a:t>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en-US" dirty="0" err="1" smtClean="0"/>
              <a:t>Pointwise</a:t>
            </a:r>
            <a:r>
              <a:rPr lang="en-US" dirty="0" smtClean="0"/>
              <a:t>, </a:t>
            </a:r>
            <a:r>
              <a:rPr lang="ru-RU" dirty="0" smtClean="0"/>
              <a:t>число операций: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I</a:t>
            </a:r>
            <a:r>
              <a:rPr lang="en-US" dirty="0" err="1" smtClean="0"/>
              <a:t>xWxHxC</a:t>
            </a:r>
            <a:r>
              <a:rPr lang="ru-RU" baseline="-25000" dirty="0" smtClean="0"/>
              <a:t>О</a:t>
            </a:r>
            <a:r>
              <a:rPr lang="ru-RU" dirty="0" smtClean="0"/>
              <a:t>;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Общее число операций: </a:t>
            </a:r>
            <a:r>
              <a:rPr lang="en-US" dirty="0" smtClean="0"/>
              <a:t>K</a:t>
            </a:r>
            <a:r>
              <a:rPr lang="en-US" baseline="-25000" dirty="0" smtClean="0"/>
              <a:t>1</a:t>
            </a:r>
            <a:r>
              <a:rPr lang="en-US" dirty="0" smtClean="0"/>
              <a:t>xK</a:t>
            </a:r>
            <a:r>
              <a:rPr lang="en-US" baseline="-25000" dirty="0" smtClean="0"/>
              <a:t>2</a:t>
            </a:r>
            <a:r>
              <a:rPr lang="en-US" dirty="0" smtClean="0"/>
              <a:t>xC</a:t>
            </a:r>
            <a:r>
              <a:rPr lang="en-US" baseline="-25000" dirty="0" smtClean="0"/>
              <a:t>I</a:t>
            </a:r>
            <a:r>
              <a:rPr lang="en-US" dirty="0" smtClean="0"/>
              <a:t>xWxH</a:t>
            </a:r>
            <a:r>
              <a:rPr lang="ru-RU" dirty="0" smtClean="0"/>
              <a:t>+</a:t>
            </a:r>
            <a:r>
              <a:rPr lang="en-US" dirty="0"/>
              <a:t> </a:t>
            </a:r>
            <a:r>
              <a:rPr lang="en-US" dirty="0" err="1"/>
              <a:t>C</a:t>
            </a:r>
            <a:r>
              <a:rPr lang="en-US" baseline="-25000" dirty="0" err="1"/>
              <a:t>I</a:t>
            </a:r>
            <a:r>
              <a:rPr lang="en-US" dirty="0" err="1"/>
              <a:t>xWxHxC</a:t>
            </a:r>
            <a:r>
              <a:rPr lang="ru-RU" baseline="-25000" dirty="0"/>
              <a:t>О</a:t>
            </a:r>
            <a:r>
              <a:rPr lang="ru-RU" dirty="0" smtClean="0"/>
              <a:t>;</a:t>
            </a:r>
            <a:endParaRPr lang="en-US" dirty="0" smtClean="0"/>
          </a:p>
          <a:p>
            <a:pPr lvl="1">
              <a:lnSpc>
                <a:spcPct val="130000"/>
              </a:lnSpc>
            </a:pPr>
            <a:r>
              <a:rPr lang="ru-RU" dirty="0" smtClean="0"/>
              <a:t>+: Вычислительная эффективность </a:t>
            </a:r>
          </a:p>
          <a:p>
            <a:pPr lvl="1">
              <a:lnSpc>
                <a:spcPct val="130000"/>
              </a:lnSpc>
            </a:pPr>
            <a:r>
              <a:rPr lang="ru-RU" dirty="0" smtClean="0"/>
              <a:t>-:  Потеря точности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8185" y="202210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Обычная свертка, 1228800 операций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6256868" y="454238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r>
              <a:rPr lang="ru-RU" sz="1100" dirty="0" smtClean="0"/>
              <a:t>, </a:t>
            </a:r>
            <a:r>
              <a:rPr lang="en-US" sz="1100" dirty="0" smtClean="0"/>
              <a:t>52952</a:t>
            </a:r>
            <a:r>
              <a:rPr lang="ru-RU" sz="1100" dirty="0" smtClean="0"/>
              <a:t> операций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Depthwise</a:t>
            </a:r>
            <a:r>
              <a:rPr lang="en-US" dirty="0" smtClean="0"/>
              <a:t> Separable. </a:t>
            </a:r>
            <a:r>
              <a:rPr lang="en-US" dirty="0" err="1" smtClean="0"/>
              <a:t>MobileNet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A. Howard, et al., </a:t>
            </a:r>
            <a:r>
              <a:rPr lang="en-US" sz="1050" dirty="0" err="1" smtClean="0"/>
              <a:t>MobileNets</a:t>
            </a:r>
            <a:r>
              <a:rPr lang="en-US" sz="1050" dirty="0" smtClean="0"/>
              <a:t>: Efficient </a:t>
            </a:r>
            <a:r>
              <a:rPr lang="en-US" sz="1050" dirty="0" err="1" smtClean="0"/>
              <a:t>Convolutional</a:t>
            </a:r>
            <a:r>
              <a:rPr lang="en-US" sz="1050" dirty="0" smtClean="0"/>
              <a:t> Neural Networks for Mobile Vision Applications, 2017 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915566"/>
            <a:ext cx="6336704" cy="42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Распознавание изображений.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547664" y="2571750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Сравнение </a:t>
            </a:r>
            <a:r>
              <a:rPr lang="en-US" sz="1100" dirty="0" err="1" smtClean="0"/>
              <a:t>MobileNet</a:t>
            </a:r>
            <a:r>
              <a:rPr lang="en-US" sz="1100" dirty="0" smtClean="0"/>
              <a:t> </a:t>
            </a:r>
            <a:r>
              <a:rPr lang="ru-RU" sz="1100" dirty="0" smtClean="0"/>
              <a:t>с </a:t>
            </a:r>
            <a:r>
              <a:rPr lang="en-US" sz="1100" dirty="0" err="1" smtClean="0"/>
              <a:t>GoogleNet</a:t>
            </a:r>
            <a:r>
              <a:rPr lang="en-US" sz="1100" dirty="0" smtClean="0"/>
              <a:t> </a:t>
            </a:r>
            <a:r>
              <a:rPr lang="ru-RU" sz="1100" dirty="0" smtClean="0"/>
              <a:t>и </a:t>
            </a:r>
            <a:r>
              <a:rPr lang="en-US" sz="1100" dirty="0" smtClean="0"/>
              <a:t>VGG-16</a:t>
            </a:r>
            <a:endParaRPr lang="ru-RU" sz="1100" dirty="0"/>
          </a:p>
        </p:txBody>
      </p:sp>
      <p:pic>
        <p:nvPicPr>
          <p:cNvPr id="22532" name="Picture 4" descr="https://miro.medium.com/v2/resize:fit:574/1*Vnr18uaV6khM69nD35aH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7574"/>
            <a:ext cx="2376264" cy="1428864"/>
          </a:xfrm>
          <a:prstGeom prst="rect">
            <a:avLst/>
          </a:prstGeom>
          <a:noFill/>
        </p:spPr>
      </p:pic>
      <p:pic>
        <p:nvPicPr>
          <p:cNvPr id="22530" name="Picture 2" descr="https://miro.medium.com/v2/resize:fit:704/1*oIJtvbsHhXuKPKKl-f3L6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7614"/>
            <a:ext cx="4354463" cy="1229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292080" y="2355726"/>
            <a:ext cx="2851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Слева: обычный </a:t>
            </a:r>
            <a:r>
              <a:rPr lang="ru-RU" sz="1100" dirty="0" err="1" smtClean="0"/>
              <a:t>сверточный</a:t>
            </a:r>
            <a:r>
              <a:rPr lang="ru-RU" sz="1100" dirty="0" smtClean="0"/>
              <a:t> слой</a:t>
            </a:r>
          </a:p>
          <a:p>
            <a:pPr algn="ctr"/>
            <a:r>
              <a:rPr lang="ru-RU" sz="1100" dirty="0" smtClean="0"/>
              <a:t>Справа: </a:t>
            </a:r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endParaRPr lang="ru-RU" sz="1100" dirty="0"/>
          </a:p>
        </p:txBody>
      </p:sp>
      <p:pic>
        <p:nvPicPr>
          <p:cNvPr id="22534" name="Picture 6" descr="https://miro.medium.com/v2/resize:fit:875/1*j-gTGI3JyFUrje9QmhZ0P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859782"/>
            <a:ext cx="4860032" cy="1855143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736588" y="4614396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 </a:t>
            </a:r>
            <a:r>
              <a:rPr lang="ru-RU" sz="1100" dirty="0" smtClean="0"/>
              <a:t>Области применения </a:t>
            </a:r>
            <a:r>
              <a:rPr lang="en-US" sz="1100" dirty="0" err="1" smtClean="0"/>
              <a:t>MobileNet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2852184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Dilated 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46085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Dilated convolution</a:t>
            </a:r>
            <a:endParaRPr lang="ru-RU" dirty="0" smtClean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Прореживание рецептивного поля</a:t>
            </a:r>
            <a:endParaRPr lang="en-US" dirty="0" smtClean="0"/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Увеличение рецептивного поля с сохранением числа параметров и операций.</a:t>
            </a:r>
            <a:endParaRPr lang="en-US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7644" y="4365508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Примеры </a:t>
            </a:r>
            <a:r>
              <a:rPr lang="en-US" sz="1100" dirty="0" smtClean="0"/>
              <a:t>dilated convolution</a:t>
            </a:r>
            <a:endParaRPr lang="ru-RU" sz="1100" dirty="0"/>
          </a:p>
        </p:txBody>
      </p:sp>
      <p:pic>
        <p:nvPicPr>
          <p:cNvPr id="3074" name="Picture 2" descr="https://miro.medium.com/max/2019/1*d3rLXrB7IfjvUR2ojBYsVw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31790"/>
            <a:ext cx="3811833" cy="14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https://miro.medium.com/v2/resize:fit:875/1*xGVI8PDBzKVuZfOPoPtPO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75606"/>
            <a:ext cx="3096344" cy="3035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80804" y="4299942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Применение к задаче сегментации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326592" y="4191358"/>
            <a:ext cx="648072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Shuffle 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843558"/>
            <a:ext cx="4608512" cy="15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Shuffle convolution</a:t>
            </a:r>
          </a:p>
          <a:p>
            <a:pPr marL="742950" lvl="1" indent="-285750">
              <a:lnSpc>
                <a:spcPct val="130000"/>
              </a:lnSpc>
              <a:buFont typeface="Wingdings" pitchFamily="2" charset="2"/>
              <a:buChar char="§"/>
            </a:pPr>
            <a:r>
              <a:rPr lang="ru-RU" dirty="0" smtClean="0"/>
              <a:t>Поканальные свертки с дальнейшим перемешиванием результирующих карт.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520" y="350785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a, b </a:t>
            </a:r>
            <a:r>
              <a:rPr lang="ru-RU" sz="1100" dirty="0" err="1" smtClean="0"/>
              <a:t>Поканальная</a:t>
            </a:r>
            <a:r>
              <a:rPr lang="ru-RU" sz="1100" dirty="0" smtClean="0"/>
              <a:t> свертка</a:t>
            </a:r>
          </a:p>
          <a:p>
            <a:pPr algn="ctr"/>
            <a:r>
              <a:rPr lang="en-US" sz="1100" dirty="0" smtClean="0"/>
              <a:t>c. Shuffle convolution</a:t>
            </a:r>
            <a:endParaRPr lang="ru-RU" sz="11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7734"/>
            <a:ext cx="2886692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https://miro.medium.com/v2/resize:fit:875/0*ZmWh2AY1s5__LxR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075806"/>
            <a:ext cx="3240360" cy="153550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148064" y="915566"/>
            <a:ext cx="359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err="1" smtClean="0"/>
              <a:t>ShuffleNet</a:t>
            </a:r>
            <a:r>
              <a:rPr lang="en-US" dirty="0" smtClean="0"/>
              <a:t> (X. Zhang, et al., 2018)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347614"/>
            <a:ext cx="212332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660232" y="3291830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a </a:t>
            </a:r>
            <a:r>
              <a:rPr lang="en-US" sz="1100" dirty="0" err="1" smtClean="0"/>
              <a:t>Depthwise</a:t>
            </a:r>
            <a:r>
              <a:rPr lang="en-US" sz="1100" dirty="0" smtClean="0"/>
              <a:t> separable</a:t>
            </a:r>
            <a:endParaRPr lang="ru-RU" sz="1100" dirty="0" smtClean="0"/>
          </a:p>
          <a:p>
            <a:pPr algn="ctr"/>
            <a:r>
              <a:rPr lang="en-US" sz="1100" dirty="0" smtClean="0"/>
              <a:t>b. Shuffle convolution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3131840" y="4443958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 </a:t>
            </a:r>
            <a:r>
              <a:rPr lang="ru-RU" sz="1100" dirty="0" smtClean="0"/>
              <a:t>Сравнение точности и вычислительной сложности </a:t>
            </a:r>
            <a:r>
              <a:rPr lang="en-US" sz="1100" dirty="0" err="1" smtClean="0"/>
              <a:t>ShuffleNet</a:t>
            </a:r>
            <a:r>
              <a:rPr lang="en-US" sz="1100" dirty="0" smtClean="0"/>
              <a:t> </a:t>
            </a:r>
            <a:r>
              <a:rPr lang="ru-RU" sz="1100" dirty="0" smtClean="0"/>
              <a:t>с другими архитектурами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</a:t>
            </a:r>
            <a:r>
              <a:rPr lang="ru-RU" dirty="0" smtClean="0"/>
              <a:t>свертка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https://towardsdatascience.com/a-comprehensive-introduction-to-different-types-of-convolutions-in-deep-learning-669281e58215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915566"/>
            <a:ext cx="4608512" cy="783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3D </a:t>
            </a:r>
            <a:r>
              <a:rPr lang="ru-RU" dirty="0" smtClean="0"/>
              <a:t>свертка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Применяют для обработки 3</a:t>
            </a:r>
            <a:r>
              <a:rPr lang="en-US" dirty="0" smtClean="0"/>
              <a:t>D </a:t>
            </a:r>
            <a:r>
              <a:rPr lang="ru-RU" dirty="0" smtClean="0"/>
              <a:t>данных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49058" y="4453280"/>
            <a:ext cx="2851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Выполнение </a:t>
            </a:r>
            <a:r>
              <a:rPr lang="en-US" sz="1100" dirty="0" smtClean="0"/>
              <a:t>3D </a:t>
            </a:r>
            <a:r>
              <a:rPr lang="ru-RU" sz="1100" dirty="0" smtClean="0"/>
              <a:t>свертки</a:t>
            </a:r>
            <a:endParaRPr lang="ru-RU" sz="1100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810074"/>
            <a:ext cx="3643338" cy="26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344538"/>
            <a:ext cx="90582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Transposed convolution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320FC-84CE-4569-A36F-4E6108BC40B4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4876006"/>
            <a:ext cx="7488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https://towardsdatascience.com/what-is-transposed-convolutional-layer-40e5e6e31c11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627534"/>
            <a:ext cx="903649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ru-RU" dirty="0" smtClean="0"/>
              <a:t>Транспонированная свертка (</a:t>
            </a:r>
            <a:r>
              <a:rPr lang="en-US" dirty="0" smtClean="0"/>
              <a:t>Transposed convolution)</a:t>
            </a:r>
            <a:r>
              <a:rPr lang="ru-RU" dirty="0" smtClean="0"/>
              <a:t> </a:t>
            </a:r>
            <a:r>
              <a:rPr lang="ru-RU" dirty="0" smtClean="0">
                <a:latin typeface="Calibri"/>
              </a:rPr>
              <a:t>≠</a:t>
            </a:r>
            <a:r>
              <a:rPr lang="ru-RU" dirty="0" smtClean="0"/>
              <a:t>обратная свертка (</a:t>
            </a:r>
            <a:r>
              <a:rPr lang="en-US" dirty="0" err="1" smtClean="0"/>
              <a:t>deconvolution</a:t>
            </a:r>
            <a:r>
              <a:rPr lang="en-US" dirty="0" smtClean="0"/>
              <a:t>)</a:t>
            </a:r>
            <a:endParaRPr lang="ru-RU" dirty="0" smtClean="0"/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ru-RU" dirty="0" smtClean="0"/>
              <a:t> Применяют для получения выходных данных большего размера (</a:t>
            </a:r>
            <a:r>
              <a:rPr lang="ru-RU" dirty="0" err="1" smtClean="0"/>
              <a:t>автоэнкодеры</a:t>
            </a:r>
            <a:r>
              <a:rPr lang="ru-RU" dirty="0" smtClean="0"/>
              <a:t>, </a:t>
            </a:r>
            <a:r>
              <a:rPr lang="en-US" dirty="0" smtClean="0"/>
              <a:t>GAN)</a:t>
            </a:r>
            <a:r>
              <a:rPr lang="ru-RU" dirty="0" smtClean="0"/>
              <a:t> </a:t>
            </a:r>
          </a:p>
        </p:txBody>
      </p:sp>
      <p:sp>
        <p:nvSpPr>
          <p:cNvPr id="37890" name="AutoShape 2" descr="https://miro.medium.com/v2/resize:fit:630/1*54-7typHLLXhdvAhlku9S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1520" y="3283119"/>
            <a:ext cx="60486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(S,P) </a:t>
            </a:r>
            <a:r>
              <a:rPr lang="ru-RU" sz="1600" dirty="0" smtClean="0"/>
              <a:t>– параметры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z –</a:t>
            </a:r>
            <a:r>
              <a:rPr lang="ru-RU" sz="1600" dirty="0" smtClean="0"/>
              <a:t> число нулей, вставляемых между столбцами и строками)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p’</a:t>
            </a:r>
            <a:r>
              <a:rPr lang="ru-RU" sz="1600" dirty="0" smtClean="0"/>
              <a:t> – число нулей вокруг исходного массива</a:t>
            </a:r>
          </a:p>
          <a:p>
            <a:pPr>
              <a:buFontTx/>
              <a:buChar char="-"/>
            </a:pPr>
            <a:r>
              <a:rPr lang="ru-RU" sz="1600" dirty="0" smtClean="0"/>
              <a:t> </a:t>
            </a:r>
            <a:r>
              <a:rPr lang="en-US" sz="1600" dirty="0" smtClean="0"/>
              <a:t>s’ – </a:t>
            </a:r>
            <a:r>
              <a:rPr lang="ru-RU" sz="1600" dirty="0" smtClean="0"/>
              <a:t>шаг сдвига ядра </a:t>
            </a:r>
            <a:endParaRPr lang="ru-RU" sz="1600" dirty="0"/>
          </a:p>
        </p:txBody>
      </p:sp>
      <p:sp>
        <p:nvSpPr>
          <p:cNvPr id="37895" name="AutoShape 7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7" name="AutoShape 9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899" name="AutoShape 11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1" name="AutoShape 13" descr="https://miro.medium.com/v2/resize:fit:900/1*SpxCUPzNfb9C8TiAcrRr5A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903" name="AutoShape 15" descr="https://miro.medium.com/v2/resize:fit:630/1*2Bh5FuM2B6UAM9DC_-j95Q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7904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71950"/>
            <a:ext cx="2228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627784" y="4393436"/>
            <a:ext cx="5243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- Размер выходного массива (</a:t>
            </a:r>
            <a:r>
              <a:rPr lang="en-US" sz="1600" dirty="0" err="1" smtClean="0"/>
              <a:t>i</a:t>
            </a:r>
            <a:r>
              <a:rPr lang="en-US" sz="1600" dirty="0" smtClean="0"/>
              <a:t>- </a:t>
            </a:r>
            <a:r>
              <a:rPr lang="ru-RU" sz="1600" dirty="0" smtClean="0"/>
              <a:t>размер входного массива)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4104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7822</TotalTime>
  <Words>442</Words>
  <Application>Microsoft Office PowerPoint</Application>
  <PresentationFormat>Экран (16:9)</PresentationFormat>
  <Paragraphs>85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Основы практического использования нейронных сетей.  Лекция 7. Типы сверточных слоев.</vt:lpstr>
      <vt:lpstr>Операция свертки</vt:lpstr>
      <vt:lpstr>2D свертка</vt:lpstr>
      <vt:lpstr>Depthwise Separable</vt:lpstr>
      <vt:lpstr>Depthwise Separable. MobileNet</vt:lpstr>
      <vt:lpstr>Dilated Convolution</vt:lpstr>
      <vt:lpstr>Shuffle convolution</vt:lpstr>
      <vt:lpstr>3D свертка</vt:lpstr>
      <vt:lpstr>Transposed convolution</vt:lpstr>
      <vt:lpstr>Transposed convolution</vt:lpstr>
      <vt:lpstr>Вопросы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практического использования нейронных сетей.</dc:title>
  <dc:creator>Lenovo</dc:creator>
  <cp:lastModifiedBy>Дмитрий Буряк</cp:lastModifiedBy>
  <cp:revision>339</cp:revision>
  <dcterms:created xsi:type="dcterms:W3CDTF">2018-02-12T03:07:42Z</dcterms:created>
  <dcterms:modified xsi:type="dcterms:W3CDTF">2025-04-09T11:30:46Z</dcterms:modified>
</cp:coreProperties>
</file>