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8" r:id="rId11"/>
    <p:sldId id="262" r:id="rId12"/>
    <p:sldId id="261" r:id="rId13"/>
    <p:sldId id="269" r:id="rId14"/>
    <p:sldId id="270" r:id="rId15"/>
    <p:sldId id="271" r:id="rId16"/>
    <p:sldId id="267" r:id="rId17"/>
    <p:sldId id="272" r:id="rId18"/>
  </p:sldIdLst>
  <p:sldSz cx="9144000" cy="5143500" type="screen16x9"/>
  <p:notesSz cx="7315200" cy="12344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8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7220"/>
          </a:xfrm>
          <a:prstGeom prst="rect">
            <a:avLst/>
          </a:prstGeom>
        </p:spPr>
        <p:txBody>
          <a:bodyPr vert="horz" lIns="109604" tIns="54803" rIns="109604" bIns="54803" rtlCol="0"/>
          <a:lstStyle>
            <a:lvl1pPr algn="l">
              <a:defRPr sz="15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7220"/>
          </a:xfrm>
          <a:prstGeom prst="rect">
            <a:avLst/>
          </a:prstGeom>
        </p:spPr>
        <p:txBody>
          <a:bodyPr vert="horz" lIns="109604" tIns="54803" rIns="109604" bIns="54803" rtlCol="0"/>
          <a:lstStyle>
            <a:lvl1pPr algn="r">
              <a:defRPr sz="1500"/>
            </a:lvl1pPr>
          </a:lstStyle>
          <a:p>
            <a:fld id="{3DB35985-20DE-402B-91C1-0CA4EC319BE6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927100"/>
            <a:ext cx="8229600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9604" tIns="54803" rIns="109604" bIns="548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31521" y="5863590"/>
            <a:ext cx="5852160" cy="5554980"/>
          </a:xfrm>
          <a:prstGeom prst="rect">
            <a:avLst/>
          </a:prstGeom>
        </p:spPr>
        <p:txBody>
          <a:bodyPr vert="horz" lIns="109604" tIns="54803" rIns="109604" bIns="548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7220"/>
          </a:xfrm>
          <a:prstGeom prst="rect">
            <a:avLst/>
          </a:prstGeom>
        </p:spPr>
        <p:txBody>
          <a:bodyPr vert="horz" lIns="109604" tIns="54803" rIns="109604" bIns="54803" rtlCol="0" anchor="b"/>
          <a:lstStyle>
            <a:lvl1pPr algn="l">
              <a:defRPr sz="15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143587" y="11725038"/>
            <a:ext cx="3169920" cy="617220"/>
          </a:xfrm>
          <a:prstGeom prst="rect">
            <a:avLst/>
          </a:prstGeom>
        </p:spPr>
        <p:txBody>
          <a:bodyPr vert="horz" lIns="109604" tIns="54803" rIns="109604" bIns="54803" rtlCol="0" anchor="b"/>
          <a:lstStyle>
            <a:lvl1pPr algn="r">
              <a:defRPr sz="15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6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8</a:t>
            </a:r>
            <a:r>
              <a:rPr lang="ru-RU" sz="3100" dirty="0" smtClean="0"/>
              <a:t>. Обзор современных глубоких сетей для классификации изображений.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8A174F-A334-FBAB-0F07-6C0E528E75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719" y="3285667"/>
            <a:ext cx="1579361" cy="15793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</a:t>
            </a:r>
            <a:r>
              <a:rPr lang="ru-RU" dirty="0" smtClean="0"/>
              <a:t>7</a:t>
            </a:r>
            <a:r>
              <a:rPr lang="en-US" dirty="0" smtClean="0"/>
              <a:t>. </a:t>
            </a:r>
            <a:r>
              <a:rPr lang="en-US" dirty="0" err="1" smtClean="0"/>
              <a:t>SENet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662473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SENet</a:t>
            </a:r>
            <a:r>
              <a:rPr lang="ru-RU" dirty="0" smtClean="0"/>
              <a:t>-154</a:t>
            </a:r>
            <a:r>
              <a:rPr lang="en-US" dirty="0" smtClean="0"/>
              <a:t> – (J. </a:t>
            </a:r>
            <a:r>
              <a:rPr lang="en-US" dirty="0" err="1" smtClean="0"/>
              <a:t>Hu</a:t>
            </a:r>
            <a:r>
              <a:rPr lang="en-US" dirty="0" smtClean="0"/>
              <a:t> et al, 2017)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en-US" b="1" dirty="0" smtClean="0"/>
              <a:t>2</a:t>
            </a:r>
            <a:r>
              <a:rPr lang="ru-RU" b="1" dirty="0" smtClean="0"/>
              <a:t>.</a:t>
            </a:r>
            <a:r>
              <a:rPr lang="en-US" b="1" dirty="0" smtClean="0"/>
              <a:t>2</a:t>
            </a:r>
            <a:r>
              <a:rPr lang="ru-RU" b="1" dirty="0" smtClean="0"/>
              <a:t>5%</a:t>
            </a:r>
            <a:r>
              <a:rPr lang="ru-RU" dirty="0" smtClean="0"/>
              <a:t>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Взвешивание карт признаков;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en-US" dirty="0" smtClean="0"/>
              <a:t>Squeeze and Excitation</a:t>
            </a:r>
            <a:r>
              <a:rPr lang="ru-RU" dirty="0" smtClean="0"/>
              <a:t>»</a:t>
            </a:r>
            <a:r>
              <a:rPr lang="en-US" dirty="0" smtClean="0"/>
              <a:t> (SE) </a:t>
            </a:r>
            <a:r>
              <a:rPr lang="ru-RU" dirty="0" smtClean="0"/>
              <a:t>модуль;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Интеграция в различные существующие архитектуры: </a:t>
            </a:r>
            <a:r>
              <a:rPr lang="en-US" dirty="0" smtClean="0"/>
              <a:t>Inception, </a:t>
            </a:r>
            <a:r>
              <a:rPr lang="en-US" dirty="0" err="1" smtClean="0"/>
              <a:t>ResNet</a:t>
            </a:r>
            <a:r>
              <a:rPr lang="en-US" dirty="0" smtClean="0"/>
              <a:t> </a:t>
            </a:r>
            <a:r>
              <a:rPr lang="ru-RU" dirty="0" smtClean="0"/>
              <a:t> и т.д.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Победитель </a:t>
            </a:r>
            <a:r>
              <a:rPr lang="en-US" dirty="0" err="1" smtClean="0"/>
              <a:t>SE+ResNeXt</a:t>
            </a:r>
            <a:r>
              <a:rPr lang="en-US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Обучение на 64 </a:t>
            </a:r>
            <a:r>
              <a:rPr lang="en-US" dirty="0" smtClean="0"/>
              <a:t>GPU </a:t>
            </a:r>
            <a:r>
              <a:rPr lang="ru-RU" dirty="0" smtClean="0"/>
              <a:t>для поддержки пакетов размером 2048 изображений.</a:t>
            </a:r>
            <a:endParaRPr lang="en-US" dirty="0" smtClean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7854"/>
            <a:ext cx="65341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059582"/>
            <a:ext cx="2448272" cy="240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Статистика </a:t>
            </a:r>
            <a:r>
              <a:rPr lang="en-US" dirty="0" smtClean="0"/>
              <a:t>ILSVRC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0346"/>
            <a:ext cx="3156570" cy="409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4008" y="1203598"/>
          <a:ext cx="367240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8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Ошибка </a:t>
                      </a:r>
                      <a:r>
                        <a:rPr lang="en-US" dirty="0" smtClean="0"/>
                        <a:t>Top-5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AlexNet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ZFNet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11.2%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VGG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7.3%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GoogLeNet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6.7%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ResNet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3.57%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Trimps-Soushen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2.99%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SENet-154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2.25%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НС для </a:t>
            </a:r>
            <a:r>
              <a:rPr lang="en-US" dirty="0" smtClean="0"/>
              <a:t>ILSVRC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60" y="915566"/>
            <a:ext cx="34732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55631" y="2747124"/>
            <a:ext cx="20762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https://blogs.nvidia.com/blog/2016/06/29/deep-learning-6/</a:t>
            </a:r>
            <a:endParaRPr lang="ru-RU" sz="600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741" y="1563638"/>
            <a:ext cx="452874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814316" y="4475316"/>
            <a:ext cx="22140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https://culurciello.github.io/tech/2016/06/20/training-enet.html</a:t>
            </a:r>
            <a:endParaRPr lang="ru-RU" sz="6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50129"/>
            <a:ext cx="3960440" cy="197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5642" y="4907364"/>
            <a:ext cx="23262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http://cs231n.stanford.edu/slides/2018/cs231n_2018_lecture09.pdf</a:t>
            </a:r>
            <a:endParaRPr lang="ru-RU" sz="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019. </a:t>
            </a:r>
            <a:r>
              <a:rPr lang="en-US" dirty="0" err="1" smtClean="0"/>
              <a:t>EfficientNet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819150"/>
            <a:ext cx="66247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EfficientNet</a:t>
            </a:r>
            <a:r>
              <a:rPr lang="en-US" dirty="0" smtClean="0"/>
              <a:t>  (M. Tan and Q. Lee et al, 2019)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b="1" dirty="0" smtClean="0"/>
              <a:t>Ошибка </a:t>
            </a:r>
            <a:r>
              <a:rPr lang="en-US" b="1" dirty="0" smtClean="0"/>
              <a:t>Top-1</a:t>
            </a:r>
            <a:r>
              <a:rPr lang="ru-RU" b="1" dirty="0" smtClean="0"/>
              <a:t>: </a:t>
            </a:r>
            <a:r>
              <a:rPr lang="en-US" b="1" dirty="0" smtClean="0"/>
              <a:t>15.7</a:t>
            </a:r>
            <a:r>
              <a:rPr lang="ru-RU" b="1" dirty="0" smtClean="0"/>
              <a:t>%;</a:t>
            </a:r>
            <a:endParaRPr lang="en-US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Блоки </a:t>
            </a:r>
            <a:r>
              <a:rPr lang="en-US" dirty="0" err="1" smtClean="0"/>
              <a:t>MBConv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NAS </a:t>
            </a:r>
            <a:r>
              <a:rPr lang="en-US" dirty="0"/>
              <a:t>→ </a:t>
            </a:r>
            <a:r>
              <a:rPr lang="ru-RU" dirty="0" smtClean="0"/>
              <a:t>Базовая модель </a:t>
            </a:r>
            <a:r>
              <a:rPr lang="en-US" dirty="0" smtClean="0"/>
              <a:t>EfficientNet-B0 </a:t>
            </a:r>
            <a:r>
              <a:rPr lang="en-US" dirty="0"/>
              <a:t>→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→ </a:t>
            </a:r>
            <a:r>
              <a:rPr lang="ru-RU" dirty="0" smtClean="0"/>
              <a:t>Смешанное масштабирование архитектуры</a:t>
            </a: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397443" y="1563638"/>
            <a:ext cx="702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MBConv</a:t>
            </a:r>
            <a:endParaRPr lang="en-US" sz="1200" dirty="0"/>
          </a:p>
        </p:txBody>
      </p:sp>
      <p:pic>
        <p:nvPicPr>
          <p:cNvPr id="7181" name="Picture 13" descr="https://miro.medium.com/max/612/1*jFCQv8hphvYJ25t-4uQQT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71550"/>
            <a:ext cx="2088232" cy="8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s://miro.medium.com/max/1466/1*lGcFaOK6lW5hHskGyINPg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" y="3081638"/>
            <a:ext cx="3570707" cy="145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27584" y="4540611"/>
            <a:ext cx="225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Варианты масштабирования архитектуры</a:t>
            </a:r>
            <a:endParaRPr lang="en-US" sz="1200" dirty="0"/>
          </a:p>
        </p:txBody>
      </p:sp>
      <p:pic>
        <p:nvPicPr>
          <p:cNvPr id="7185" name="Picture 17" descr="https://miro.medium.com/max/615/1*f8bHkxSfPwgxUtCC5waXL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58060"/>
            <a:ext cx="2276022" cy="16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778819" y="4700885"/>
            <a:ext cx="2621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Масштабирование «ширины» сети для различных архитектур</a:t>
            </a:r>
            <a:endParaRPr lang="en-US" sz="1200" dirty="0"/>
          </a:p>
        </p:txBody>
      </p:sp>
      <p:pic>
        <p:nvPicPr>
          <p:cNvPr id="7187" name="Picture 19" descr="https://1.bp.blogspot.com/-DjZT_TLYZok/XO3BYqpxCJI/AAAAAAAAEKM/BvV53klXaTUuQHCkOXZZGywRMdU9v9T_wCLcBGAs/s640/image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9662"/>
            <a:ext cx="3003974" cy="61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380311" y="2377670"/>
            <a:ext cx="2080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Архитектура </a:t>
            </a:r>
            <a:r>
              <a:rPr lang="en-US" sz="1200" i="1" dirty="0" smtClean="0"/>
              <a:t>EfficientNet-B0</a:t>
            </a:r>
            <a:endParaRPr lang="en-US" sz="1200" dirty="0"/>
          </a:p>
        </p:txBody>
      </p:sp>
      <p:pic>
        <p:nvPicPr>
          <p:cNvPr id="7189" name="Picture 21" descr="https://1.bp.blogspot.com/-oNSfIOzO8ko/XO3BtHnUx0I/AAAAAAAAEKk/rJ2tHovGkzsyZnCbwVad-Q3ZBnwQmCFsgCEwYBhgL/s640/imag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45" y="3042960"/>
            <a:ext cx="2089938" cy="164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2217356"/>
            <a:ext cx="1150561" cy="682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1200" y="2531925"/>
            <a:ext cx="1414606" cy="358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4547" y="2699053"/>
            <a:ext cx="2248214" cy="2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0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https://miro.medium.com/max/684/1*GU-fNKLkr8VV7OtzvQwUF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71750"/>
            <a:ext cx="2590800" cy="211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</a:t>
            </a:r>
            <a:r>
              <a:rPr lang="en-US" dirty="0" smtClean="0"/>
              <a:t>0</a:t>
            </a:r>
            <a:r>
              <a:rPr lang="ru-RU" dirty="0" smtClean="0"/>
              <a:t>2</a:t>
            </a:r>
            <a:r>
              <a:rPr lang="en-US" dirty="0" smtClean="0"/>
              <a:t>1. </a:t>
            </a:r>
            <a:r>
              <a:rPr lang="en-US" dirty="0" err="1" smtClean="0"/>
              <a:t>NFNet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742950"/>
            <a:ext cx="662473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NFNet</a:t>
            </a:r>
            <a:r>
              <a:rPr lang="en-US" dirty="0" smtClean="0"/>
              <a:t> – Normalizer-Free Network – (A. Brock et al, 2021)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b="1" dirty="0" smtClean="0"/>
              <a:t>Ошибка </a:t>
            </a:r>
            <a:r>
              <a:rPr lang="en-US" b="1" dirty="0" smtClean="0"/>
              <a:t>Top-1</a:t>
            </a:r>
            <a:r>
              <a:rPr lang="ru-RU" b="1" dirty="0" smtClean="0"/>
              <a:t>: </a:t>
            </a:r>
            <a:r>
              <a:rPr lang="en-US" b="1" dirty="0" smtClean="0"/>
              <a:t>13.5</a:t>
            </a:r>
            <a:r>
              <a:rPr lang="ru-RU" b="1" dirty="0" smtClean="0"/>
              <a:t>%;</a:t>
            </a:r>
            <a:endParaRPr lang="en-US" b="1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Основа </a:t>
            </a:r>
            <a:r>
              <a:rPr lang="en-US" dirty="0" smtClean="0"/>
              <a:t>– residual </a:t>
            </a:r>
            <a:r>
              <a:rPr lang="ru-RU" dirty="0" smtClean="0"/>
              <a:t>блоки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Без </a:t>
            </a:r>
            <a:r>
              <a:rPr lang="en-US" dirty="0" smtClean="0"/>
              <a:t>Batch Normalization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Масштабирование весов;</a:t>
            </a:r>
          </a:p>
          <a:p>
            <a:pPr lvl="1">
              <a:buFont typeface="Wingdings" pitchFamily="2" charset="2"/>
              <a:buChar char="§"/>
            </a:pP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Скалирование</a:t>
            </a:r>
            <a:r>
              <a:rPr lang="ru-RU" dirty="0" smtClean="0"/>
              <a:t> входных и выходных данных каждого </a:t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en-US" dirty="0" smtClean="0"/>
              <a:t>residual </a:t>
            </a:r>
            <a:r>
              <a:rPr lang="ru-RU" dirty="0" smtClean="0"/>
              <a:t>блока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Контроль </a:t>
            </a:r>
            <a:r>
              <a:rPr lang="ru-RU" dirty="0" smtClean="0"/>
              <a:t>значений градиентов (</a:t>
            </a:r>
            <a:r>
              <a:rPr lang="en-US" dirty="0" smtClean="0"/>
              <a:t>Gradient clipping)</a:t>
            </a:r>
            <a:r>
              <a:rPr lang="ru-RU" dirty="0" smtClean="0"/>
              <a:t>.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/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Оптимизация </a:t>
            </a:r>
            <a:r>
              <a:rPr lang="ru-RU" dirty="0" smtClean="0"/>
              <a:t>архитектуры </a:t>
            </a:r>
            <a:r>
              <a:rPr lang="en-US" dirty="0" err="1" smtClean="0"/>
              <a:t>SE+ResNeXt</a:t>
            </a:r>
            <a:r>
              <a:rPr lang="ru-RU" dirty="0" smtClean="0"/>
              <a:t>.</a:t>
            </a:r>
            <a:endParaRPr lang="en-US" dirty="0" smtClean="0"/>
          </a:p>
        </p:txBody>
      </p:sp>
      <p:pic>
        <p:nvPicPr>
          <p:cNvPr id="7172" name="Picture 4" descr="https://miro.medium.com/max/232/1*Nn2NJE6vuAOV6mrAzMYzF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862" y="3000719"/>
            <a:ext cx="1139226" cy="22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927597" y="2951450"/>
                <a:ext cx="8076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ru-RU" sz="1400" b="0" i="1" smtClean="0">
                          <a:latin typeface="Cambria Math"/>
                          <a:ea typeface="Cambria Math"/>
                        </a:rPr>
                        <m:t>=0.2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97" y="2951450"/>
                <a:ext cx="807657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4" name="Picture 6" descr="https://miro.medium.com/max/397/1*iIdNpW8cUNTYG93Q46fbS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341" y="3041108"/>
            <a:ext cx="1883720" cy="19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miro.medium.com/max/247/1*61HBREG6sgnCRWtgddsNdQ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09750"/>
            <a:ext cx="1320354" cy="4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14400" y="2190750"/>
            <a:ext cx="4602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µ</a:t>
            </a:r>
            <a:r>
              <a:rPr lang="en-US" sz="1400" i="1" baseline="-25000" dirty="0"/>
              <a:t>i</a:t>
            </a:r>
            <a:r>
              <a:rPr lang="en-US" sz="1400" dirty="0"/>
              <a:t> </a:t>
            </a:r>
            <a:r>
              <a:rPr lang="el-GR" sz="1400" i="1" dirty="0" smtClean="0"/>
              <a:t>σ</a:t>
            </a:r>
            <a:r>
              <a:rPr lang="en-US" sz="1400" i="1" baseline="-25000" dirty="0"/>
              <a:t>i</a:t>
            </a:r>
            <a:r>
              <a:rPr lang="en-US" sz="1400" dirty="0"/>
              <a:t> </a:t>
            </a:r>
            <a:r>
              <a:rPr lang="en-US" sz="1400" dirty="0" smtClean="0"/>
              <a:t>– </a:t>
            </a:r>
            <a:r>
              <a:rPr lang="ru-RU" sz="1400" dirty="0" smtClean="0"/>
              <a:t>среднее и среднеквадратичное отклонением весов</a:t>
            </a:r>
            <a:endParaRPr lang="en-US" sz="1400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79097"/>
            <a:ext cx="3053184" cy="61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5786" y="2705100"/>
            <a:ext cx="2009700" cy="246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8400" y="971550"/>
            <a:ext cx="2743809" cy="124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26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Современное состояние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1047750"/>
            <a:ext cx="6624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Ошибка Тор-1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52550"/>
            <a:ext cx="594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428750"/>
            <a:ext cx="2686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525642" y="4907364"/>
            <a:ext cx="23134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https://paperswithcode.com/sota/image-classification-on-imagenet</a:t>
            </a:r>
            <a:endParaRPr lang="ru-RU" sz="600" dirty="0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78340" y="4107418"/>
            <a:ext cx="6624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Большинство эффективных НС основаны на трансформерах</a:t>
            </a:r>
          </a:p>
        </p:txBody>
      </p:sp>
    </p:spTree>
    <p:extLst>
      <p:ext uri="{BB962C8B-B14F-4D97-AF65-F5344CB8AC3E}">
        <p14:creationId xmlns:p14="http://schemas.microsoft.com/office/powerpoint/2010/main" val="554526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</a:t>
            </a:r>
            <a:endParaRPr lang="ru-RU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835292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/>
              <a:t> </a:t>
            </a:r>
            <a:r>
              <a:rPr lang="en-US" sz="1600" dirty="0" err="1" smtClean="0"/>
              <a:t>Krizhevsky</a:t>
            </a:r>
            <a:r>
              <a:rPr lang="en-US" sz="1600" dirty="0" smtClean="0"/>
              <a:t>, Alex, </a:t>
            </a:r>
            <a:r>
              <a:rPr lang="en-US" sz="1600" dirty="0" err="1" smtClean="0"/>
              <a:t>Ilya</a:t>
            </a:r>
            <a:r>
              <a:rPr lang="en-US" sz="1600" dirty="0" smtClean="0"/>
              <a:t> </a:t>
            </a:r>
            <a:r>
              <a:rPr lang="en-US" sz="1600" dirty="0" err="1" smtClean="0"/>
              <a:t>Sutskever</a:t>
            </a:r>
            <a:r>
              <a:rPr lang="en-US" sz="1600" dirty="0" smtClean="0"/>
              <a:t>, and Geoffrey E. Hinton. "</a:t>
            </a:r>
            <a:r>
              <a:rPr lang="en-US" sz="1600" dirty="0" err="1" smtClean="0"/>
              <a:t>Imagenet</a:t>
            </a:r>
            <a:r>
              <a:rPr lang="en-US" sz="1600" dirty="0" smtClean="0"/>
              <a:t> classification with</a:t>
            </a:r>
          </a:p>
          <a:p>
            <a:r>
              <a:rPr lang="en-US" sz="1600" dirty="0" smtClean="0"/>
              <a:t>deep </a:t>
            </a:r>
            <a:r>
              <a:rPr lang="en-US" sz="1600" dirty="0" err="1" smtClean="0"/>
              <a:t>convolutional</a:t>
            </a:r>
            <a:r>
              <a:rPr lang="en-US" sz="1600" dirty="0" smtClean="0"/>
              <a:t> neural networks." </a:t>
            </a:r>
            <a:r>
              <a:rPr lang="en-US" sz="1600" i="1" dirty="0" smtClean="0"/>
              <a:t>Advances in neural information processing</a:t>
            </a:r>
          </a:p>
          <a:p>
            <a:r>
              <a:rPr lang="en-US" sz="1600" i="1" dirty="0" smtClean="0"/>
              <a:t>systems. 2012.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 err="1" smtClean="0"/>
              <a:t>Zeiler</a:t>
            </a:r>
            <a:r>
              <a:rPr lang="en-US" sz="1600" dirty="0" smtClean="0"/>
              <a:t>, Matthew D., and Rob Fergus. "Visualizing and understanding </a:t>
            </a:r>
            <a:r>
              <a:rPr lang="en-US" sz="1600" dirty="0" err="1" smtClean="0"/>
              <a:t>convolutional</a:t>
            </a:r>
            <a:endParaRPr lang="en-US" sz="1600" dirty="0" smtClean="0"/>
          </a:p>
          <a:p>
            <a:r>
              <a:rPr lang="en-US" sz="1600" dirty="0" smtClean="0"/>
              <a:t>networks." </a:t>
            </a:r>
            <a:r>
              <a:rPr lang="en-US" sz="1600" i="1" dirty="0" smtClean="0"/>
              <a:t>European Conference on Computer Vision. Springer International Publishing,</a:t>
            </a:r>
          </a:p>
          <a:p>
            <a:r>
              <a:rPr lang="ru-RU" sz="1600" dirty="0" smtClean="0"/>
              <a:t>2014.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 err="1" smtClean="0"/>
              <a:t>Simonyan</a:t>
            </a:r>
            <a:r>
              <a:rPr lang="en-US" sz="1600" dirty="0" smtClean="0"/>
              <a:t>, Karen, and Andrew </a:t>
            </a:r>
            <a:r>
              <a:rPr lang="en-US" sz="1600" dirty="0" err="1" smtClean="0"/>
              <a:t>Zisserman</a:t>
            </a:r>
            <a:r>
              <a:rPr lang="en-US" sz="1600" dirty="0" smtClean="0"/>
              <a:t>. "Very deep </a:t>
            </a:r>
            <a:r>
              <a:rPr lang="en-US" sz="1600" dirty="0" err="1" smtClean="0"/>
              <a:t>convolutional</a:t>
            </a:r>
            <a:r>
              <a:rPr lang="en-US" sz="1600" dirty="0" smtClean="0"/>
              <a:t> networks for </a:t>
            </a:r>
            <a:r>
              <a:rPr lang="en-US" sz="1600" dirty="0" err="1" smtClean="0"/>
              <a:t>largescale</a:t>
            </a:r>
            <a:r>
              <a:rPr lang="en-US" sz="1600" dirty="0" smtClean="0"/>
              <a:t> </a:t>
            </a:r>
            <a:r>
              <a:rPr lang="fr-FR" sz="1600" dirty="0" smtClean="0"/>
              <a:t>image recognition." </a:t>
            </a:r>
            <a:r>
              <a:rPr lang="fr-FR" sz="1600" i="1" dirty="0" smtClean="0"/>
              <a:t>arXiv preprint arXiv:1409.1556(2014).</a:t>
            </a:r>
          </a:p>
          <a:p>
            <a:pPr>
              <a:buFont typeface="Wingdings" pitchFamily="2" charset="2"/>
              <a:buChar char="q"/>
            </a:pPr>
            <a:r>
              <a:rPr lang="fr-FR" sz="1600" i="1" dirty="0" smtClean="0"/>
              <a:t> </a:t>
            </a:r>
            <a:r>
              <a:rPr lang="en-US" sz="1600" dirty="0" err="1" smtClean="0"/>
              <a:t>Szegedy</a:t>
            </a:r>
            <a:r>
              <a:rPr lang="en-US" sz="1600" dirty="0" smtClean="0"/>
              <a:t>, Christian, et al. "Going deeper with convolutions." </a:t>
            </a:r>
            <a:r>
              <a:rPr lang="en-US" sz="1600" i="1" dirty="0" smtClean="0"/>
              <a:t>Proceedings of the IEEE</a:t>
            </a:r>
          </a:p>
          <a:p>
            <a:r>
              <a:rPr lang="en-US" sz="1600" i="1" dirty="0" smtClean="0"/>
              <a:t>Conference on Computer Vision and Pattern Recognition. 2015.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He, </a:t>
            </a:r>
            <a:r>
              <a:rPr lang="en-US" sz="1600" dirty="0" err="1" smtClean="0"/>
              <a:t>Kaiming</a:t>
            </a:r>
            <a:r>
              <a:rPr lang="en-US" sz="1600" dirty="0" smtClean="0"/>
              <a:t>, et al. "Deep residual learning for image recognition." </a:t>
            </a:r>
            <a:r>
              <a:rPr lang="en-US" sz="1600" i="1" dirty="0" err="1" smtClean="0"/>
              <a:t>arXiv</a:t>
            </a:r>
            <a:r>
              <a:rPr lang="en-US" sz="1600" i="1" dirty="0" smtClean="0"/>
              <a:t> preprint</a:t>
            </a:r>
          </a:p>
          <a:p>
            <a:r>
              <a:rPr lang="en-US" sz="1600" i="1" dirty="0" smtClean="0"/>
              <a:t>arXiv:1512.03385 (2015).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/>
              <a:t> </a:t>
            </a:r>
            <a:r>
              <a:rPr lang="en-US" sz="1600" dirty="0" err="1" smtClean="0"/>
              <a:t>Hu</a:t>
            </a:r>
            <a:r>
              <a:rPr lang="en-US" sz="1600" dirty="0" smtClean="0"/>
              <a:t>, </a:t>
            </a:r>
            <a:r>
              <a:rPr lang="en-US" sz="1600" dirty="0" err="1" smtClean="0"/>
              <a:t>Jie</a:t>
            </a:r>
            <a:r>
              <a:rPr lang="en-US" sz="1600" dirty="0" smtClean="0"/>
              <a:t>, et al. “Squeeze-and-Excitation Networks." </a:t>
            </a:r>
            <a:r>
              <a:rPr lang="en-US" sz="1600" i="1" dirty="0" err="1" smtClean="0"/>
              <a:t>arXiv</a:t>
            </a:r>
            <a:r>
              <a:rPr lang="en-US" sz="1600" i="1" dirty="0" smtClean="0"/>
              <a:t> preprint arXiv:1709.01507 (2017).</a:t>
            </a:r>
          </a:p>
          <a:p>
            <a:pPr>
              <a:buFont typeface="Wingdings" pitchFamily="2" charset="2"/>
              <a:buChar char="q"/>
            </a:pPr>
            <a:r>
              <a:rPr lang="en-US" sz="1600" i="1" dirty="0" err="1"/>
              <a:t>Mingxing</a:t>
            </a:r>
            <a:r>
              <a:rPr lang="en-US" sz="1600" i="1" dirty="0"/>
              <a:t> Tan, </a:t>
            </a:r>
            <a:r>
              <a:rPr lang="en-US" sz="1600" i="1" dirty="0" err="1"/>
              <a:t>Quoc</a:t>
            </a:r>
            <a:r>
              <a:rPr lang="en-US" sz="1600" i="1" dirty="0"/>
              <a:t> V. </a:t>
            </a:r>
            <a:r>
              <a:rPr lang="en-US" sz="1600" i="1" dirty="0" smtClean="0"/>
              <a:t>Le. </a:t>
            </a:r>
            <a:r>
              <a:rPr lang="en-US" sz="1600" i="1" dirty="0" err="1" smtClean="0"/>
              <a:t>EfficientNet</a:t>
            </a:r>
            <a:r>
              <a:rPr lang="en-US" sz="1600" i="1" dirty="0"/>
              <a:t>: Rethinking Model Scaling for Convolutional </a:t>
            </a:r>
            <a:r>
              <a:rPr lang="en-US" sz="1600" i="1"/>
              <a:t>Neural </a:t>
            </a:r>
            <a:r>
              <a:rPr lang="en-US" sz="1600" i="1" smtClean="0"/>
              <a:t>Networks, 2019.</a:t>
            </a:r>
            <a:endParaRPr lang="ru-RU" sz="1600" i="1" dirty="0" smtClean="0"/>
          </a:p>
          <a:p>
            <a:pPr>
              <a:buFont typeface="Wingdings" pitchFamily="2" charset="2"/>
              <a:buChar char="q"/>
            </a:pPr>
            <a:r>
              <a:rPr lang="ru-RU" sz="1600" i="1" dirty="0" smtClean="0"/>
              <a:t> </a:t>
            </a:r>
            <a:r>
              <a:rPr lang="en-US" sz="1600" i="1" dirty="0" smtClean="0"/>
              <a:t>Andrew </a:t>
            </a:r>
            <a:r>
              <a:rPr lang="en-US" sz="1600" i="1" dirty="0"/>
              <a:t>Brock, </a:t>
            </a:r>
            <a:r>
              <a:rPr lang="en-US" sz="1600" i="1" dirty="0" err="1"/>
              <a:t>Soham</a:t>
            </a:r>
            <a:r>
              <a:rPr lang="en-US" sz="1600" i="1" dirty="0"/>
              <a:t> De, Samuel L. Smith, Karen </a:t>
            </a:r>
            <a:r>
              <a:rPr lang="en-US" sz="1600" i="1" dirty="0" err="1" smtClean="0"/>
              <a:t>Simonyan</a:t>
            </a:r>
            <a:r>
              <a:rPr lang="ru-RU" sz="1600" i="1" dirty="0"/>
              <a:t>.</a:t>
            </a:r>
            <a:r>
              <a:rPr lang="ru-RU" sz="1600" i="1" dirty="0" smtClean="0"/>
              <a:t> </a:t>
            </a:r>
            <a:r>
              <a:rPr lang="en-US" sz="1600" i="1" dirty="0"/>
              <a:t>High-Performance Large-Scale Image Recognition Without </a:t>
            </a:r>
            <a:r>
              <a:rPr lang="en-US" sz="1600" i="1" dirty="0" smtClean="0"/>
              <a:t>Normalization</a:t>
            </a:r>
            <a:r>
              <a:rPr lang="ru-RU" sz="1600" i="1" dirty="0" smtClean="0"/>
              <a:t>, 2021</a:t>
            </a:r>
            <a:endParaRPr lang="en-US" sz="1600" i="1" dirty="0"/>
          </a:p>
          <a:p>
            <a:pPr>
              <a:buFont typeface="Wingdings" pitchFamily="2" charset="2"/>
              <a:buChar char="q"/>
            </a:pPr>
            <a:endParaRPr lang="en-US" sz="1600" i="1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В чем отличие базовых блоков сети </a:t>
            </a:r>
            <a:r>
              <a:rPr lang="en-US" dirty="0" err="1" smtClean="0"/>
              <a:t>GoogLeNet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err="1" smtClean="0"/>
              <a:t>ResNet</a:t>
            </a:r>
            <a:r>
              <a:rPr lang="ru-RU" dirty="0" smtClean="0"/>
              <a:t>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Какое  назначение </a:t>
            </a:r>
            <a:r>
              <a:rPr lang="en-US" dirty="0" smtClean="0"/>
              <a:t>SE </a:t>
            </a:r>
            <a:r>
              <a:rPr lang="ru-RU" dirty="0" smtClean="0"/>
              <a:t>модуля?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Какая идея лежит в основе построения семейства сетей </a:t>
            </a:r>
            <a:r>
              <a:rPr lang="en-US" dirty="0" err="1" smtClean="0"/>
              <a:t>EfficientNet</a:t>
            </a:r>
            <a:r>
              <a:rPr lang="ru-RU" smtClean="0"/>
              <a:t>?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Задача классификации изображений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06506"/>
            <a:ext cx="8064896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Множество изображений.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Каждое изображение содержит один объект какого-то класса.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Классы объектов заданы.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Необходимо определить к какому из известных классов относится изображенный объект.  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Не требуется определять позицию, где находится объект.</a:t>
            </a:r>
            <a:endParaRPr lang="en-US" dirty="0" smtClean="0"/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Два варианта задачи классификации: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u="sng" dirty="0" smtClean="0"/>
              <a:t> Каждое изображение содержит только объекты заданных классов;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ru-RU" dirty="0" smtClean="0"/>
              <a:t> Есть изображения объектов не из заданного набора классов.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Точность алгоритма классификации:                      ,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 – </a:t>
            </a:r>
            <a:r>
              <a:rPr lang="ru-RU" dirty="0" smtClean="0"/>
              <a:t>число изображений с правильно определенным классом,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 – </a:t>
            </a:r>
            <a:r>
              <a:rPr lang="ru-RU" dirty="0" smtClean="0"/>
              <a:t>общее количество изображений.</a:t>
            </a: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ru-RU" dirty="0" smtClean="0"/>
              <a:t> Пример: классификация 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                      </a:t>
            </a:r>
            <a:r>
              <a:rPr lang="ru-RU" dirty="0" smtClean="0"/>
              <a:t>изображений </a:t>
            </a:r>
            <a:r>
              <a:rPr lang="en-US" dirty="0" smtClean="0"/>
              <a:t>MNIST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355976" y="3291830"/>
          <a:ext cx="864096" cy="505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Формула" r:id="rId3" imgW="672808" imgH="393529" progId="Equation.3">
                  <p:embed/>
                </p:oleObj>
              </mc:Choice>
              <mc:Fallback>
                <p:oleObj name="Формула" r:id="rId3" imgW="672808" imgH="393529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291830"/>
                        <a:ext cx="864096" cy="505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227934"/>
            <a:ext cx="42443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http://w3.salemstate.edu/~lhanson/gls214/images2/plumismor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987574"/>
            <a:ext cx="1584325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База изображений </a:t>
            </a:r>
            <a:r>
              <a:rPr lang="en-US" dirty="0" err="1" smtClean="0"/>
              <a:t>ImageNet</a:t>
            </a:r>
            <a:endParaRPr lang="ru-R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68313" y="987574"/>
            <a:ext cx="708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ImageNet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Создана в 2009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Более 14М изображений с аннотациями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1М изображений </a:t>
            </a:r>
            <a:r>
              <a:rPr lang="en-US" smtClean="0"/>
              <a:t>c</a:t>
            </a:r>
            <a:r>
              <a:rPr lang="ru-RU" smtClean="0"/>
              <a:t> </a:t>
            </a:r>
            <a:r>
              <a:rPr lang="ru-RU" dirty="0" smtClean="0"/>
              <a:t>отмеченными объектами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Более 20К классов (несколько сотен изображений каждого класса </a:t>
            </a:r>
            <a:endParaRPr lang="ru-RU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67369" y="2728540"/>
            <a:ext cx="7993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sz="1800" dirty="0" smtClean="0"/>
              <a:t> </a:t>
            </a:r>
            <a:r>
              <a:rPr lang="en-US" dirty="0" err="1" smtClean="0"/>
              <a:t>ImageNet</a:t>
            </a:r>
            <a:r>
              <a:rPr lang="en-US" dirty="0" smtClean="0"/>
              <a:t> Large Scale Visual Recognition Challenge (ILSVRC)</a:t>
            </a:r>
            <a:r>
              <a:rPr lang="ru-RU" sz="1800" dirty="0" smtClean="0"/>
              <a:t> 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Проводился с 2010г по 2017г;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Классификация изображений, обнаружение объектов.</a:t>
            </a:r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131590"/>
            <a:ext cx="158432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farm1.static.flickr.com/24/93223925_c07b5222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427734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http://www.doc.govt.nz/upload/28166/mothplant-2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3291830"/>
            <a:ext cx="1441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http://farm2.static.flickr.com/1123/1020343739_bbb42623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867894"/>
            <a:ext cx="15128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2551" y="3675677"/>
            <a:ext cx="4911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smtClean="0"/>
              <a:t>ILSVRC</a:t>
            </a:r>
            <a:r>
              <a:rPr lang="ru-RU" dirty="0" smtClean="0"/>
              <a:t>. Классификация изображений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1.2M </a:t>
            </a:r>
            <a:r>
              <a:rPr lang="ru-RU" dirty="0" smtClean="0"/>
              <a:t>изображений (обучающая выборка)</a:t>
            </a:r>
            <a:endParaRPr lang="en-US" dirty="0" smtClean="0"/>
          </a:p>
          <a:p>
            <a:pPr lvl="1" eaLnBrk="0" hangingPunct="0">
              <a:buFont typeface="Wingdings" pitchFamily="2" charset="2"/>
              <a:buChar char="§"/>
            </a:pPr>
            <a:r>
              <a:rPr lang="en-US" dirty="0" smtClean="0"/>
              <a:t> 100K </a:t>
            </a:r>
            <a:r>
              <a:rPr lang="ru-RU" dirty="0" smtClean="0"/>
              <a:t>тестовых изображений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ru-RU" dirty="0" smtClean="0"/>
              <a:t> 1000 классов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ILSVRC-2012. </a:t>
            </a:r>
            <a:r>
              <a:rPr lang="en-US" dirty="0" err="1" smtClean="0"/>
              <a:t>AlexNet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68313" y="1127522"/>
            <a:ext cx="799211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AlexNet</a:t>
            </a:r>
            <a:r>
              <a:rPr lang="en-US" dirty="0" smtClean="0"/>
              <a:t> (A. </a:t>
            </a:r>
            <a:r>
              <a:rPr lang="en-US" dirty="0" err="1" smtClean="0"/>
              <a:t>Krizhevsky</a:t>
            </a:r>
            <a:r>
              <a:rPr lang="en-US" dirty="0" smtClean="0"/>
              <a:t> et al, 2012)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Первая </a:t>
            </a:r>
            <a:r>
              <a:rPr lang="ru-RU" dirty="0" err="1" smtClean="0"/>
              <a:t>сверточная</a:t>
            </a:r>
            <a:r>
              <a:rPr lang="ru-RU" dirty="0" smtClean="0"/>
              <a:t> сеть победитель </a:t>
            </a:r>
            <a:r>
              <a:rPr lang="en-US" dirty="0" smtClean="0"/>
              <a:t>ILSVRC;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ru-RU" b="1" dirty="0" smtClean="0"/>
              <a:t>15.3%</a:t>
            </a:r>
            <a:r>
              <a:rPr lang="en-US" dirty="0" smtClean="0"/>
              <a:t> (</a:t>
            </a:r>
            <a:r>
              <a:rPr lang="ru-RU" dirty="0" smtClean="0"/>
              <a:t>второй результат </a:t>
            </a:r>
            <a:r>
              <a:rPr lang="en-US" dirty="0" smtClean="0"/>
              <a:t>SIFT</a:t>
            </a:r>
            <a:r>
              <a:rPr lang="ru-RU" dirty="0" smtClean="0"/>
              <a:t> – 26.2%)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ru-RU" dirty="0" err="1" smtClean="0"/>
              <a:t>Сверточная</a:t>
            </a:r>
            <a:r>
              <a:rPr lang="ru-RU" dirty="0" smtClean="0"/>
              <a:t> НС, 8 слоев (5 </a:t>
            </a:r>
            <a:r>
              <a:rPr lang="ru-RU" dirty="0" err="1" smtClean="0"/>
              <a:t>сверточных</a:t>
            </a:r>
            <a:r>
              <a:rPr lang="ru-RU" dirty="0" smtClean="0"/>
              <a:t>), 60М параметров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err="1" smtClean="0"/>
              <a:t>ReLU</a:t>
            </a:r>
            <a:r>
              <a:rPr lang="en-US" dirty="0" smtClean="0"/>
              <a:t>, Dropout, </a:t>
            </a:r>
            <a:r>
              <a:rPr lang="ru-RU" dirty="0" smtClean="0"/>
              <a:t>Увеличение обучающей выборки (сдвиг, отражение)</a:t>
            </a:r>
            <a:r>
              <a:rPr lang="en-US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Обучение заняло 5 дней на нескольких </a:t>
            </a:r>
            <a:r>
              <a:rPr lang="en-US" dirty="0" smtClean="0"/>
              <a:t>GPU</a:t>
            </a:r>
            <a:r>
              <a:rPr lang="ru-RU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endParaRPr lang="ru-RU" dirty="0" smtClean="0"/>
          </a:p>
          <a:p>
            <a:pPr lvl="1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31791"/>
            <a:ext cx="61061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ILSVRC-2013. </a:t>
            </a:r>
            <a:r>
              <a:rPr lang="en-US" dirty="0" err="1" smtClean="0"/>
              <a:t>Clarifai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87849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ZFNet</a:t>
            </a:r>
            <a:r>
              <a:rPr lang="en-US" dirty="0" smtClean="0"/>
              <a:t> (</a:t>
            </a:r>
            <a:r>
              <a:rPr lang="en-US" dirty="0" err="1" smtClean="0"/>
              <a:t>Clarifai</a:t>
            </a:r>
            <a:r>
              <a:rPr lang="en-US" dirty="0" smtClean="0"/>
              <a:t> – </a:t>
            </a:r>
            <a:r>
              <a:rPr lang="ru-RU" dirty="0" err="1" smtClean="0"/>
              <a:t>стартап</a:t>
            </a:r>
            <a:r>
              <a:rPr lang="ru-RU" dirty="0" smtClean="0"/>
              <a:t> авторов </a:t>
            </a:r>
            <a:r>
              <a:rPr lang="en-US" dirty="0" err="1" smtClean="0"/>
              <a:t>ZFNet</a:t>
            </a:r>
            <a:r>
              <a:rPr lang="en-US" dirty="0" smtClean="0"/>
              <a:t>) – (M. </a:t>
            </a:r>
            <a:r>
              <a:rPr lang="en-US" dirty="0" err="1" smtClean="0"/>
              <a:t>Zeiler</a:t>
            </a:r>
            <a:r>
              <a:rPr lang="en-US" dirty="0" smtClean="0"/>
              <a:t> et al, 2014)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ru-RU" b="1" dirty="0" smtClean="0"/>
              <a:t>11.2%</a:t>
            </a:r>
            <a:r>
              <a:rPr lang="ru-RU" dirty="0" smtClean="0"/>
              <a:t> (несколько сетей);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Визуализация активаций внутренних слоев - </a:t>
            </a:r>
            <a:r>
              <a:rPr lang="en-US" dirty="0" err="1" smtClean="0"/>
              <a:t>Deconvnet</a:t>
            </a:r>
            <a:r>
              <a:rPr lang="en-US" dirty="0" smtClean="0"/>
              <a:t>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Анализ внутренних шаблонов → тонкая настройка </a:t>
            </a:r>
            <a:r>
              <a:rPr lang="en-US" dirty="0" err="1" smtClean="0"/>
              <a:t>AlexNet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Фильтры первого слоя (11х11) → (7х7)</a:t>
            </a:r>
            <a:r>
              <a:rPr lang="en-US" dirty="0" smtClean="0"/>
              <a:t>; </a:t>
            </a:r>
            <a:r>
              <a:rPr lang="ru-RU" dirty="0" smtClean="0"/>
              <a:t>шаг свертки первого слоя  4 → 2;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 Обучение 12 дней.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90" y="3641852"/>
            <a:ext cx="4631274" cy="145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95562"/>
            <a:ext cx="4968552" cy="130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804248" y="4155926"/>
            <a:ext cx="792088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VGG 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971600" y="1188497"/>
            <a:ext cx="532859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smtClean="0"/>
              <a:t>VGG (</a:t>
            </a:r>
            <a:r>
              <a:rPr lang="en-US" dirty="0" err="1" smtClean="0"/>
              <a:t>K.Simonyan</a:t>
            </a:r>
            <a:r>
              <a:rPr lang="en-US" dirty="0" smtClean="0"/>
              <a:t>, A. </a:t>
            </a:r>
            <a:r>
              <a:rPr lang="en-US" dirty="0" err="1" smtClean="0"/>
              <a:t>Zisserman</a:t>
            </a:r>
            <a:r>
              <a:rPr lang="en-US" dirty="0" smtClean="0"/>
              <a:t>, 2014)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en-US" b="1" dirty="0" smtClean="0"/>
              <a:t>7.3</a:t>
            </a:r>
            <a:r>
              <a:rPr lang="ru-RU" b="1" dirty="0" smtClean="0"/>
              <a:t>%</a:t>
            </a:r>
            <a:r>
              <a:rPr lang="ru-RU" dirty="0" smtClean="0"/>
              <a:t> (</a:t>
            </a:r>
            <a:r>
              <a:rPr lang="en-US" dirty="0" smtClean="0"/>
              <a:t>ILSVRC-2014</a:t>
            </a:r>
            <a:r>
              <a:rPr lang="ru-RU" dirty="0" smtClean="0"/>
              <a:t>);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Классическая </a:t>
            </a:r>
            <a:r>
              <a:rPr lang="en-US" dirty="0" smtClean="0"/>
              <a:t>CNN;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Применение ядер 3х3;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(3х3)+(</a:t>
            </a:r>
            <a:r>
              <a:rPr lang="ru-RU" dirty="0" err="1" smtClean="0"/>
              <a:t>3х3</a:t>
            </a:r>
            <a:r>
              <a:rPr lang="ru-RU" dirty="0" smtClean="0"/>
              <a:t>) </a:t>
            </a:r>
            <a:r>
              <a:rPr lang="en-US" dirty="0" smtClean="0"/>
              <a:t>~ (5x5);</a:t>
            </a:r>
            <a:r>
              <a:rPr lang="ru-RU" dirty="0" smtClean="0"/>
              <a:t> (3х3)+(</a:t>
            </a:r>
            <a:r>
              <a:rPr lang="ru-RU" dirty="0" err="1" smtClean="0"/>
              <a:t>3х3</a:t>
            </a:r>
            <a:r>
              <a:rPr lang="ru-RU" dirty="0" smtClean="0"/>
              <a:t>)+(</a:t>
            </a:r>
            <a:r>
              <a:rPr lang="ru-RU" dirty="0" err="1" smtClean="0"/>
              <a:t>3х3</a:t>
            </a:r>
            <a:r>
              <a:rPr lang="ru-RU" dirty="0" smtClean="0"/>
              <a:t>) </a:t>
            </a:r>
            <a:r>
              <a:rPr lang="en-US" dirty="0" smtClean="0"/>
              <a:t>~ (7x7)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 Обучение 4</a:t>
            </a:r>
            <a:r>
              <a:rPr lang="en-US" dirty="0" err="1" smtClean="0"/>
              <a:t>GPUx</a:t>
            </a:r>
            <a:r>
              <a:rPr lang="ru-RU" dirty="0" smtClean="0"/>
              <a:t>(</a:t>
            </a:r>
            <a:r>
              <a:rPr lang="en-US" dirty="0" smtClean="0"/>
              <a:t>3</a:t>
            </a:r>
            <a:r>
              <a:rPr lang="ru-RU" dirty="0" smtClean="0"/>
              <a:t> недели)</a:t>
            </a:r>
            <a:r>
              <a:rPr lang="en-US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Активно применяется при решении задач.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500" y="483518"/>
            <a:ext cx="782836" cy="368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4764" y="4175125"/>
            <a:ext cx="6477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ILSVRC-2014. </a:t>
            </a:r>
            <a:r>
              <a:rPr lang="en-US" dirty="0" err="1" smtClean="0"/>
              <a:t>GoogLeNet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511256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GoogLeNet</a:t>
            </a:r>
            <a:r>
              <a:rPr lang="en-US" dirty="0" smtClean="0"/>
              <a:t> – (K. </a:t>
            </a:r>
            <a:r>
              <a:rPr lang="en-US" dirty="0" err="1" smtClean="0"/>
              <a:t>Szegedy</a:t>
            </a:r>
            <a:r>
              <a:rPr lang="en-US" dirty="0" smtClean="0"/>
              <a:t> et al, 2015)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en-US" b="1" dirty="0" smtClean="0"/>
              <a:t>6</a:t>
            </a:r>
            <a:r>
              <a:rPr lang="ru-RU" b="1" dirty="0" smtClean="0"/>
              <a:t>.</a:t>
            </a:r>
            <a:r>
              <a:rPr lang="en-US" b="1" dirty="0" smtClean="0"/>
              <a:t>7</a:t>
            </a:r>
            <a:r>
              <a:rPr lang="ru-RU" b="1" dirty="0" smtClean="0"/>
              <a:t>%</a:t>
            </a:r>
            <a:r>
              <a:rPr lang="ru-RU" dirty="0" smtClean="0"/>
              <a:t>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«Параллельные </a:t>
            </a:r>
            <a:r>
              <a:rPr lang="ru-RU" dirty="0" err="1" smtClean="0"/>
              <a:t>свертки-Конкатенация</a:t>
            </a:r>
            <a:r>
              <a:rPr lang="ru-RU" dirty="0" smtClean="0"/>
              <a:t>»: </a:t>
            </a:r>
            <a:r>
              <a:rPr lang="en-US" dirty="0" smtClean="0"/>
              <a:t>Inception </a:t>
            </a:r>
            <a:r>
              <a:rPr lang="ru-RU" dirty="0" smtClean="0"/>
              <a:t>модуль.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22 модуля, более 50 </a:t>
            </a:r>
            <a:r>
              <a:rPr lang="ru-RU" dirty="0" err="1" smtClean="0"/>
              <a:t>сверточных</a:t>
            </a:r>
            <a:r>
              <a:rPr lang="ru-RU" dirty="0" smtClean="0"/>
              <a:t> слоев;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Несколько выходных слоев;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Размер 55Мб (</a:t>
            </a:r>
            <a:r>
              <a:rPr lang="en-US" dirty="0" smtClean="0"/>
              <a:t>VGG16 – 490</a:t>
            </a:r>
            <a:r>
              <a:rPr lang="ru-RU" dirty="0" smtClean="0"/>
              <a:t>Мб);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 Обучение 7 дней на нескольких </a:t>
            </a:r>
            <a:r>
              <a:rPr lang="en-US" dirty="0" smtClean="0"/>
              <a:t>GPU;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Inception V1 </a:t>
            </a:r>
            <a:r>
              <a:rPr lang="ru-RU" dirty="0" smtClean="0"/>
              <a:t>→</a:t>
            </a:r>
            <a:r>
              <a:rPr lang="en-US" dirty="0" smtClean="0"/>
              <a:t> Inception V2 </a:t>
            </a:r>
            <a:r>
              <a:rPr lang="ru-RU" dirty="0" smtClean="0"/>
              <a:t>→</a:t>
            </a:r>
            <a:r>
              <a:rPr lang="en-US" dirty="0" smtClean="0"/>
              <a:t> Inception V3.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046" y="1131590"/>
            <a:ext cx="373143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3193863"/>
            <a:ext cx="7992888" cy="182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987574"/>
            <a:ext cx="7715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Победитель </a:t>
            </a:r>
            <a:r>
              <a:rPr lang="en-US" dirty="0" smtClean="0"/>
              <a:t>ILSVRC-2015. </a:t>
            </a:r>
            <a:r>
              <a:rPr lang="en-US" dirty="0" err="1" smtClean="0"/>
              <a:t>ResNet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453650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ResNet</a:t>
            </a:r>
            <a:r>
              <a:rPr lang="en-US" dirty="0" smtClean="0"/>
              <a:t> – (K. He et al, 2015)</a:t>
            </a:r>
            <a:r>
              <a:rPr lang="ru-RU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ru-RU" b="1" dirty="0" smtClean="0"/>
              <a:t>3.5</a:t>
            </a:r>
            <a:r>
              <a:rPr lang="en-US" b="1" dirty="0" smtClean="0"/>
              <a:t>7</a:t>
            </a:r>
            <a:r>
              <a:rPr lang="ru-RU" b="1" dirty="0" smtClean="0"/>
              <a:t>%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Рост глубины →</a:t>
            </a:r>
            <a:r>
              <a:rPr lang="en-US" dirty="0" smtClean="0"/>
              <a:t> </a:t>
            </a:r>
            <a:r>
              <a:rPr lang="ru-RU" dirty="0" smtClean="0"/>
              <a:t> меньше ошибка →</a:t>
            </a:r>
            <a:r>
              <a:rPr lang="en-US" dirty="0" smtClean="0"/>
              <a:t> </a:t>
            </a:r>
            <a:r>
              <a:rPr lang="ru-RU" dirty="0" smtClean="0"/>
              <a:t>сложность оптимизации;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«Остаточные» связи – единичное отображение, нет дополнительных параметров;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«Остаточные» соединения →</a:t>
            </a:r>
            <a:r>
              <a:rPr lang="en-US" dirty="0" smtClean="0"/>
              <a:t> </a:t>
            </a:r>
            <a:r>
              <a:rPr lang="ru-RU" dirty="0" smtClean="0"/>
              <a:t> лучше распространение градиента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152 </a:t>
            </a:r>
            <a:r>
              <a:rPr lang="ru-RU" dirty="0" smtClean="0"/>
              <a:t>слоя, ядра 3х3;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Обучение 21 день на 8 </a:t>
            </a:r>
            <a:r>
              <a:rPr lang="en-US" dirty="0" smtClean="0"/>
              <a:t>GPU</a:t>
            </a:r>
            <a:r>
              <a:rPr lang="ru-RU" dirty="0" smtClean="0"/>
              <a:t>.</a:t>
            </a:r>
            <a:endParaRPr lang="en-US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7574"/>
            <a:ext cx="2160240" cy="130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3753" y="987574"/>
            <a:ext cx="790575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51520" y="205979"/>
            <a:ext cx="8784976" cy="857250"/>
          </a:xfrm>
        </p:spPr>
        <p:txBody>
          <a:bodyPr>
            <a:normAutofit fontScale="90000"/>
          </a:bodyPr>
          <a:lstStyle/>
          <a:p>
            <a:r>
              <a:rPr lang="ru-RU" sz="4200" dirty="0" smtClean="0"/>
              <a:t>Победитель </a:t>
            </a:r>
            <a:r>
              <a:rPr lang="en-US" sz="4200" dirty="0" smtClean="0"/>
              <a:t>ILSVRC-2016. </a:t>
            </a:r>
            <a:r>
              <a:rPr lang="en-US" sz="4200" dirty="0" err="1" smtClean="0"/>
              <a:t>Trimps-Soushen</a:t>
            </a:r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79513" y="915566"/>
            <a:ext cx="871296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en-US" dirty="0" err="1" smtClean="0"/>
              <a:t>Trimps-Soushen</a:t>
            </a:r>
            <a:endParaRPr lang="ru-RU" dirty="0" smtClean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Ошибка </a:t>
            </a:r>
            <a:r>
              <a:rPr lang="en-US" dirty="0" smtClean="0"/>
              <a:t>Top-5</a:t>
            </a:r>
            <a:r>
              <a:rPr lang="ru-RU" dirty="0" smtClean="0"/>
              <a:t>: </a:t>
            </a:r>
            <a:r>
              <a:rPr lang="en-US" b="1" dirty="0" smtClean="0"/>
              <a:t>2</a:t>
            </a:r>
            <a:r>
              <a:rPr lang="ru-RU" b="1" dirty="0" smtClean="0"/>
              <a:t>.</a:t>
            </a:r>
            <a:r>
              <a:rPr lang="en-US" b="1" dirty="0" smtClean="0"/>
              <a:t>99</a:t>
            </a:r>
            <a:r>
              <a:rPr lang="ru-RU" b="1" dirty="0" smtClean="0"/>
              <a:t>%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Использование </a:t>
            </a:r>
            <a:r>
              <a:rPr lang="ru-RU" dirty="0" err="1" smtClean="0"/>
              <a:t>предобученных</a:t>
            </a:r>
            <a:r>
              <a:rPr lang="ru-RU" dirty="0" smtClean="0"/>
              <a:t> сетей для выявления </a:t>
            </a:r>
            <a:r>
              <a:rPr lang="en-US" dirty="0" smtClean="0"/>
              <a:t>Top-10 </a:t>
            </a:r>
            <a:r>
              <a:rPr lang="ru-RU" dirty="0" smtClean="0"/>
              <a:t>наиболее сложных категорий в </a:t>
            </a:r>
            <a:r>
              <a:rPr lang="en-US" dirty="0" err="1" smtClean="0"/>
              <a:t>ImageNet</a:t>
            </a:r>
            <a:r>
              <a:rPr lang="ru-RU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</a:t>
            </a:r>
            <a:r>
              <a:rPr lang="en-US" dirty="0" smtClean="0"/>
              <a:t>Inception (v3, v4), Inception-ResNet-v2, Pre-Activation ResNet-200, Wide </a:t>
            </a:r>
            <a:r>
              <a:rPr lang="en-US" dirty="0" err="1" smtClean="0"/>
              <a:t>ResNet</a:t>
            </a:r>
            <a:r>
              <a:rPr lang="en-US" dirty="0" smtClean="0"/>
              <a:t>;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ru-RU" dirty="0" smtClean="0"/>
              <a:t>Нет лучшей сети для всех категорий из </a:t>
            </a:r>
            <a:r>
              <a:rPr lang="en-US" dirty="0" smtClean="0"/>
              <a:t>Top-10</a:t>
            </a:r>
            <a:r>
              <a:rPr lang="ru-RU" dirty="0" smtClean="0"/>
              <a:t> + слабая коррелированность решений → объединение решений.</a:t>
            </a:r>
            <a:endParaRPr lang="en-US" dirty="0" smtClean="0"/>
          </a:p>
        </p:txBody>
      </p:sp>
      <p:pic>
        <p:nvPicPr>
          <p:cNvPr id="25602" name="Picture 2" descr="https://cdn-images-1.medium.com/max/1600/1*IU72eGidzSxagQP_vlAa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15766"/>
            <a:ext cx="3672408" cy="2017111"/>
          </a:xfrm>
          <a:prstGeom prst="rect">
            <a:avLst/>
          </a:prstGeom>
          <a:noFill/>
        </p:spPr>
      </p:pic>
      <p:pic>
        <p:nvPicPr>
          <p:cNvPr id="25604" name="Picture 4" descr="https://cdn-images-1.medium.com/max/1600/1*2NwJ_d4v8hEHLh6gS8Cp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35846"/>
            <a:ext cx="4757993" cy="8640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6497</TotalTime>
  <Words>1115</Words>
  <Application>Microsoft Office PowerPoint</Application>
  <PresentationFormat>Экран (16:9)</PresentationFormat>
  <Paragraphs>169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Wingdings</vt:lpstr>
      <vt:lpstr>Тема Office</vt:lpstr>
      <vt:lpstr>Формула</vt:lpstr>
      <vt:lpstr>Основы практического использования нейронных сетей.  Лекция 8. Обзор современных глубоких сетей для классификации изображений.</vt:lpstr>
      <vt:lpstr>Задача классификации изображений</vt:lpstr>
      <vt:lpstr>База изображений ImageNet</vt:lpstr>
      <vt:lpstr>Победитель ILSVRC-2012. AlexNet</vt:lpstr>
      <vt:lpstr>Победитель ILSVRC-2013. Clarifai</vt:lpstr>
      <vt:lpstr>VGG Net</vt:lpstr>
      <vt:lpstr>Победитель ILSVRC-2014. GoogLeNet</vt:lpstr>
      <vt:lpstr>Победитель ILSVRC-2015. ResNet</vt:lpstr>
      <vt:lpstr>Победитель ILSVRC-2016. Trimps-Soushen</vt:lpstr>
      <vt:lpstr>Победитель ILSVRC-2017. SENet</vt:lpstr>
      <vt:lpstr>Статистика ILSVRC</vt:lpstr>
      <vt:lpstr>Развитие НС для ILSVRC </vt:lpstr>
      <vt:lpstr>2019. EfficientNet</vt:lpstr>
      <vt:lpstr>2021. NFNet</vt:lpstr>
      <vt:lpstr>Современное состояние</vt:lpstr>
      <vt:lpstr>Ссылки </vt:lpstr>
      <vt:lpstr>Вопросы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Дмитрий Буряк</cp:lastModifiedBy>
  <cp:revision>510</cp:revision>
  <dcterms:created xsi:type="dcterms:W3CDTF">2018-02-12T03:07:42Z</dcterms:created>
  <dcterms:modified xsi:type="dcterms:W3CDTF">2025-04-29T15:58:20Z</dcterms:modified>
</cp:coreProperties>
</file>