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5"/>
  </p:notesMasterIdLst>
  <p:sldIdLst>
    <p:sldId id="275" r:id="rId2"/>
    <p:sldId id="258" r:id="rId3"/>
    <p:sldId id="278" r:id="rId4"/>
    <p:sldId id="279" r:id="rId5"/>
    <p:sldId id="280" r:id="rId6"/>
    <p:sldId id="281" r:id="rId7"/>
    <p:sldId id="282" r:id="rId8"/>
    <p:sldId id="292" r:id="rId9"/>
    <p:sldId id="283" r:id="rId10"/>
    <p:sldId id="259" r:id="rId11"/>
    <p:sldId id="266" r:id="rId12"/>
    <p:sldId id="284" r:id="rId13"/>
    <p:sldId id="285" r:id="rId14"/>
    <p:sldId id="286" r:id="rId15"/>
    <p:sldId id="287" r:id="rId16"/>
    <p:sldId id="288" r:id="rId17"/>
    <p:sldId id="261" r:id="rId18"/>
    <p:sldId id="262" r:id="rId19"/>
    <p:sldId id="263" r:id="rId20"/>
    <p:sldId id="289" r:id="rId21"/>
    <p:sldId id="290" r:id="rId22"/>
    <p:sldId id="291" r:id="rId23"/>
    <p:sldId id="276" r:id="rId2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322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35985-20DE-402B-91C1-0CA4EC319BE6}" type="datetimeFigureOut">
              <a:rPr lang="ru-RU" smtClean="0"/>
              <a:pPr/>
              <a:t>07.05.2025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F8D24-D1F0-454A-8B3B-59FF8CC96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436A-2577-4C50-9D8B-D4847C56E78D}" type="datetime1">
              <a:rPr lang="ru-RU" smtClean="0"/>
              <a:pPr/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DEA9-A7FE-4E85-9654-D4AF0A8F2A37}" type="datetime1">
              <a:rPr lang="ru-RU" smtClean="0"/>
              <a:pPr/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DA30-2B1D-4532-A9DF-4E58E9FA17CB}" type="datetime1">
              <a:rPr lang="ru-RU" smtClean="0"/>
              <a:pPr/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DE4A-9BAD-44D1-ABDE-B8E29AA731CB}" type="datetime1">
              <a:rPr lang="ru-RU" smtClean="0"/>
              <a:pPr/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9335-5BAA-4F54-BD19-5578833AD8F9}" type="datetime1">
              <a:rPr lang="ru-RU" smtClean="0"/>
              <a:pPr/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483C-E25D-484B-B53F-BB58DFC6C002}" type="datetime1">
              <a:rPr lang="ru-RU" smtClean="0"/>
              <a:pPr/>
              <a:t>07.05.2025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3D74-5C7E-42F6-897C-CCDC57AB67F6}" type="datetime1">
              <a:rPr lang="ru-RU" smtClean="0"/>
              <a:pPr/>
              <a:t>07.05.2025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48AF-BEE4-4E11-AA03-C2C0B0ABE492}" type="datetime1">
              <a:rPr lang="ru-RU" smtClean="0"/>
              <a:pPr/>
              <a:t>07.05.2025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F741-48CE-48A6-B64E-C0003C3E9069}" type="datetime1">
              <a:rPr lang="ru-RU" smtClean="0"/>
              <a:pPr/>
              <a:t>07.05.2025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8B90-396A-49E0-BA7A-78B45E180F26}" type="datetime1">
              <a:rPr lang="ru-RU" smtClean="0"/>
              <a:pPr/>
              <a:t>07.05.2025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F591-49FF-427B-90E5-BB8777A298D0}" type="datetime1">
              <a:rPr lang="ru-RU" smtClean="0"/>
              <a:pPr/>
              <a:t>07.05.2025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618E7-F804-41C9-A1B6-6F5155157CAF}" type="datetime1">
              <a:rPr lang="ru-RU" smtClean="0"/>
              <a:pPr/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83518"/>
            <a:ext cx="7772400" cy="2520280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Основы практического использования нейронных сетей.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ru-RU" sz="3100" dirty="0"/>
              <a:t>Лекция </a:t>
            </a:r>
            <a:r>
              <a:rPr lang="en-US" sz="3100" dirty="0"/>
              <a:t>10</a:t>
            </a:r>
            <a:r>
              <a:rPr lang="ru-RU" sz="3100" dirty="0"/>
              <a:t>. </a:t>
            </a:r>
            <a:r>
              <a:rPr lang="ru-RU" sz="3100" dirty="0" err="1"/>
              <a:t>Трансформеры</a:t>
            </a:r>
            <a:r>
              <a:rPr lang="ru-RU" sz="3100" dirty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62722"/>
            <a:ext cx="6400800" cy="102525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Дмитрий Буряк.</a:t>
            </a:r>
          </a:p>
          <a:p>
            <a:r>
              <a:rPr lang="ru-RU" dirty="0" err="1"/>
              <a:t>к.ф.-м.н</a:t>
            </a:r>
            <a:r>
              <a:rPr lang="ru-RU" dirty="0"/>
              <a:t>.</a:t>
            </a:r>
          </a:p>
          <a:p>
            <a:r>
              <a:rPr lang="en-US" dirty="0"/>
              <a:t>dyb04@yandex.ru</a:t>
            </a:r>
            <a:endParaRPr lang="ru-RU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C8A174F-A334-FBAB-0F07-6C0E528E75C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2719" y="3285667"/>
            <a:ext cx="1579361" cy="157936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Механизм «Внимания»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87839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Слова могут иметь разное значение в зависимости от контекста</a:t>
            </a:r>
            <a:r>
              <a:rPr lang="en-US" dirty="0"/>
              <a:t> </a:t>
            </a:r>
            <a:endParaRPr lang="ru-RU" dirty="0"/>
          </a:p>
          <a:p>
            <a:pPr>
              <a:buFont typeface="Wingdings" pitchFamily="2" charset="2"/>
              <a:buChar char="q"/>
            </a:pPr>
            <a:r>
              <a:rPr lang="ru-RU" dirty="0"/>
              <a:t> Выделение признаков, зависящих от контекста.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Цель – сформировать новое признаковое представление</a:t>
            </a:r>
            <a:br>
              <a:rPr lang="ru-RU" dirty="0"/>
            </a:br>
            <a:r>
              <a:rPr lang="ru-RU" dirty="0"/>
              <a:t>    в зависимости от других слов в последовательности.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7131" y="1491630"/>
            <a:ext cx="2584434" cy="267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372200" y="4155926"/>
            <a:ext cx="2565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i="1" dirty="0"/>
              <a:t>Идея реализации механизма «внимания» </a:t>
            </a:r>
          </a:p>
          <a:p>
            <a:pPr algn="ctr"/>
            <a:r>
              <a:rPr lang="ru-RU" sz="1000" b="1" i="1" dirty="0"/>
              <a:t>в глубоком обучение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020728"/>
            <a:ext cx="4337169" cy="292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427734"/>
            <a:ext cx="3474517" cy="245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Модель </a:t>
            </a:r>
            <a:r>
              <a:rPr lang="en-US" dirty="0"/>
              <a:t>“Query-Key-Value”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915566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Запрос </a:t>
            </a:r>
            <a:r>
              <a:rPr lang="en-US" dirty="0"/>
              <a:t>(query) </a:t>
            </a:r>
            <a:r>
              <a:rPr lang="ru-RU" dirty="0"/>
              <a:t>сравнивается с известными элементами данных </a:t>
            </a:r>
            <a:r>
              <a:rPr lang="en-US" dirty="0"/>
              <a:t>(key)</a:t>
            </a:r>
            <a:r>
              <a:rPr lang="ru-RU" dirty="0"/>
              <a:t> </a:t>
            </a:r>
            <a:r>
              <a:rPr lang="ru-RU" dirty="0">
                <a:latin typeface="Calibri"/>
              </a:rPr>
              <a:t>→ коэффициент схожести.</a:t>
            </a:r>
          </a:p>
          <a:p>
            <a:pPr>
              <a:buFont typeface="Wingdings" pitchFamily="2" charset="2"/>
              <a:buChar char="q"/>
            </a:pPr>
            <a:r>
              <a:rPr lang="ru-RU" dirty="0">
                <a:latin typeface="Calibri"/>
              </a:rPr>
              <a:t> Для каждого известного элемента сопоставлен вектор значений </a:t>
            </a:r>
            <a:r>
              <a:rPr lang="en-US" dirty="0">
                <a:latin typeface="Calibri"/>
              </a:rPr>
              <a:t>(value)</a:t>
            </a:r>
            <a:r>
              <a:rPr lang="ru-RU" dirty="0">
                <a:latin typeface="Calibri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dirty="0">
                <a:latin typeface="Calibri"/>
              </a:rPr>
              <a:t> Результат сумма элементов значений, завешенных коэффициентами схожести.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3485" y="2355726"/>
            <a:ext cx="46386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627784" y="3900993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Применение модели </a:t>
            </a:r>
            <a:r>
              <a:rPr lang="en-US" sz="1600" dirty="0"/>
              <a:t>“query-key-value”</a:t>
            </a:r>
            <a:r>
              <a:rPr lang="ru-RU" sz="1600" dirty="0"/>
              <a:t> для ранжирования изображений по их релевантности текстовому запросу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self-attention_softma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0849" y="3003798"/>
            <a:ext cx="3073599" cy="19356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Пример </a:t>
            </a:r>
            <a:r>
              <a:rPr lang="en-US" dirty="0"/>
              <a:t>“Query-Key-Value”</a:t>
            </a:r>
            <a:r>
              <a:rPr lang="ru-RU" dirty="0"/>
              <a:t> (1)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1122298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Элементы запрос, ключ и значение – результат умножения входного </a:t>
            </a:r>
            <a:r>
              <a:rPr lang="ru-RU" dirty="0" err="1"/>
              <a:t>эмбединга</a:t>
            </a:r>
            <a:r>
              <a:rPr lang="ru-RU" dirty="0"/>
              <a:t> на соответствующую матрицу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43010" name="Picture 2" descr="transformer_self_attention_vecto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915566"/>
            <a:ext cx="3081862" cy="194421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3005539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Вычисление коэффициента схожести и взвешивающих коэффициентов</a:t>
            </a:r>
            <a:br>
              <a:rPr lang="ru-RU" dirty="0"/>
            </a:br>
            <a:r>
              <a:rPr lang="ru-RU" dirty="0"/>
              <a:t>(деление на 8 – для данного примера)</a:t>
            </a:r>
            <a:endParaRPr lang="en-US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Пример </a:t>
            </a:r>
            <a:r>
              <a:rPr lang="en-US" dirty="0"/>
              <a:t>“Query-Key-Value”</a:t>
            </a:r>
            <a:r>
              <a:rPr lang="ru-RU" dirty="0"/>
              <a:t> (2)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1122298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Получение представления с учетом внимания для входного слова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44034" name="Picture 2" descr="self-attention-outp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131590"/>
            <a:ext cx="3960440" cy="376393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Множественное внимание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112229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Формирование нескольких представлений (параллельно) для входной последовательности с последующей конкатенацией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1" y="1851670"/>
            <a:ext cx="476426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Пример множественного внимания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46082" name="Picture 2" descr="transformer_multi-headed_self-attention-rec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1033527"/>
            <a:ext cx="6991545" cy="391448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Архитектура </a:t>
            </a:r>
            <a:r>
              <a:rPr lang="ru-RU" dirty="0" err="1"/>
              <a:t>энкодера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8632" y="987574"/>
            <a:ext cx="2451720" cy="392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55576" y="1131590"/>
            <a:ext cx="4464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ru-RU" dirty="0" err="1"/>
              <a:t>Энкодер</a:t>
            </a:r>
            <a:r>
              <a:rPr lang="ru-RU" dirty="0"/>
              <a:t> + классификатор = решение для классификации текстов.</a:t>
            </a:r>
          </a:p>
          <a:p>
            <a:pPr>
              <a:buFont typeface="Wingdings" pitchFamily="2" charset="2"/>
              <a:buChar char="q"/>
            </a:pPr>
            <a:r>
              <a:rPr lang="ru-RU" dirty="0">
                <a:latin typeface="Calibri"/>
              </a:rPr>
              <a:t> </a:t>
            </a:r>
            <a:r>
              <a:rPr lang="ru-RU" dirty="0" err="1">
                <a:latin typeface="Calibri"/>
              </a:rPr>
              <a:t>Энкодер</a:t>
            </a:r>
            <a:r>
              <a:rPr lang="ru-RU" dirty="0">
                <a:latin typeface="Calibri"/>
              </a:rPr>
              <a:t> + Декодер = модель для задач последовательность – </a:t>
            </a:r>
            <a:r>
              <a:rPr lang="ru-RU" dirty="0" err="1">
                <a:latin typeface="Calibri"/>
              </a:rPr>
              <a:t>последовательность</a:t>
            </a:r>
            <a:r>
              <a:rPr lang="ru-RU" dirty="0">
                <a:latin typeface="Calibri"/>
              </a:rPr>
              <a:t> (</a:t>
            </a:r>
            <a:r>
              <a:rPr lang="en-US" dirty="0">
                <a:latin typeface="Calibri"/>
              </a:rPr>
              <a:t>sequence-to-sequence)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Calibri"/>
              </a:rPr>
              <a:t> </a:t>
            </a:r>
            <a:r>
              <a:rPr lang="ru-RU" dirty="0">
                <a:latin typeface="Calibri"/>
              </a:rPr>
              <a:t>перевод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>
                <a:latin typeface="Calibri"/>
              </a:rPr>
              <a:t> составление абстракта для текста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>
                <a:latin typeface="Calibri"/>
              </a:rPr>
              <a:t> ответ на вопрос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>
                <a:latin typeface="Calibri"/>
              </a:rPr>
              <a:t> генерация текста.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843558"/>
            <a:ext cx="4264149" cy="417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Модель </a:t>
            </a:r>
            <a:r>
              <a:rPr lang="en-US" dirty="0"/>
              <a:t>sequence-to-sequence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11560" y="1059582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ru-RU" dirty="0"/>
              <a:t>Декодер предсказывает выходное слово на основании его взаимосвязи со словами в исходной последовательности: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выходное слово – запрос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исходная последовательность – ключ, значение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Генерация выходного слоя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105958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ru-RU" dirty="0"/>
              <a:t>Линейный слой + </a:t>
            </a:r>
            <a:r>
              <a:rPr lang="en-US" dirty="0" err="1"/>
              <a:t>softmax</a:t>
            </a:r>
            <a:r>
              <a:rPr lang="en-US" dirty="0"/>
              <a:t> = </a:t>
            </a:r>
            <a:r>
              <a:rPr lang="ru-RU" dirty="0"/>
              <a:t>вектор (размер словаря)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16386" name="Picture 2" descr="transformer_decoder_output_softma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635646"/>
            <a:ext cx="4796297" cy="309634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Пример </a:t>
            </a:r>
            <a:r>
              <a:rPr lang="en-US" dirty="0"/>
              <a:t>sequence-to-sequence</a:t>
            </a:r>
            <a:r>
              <a:rPr lang="ru-RU" dirty="0"/>
              <a:t>(1)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5362" name="Picture 2" descr="transformer_decoding_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88561"/>
            <a:ext cx="6064102" cy="333146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5576" y="105958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ru-RU" dirty="0"/>
              <a:t>Кодирование входной последовательности, получение первого выходного слова.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Задачи анализа естественного языка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12229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>
                <a:latin typeface="Calibri"/>
              </a:rPr>
              <a:t> </a:t>
            </a:r>
            <a:r>
              <a:rPr lang="en-US" dirty="0">
                <a:latin typeface="Calibri"/>
              </a:rPr>
              <a:t>Natural Language Processing (NLP) – </a:t>
            </a:r>
            <a:r>
              <a:rPr lang="ru-RU" dirty="0">
                <a:latin typeface="Calibri"/>
              </a:rPr>
              <a:t>применение методов распознавания образов в словам, предложениям, текстам</a:t>
            </a:r>
            <a:r>
              <a:rPr lang="en-US" dirty="0">
                <a:latin typeface="Calibri"/>
              </a:rPr>
              <a:t>.</a:t>
            </a:r>
            <a:endParaRPr lang="ru-RU" dirty="0">
              <a:latin typeface="Calibri"/>
            </a:endParaRPr>
          </a:p>
          <a:p>
            <a:pPr>
              <a:buFont typeface="Wingdings" pitchFamily="2" charset="2"/>
              <a:buChar char="q"/>
            </a:pPr>
            <a:r>
              <a:rPr lang="ru-RU" dirty="0">
                <a:latin typeface="Calibri"/>
              </a:rPr>
              <a:t> Виды задач </a:t>
            </a:r>
            <a:r>
              <a:rPr lang="en-US" dirty="0">
                <a:latin typeface="Calibri"/>
              </a:rPr>
              <a:t>NLP</a:t>
            </a:r>
            <a:r>
              <a:rPr lang="ru-RU" dirty="0">
                <a:latin typeface="Calibri"/>
              </a:rPr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>
                <a:latin typeface="Calibri"/>
              </a:rPr>
              <a:t> Классификация текста (</a:t>
            </a:r>
            <a:r>
              <a:rPr lang="en-US" dirty="0">
                <a:latin typeface="Calibri"/>
              </a:rPr>
              <a:t>text classification)</a:t>
            </a:r>
            <a:endParaRPr lang="ru-RU" dirty="0">
              <a:latin typeface="Calibri"/>
            </a:endParaRPr>
          </a:p>
          <a:p>
            <a:pPr lvl="1">
              <a:buFont typeface="Wingdings" pitchFamily="2" charset="2"/>
              <a:buChar char="§"/>
            </a:pPr>
            <a:r>
              <a:rPr lang="ru-RU" dirty="0">
                <a:latin typeface="Calibri"/>
              </a:rPr>
              <a:t> Фильтрация </a:t>
            </a:r>
            <a:r>
              <a:rPr lang="ru-RU" dirty="0" err="1">
                <a:latin typeface="Calibri"/>
              </a:rPr>
              <a:t>контента</a:t>
            </a:r>
            <a:r>
              <a:rPr lang="en-US" dirty="0">
                <a:latin typeface="Calibri"/>
              </a:rPr>
              <a:t> (content filtering)</a:t>
            </a:r>
            <a:endParaRPr lang="ru-RU" dirty="0">
              <a:latin typeface="Calibri"/>
            </a:endParaRPr>
          </a:p>
          <a:p>
            <a:pPr lvl="1">
              <a:buFont typeface="Wingdings" pitchFamily="2" charset="2"/>
              <a:buChar char="§"/>
            </a:pPr>
            <a:r>
              <a:rPr lang="ru-RU" dirty="0">
                <a:latin typeface="Calibri"/>
              </a:rPr>
              <a:t> Классификация отзывов </a:t>
            </a:r>
            <a:r>
              <a:rPr lang="en-US" dirty="0">
                <a:latin typeface="Calibri"/>
              </a:rPr>
              <a:t> (sentiment analysis)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Calibri"/>
              </a:rPr>
              <a:t> </a:t>
            </a:r>
            <a:r>
              <a:rPr lang="ru-RU" dirty="0">
                <a:latin typeface="Calibri"/>
              </a:rPr>
              <a:t>Моделирование языка (</a:t>
            </a:r>
            <a:r>
              <a:rPr lang="en-US" dirty="0">
                <a:latin typeface="Calibri"/>
              </a:rPr>
              <a:t>language modeling)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Calibri"/>
              </a:rPr>
              <a:t> </a:t>
            </a:r>
            <a:r>
              <a:rPr lang="ru-RU" dirty="0">
                <a:latin typeface="Calibri"/>
              </a:rPr>
              <a:t>Перевод (</a:t>
            </a:r>
            <a:r>
              <a:rPr lang="en-US" dirty="0">
                <a:latin typeface="Calibri"/>
              </a:rPr>
              <a:t>translation)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Пример </a:t>
            </a:r>
            <a:r>
              <a:rPr lang="en-US" dirty="0"/>
              <a:t>sequence-to-sequence</a:t>
            </a:r>
            <a:r>
              <a:rPr lang="ru-RU" dirty="0"/>
              <a:t>(2)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55576" y="105958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ru-RU" dirty="0"/>
              <a:t>Вызов декодера с текущим сгенерированным фрагментом  пока не появится флаг окончания генерируемой последовательности.</a:t>
            </a:r>
          </a:p>
        </p:txBody>
      </p:sp>
      <p:pic>
        <p:nvPicPr>
          <p:cNvPr id="3074" name="Picture 2" descr="transformer_decoding_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9662"/>
            <a:ext cx="5636130" cy="309634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Трансформер для изображений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55576" y="1059582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ru-RU" dirty="0"/>
              <a:t>Контекст для </a:t>
            </a:r>
            <a:r>
              <a:rPr lang="ru-RU" dirty="0" err="1"/>
              <a:t>сверточного</a:t>
            </a:r>
            <a:r>
              <a:rPr lang="ru-RU" dirty="0"/>
              <a:t> слоя – размер ядра свертки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Контекст для трансформера – вся входная последовательность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Как представить изображение в виде последовательности: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dirty="0"/>
              <a:t>Пиксель </a:t>
            </a:r>
            <a:r>
              <a:rPr lang="en-US" dirty="0"/>
              <a:t>~ </a:t>
            </a:r>
            <a:r>
              <a:rPr lang="ru-RU" dirty="0"/>
              <a:t>слово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ru-RU" dirty="0">
                <a:sym typeface="Wingdings" panose="05000000000000000000" pitchFamily="2" charset="2"/>
              </a:rPr>
              <a:t>высокая сложность (вычисления, память)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dirty="0"/>
              <a:t>Пиксель на промежуточной карте </a:t>
            </a:r>
            <a:r>
              <a:rPr lang="en-US" dirty="0"/>
              <a:t>~ </a:t>
            </a:r>
            <a:r>
              <a:rPr lang="ru-RU" dirty="0"/>
              <a:t>слово: </a:t>
            </a:r>
            <a:r>
              <a:rPr lang="en-US" dirty="0"/>
              <a:t>DETR (</a:t>
            </a:r>
            <a:r>
              <a:rPr lang="en-US" dirty="0" err="1"/>
              <a:t>ResNet</a:t>
            </a:r>
            <a:r>
              <a:rPr lang="en-US" dirty="0"/>
              <a:t>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dirty="0"/>
              <a:t>Разделение изображения на патчи: патч </a:t>
            </a:r>
            <a:r>
              <a:rPr lang="en-US" dirty="0"/>
              <a:t>~ </a:t>
            </a:r>
            <a:r>
              <a:rPr lang="ru-RU" dirty="0"/>
              <a:t>слово</a:t>
            </a:r>
          </a:p>
        </p:txBody>
      </p:sp>
      <p:pic>
        <p:nvPicPr>
          <p:cNvPr id="1026" name="Picture 2" descr="Каждое изображение разделяется на равные части размером p x p пикселей">
            <a:extLst>
              <a:ext uri="{FF2B5EF4-FFF2-40B4-BE49-F238E27FC236}">
                <a16:creationId xmlns:a16="http://schemas.microsoft.com/office/drawing/2014/main" id="{4FA4C462-B13B-4305-8846-0913303A4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79887"/>
            <a:ext cx="2343225" cy="198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44966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Визуальный трансформер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2050" name="Picture 2" descr="(Слева) Принцип работы ViT. (Справа) Блок трансформера в ViT.">
            <a:extLst>
              <a:ext uri="{FF2B5EF4-FFF2-40B4-BE49-F238E27FC236}">
                <a16:creationId xmlns:a16="http://schemas.microsoft.com/office/drawing/2014/main" id="{23C8A891-2C45-4187-B4F1-484BDDB79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03598"/>
            <a:ext cx="5681554" cy="316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57040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/>
              <a:t>Литература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1472" y="783934"/>
            <a:ext cx="810270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/>
              <a:t>François </a:t>
            </a:r>
            <a:r>
              <a:rPr lang="en-US" dirty="0" err="1"/>
              <a:t>Chollet</a:t>
            </a:r>
            <a:r>
              <a:rPr lang="ru-RU" dirty="0"/>
              <a:t>. </a:t>
            </a:r>
            <a:r>
              <a:rPr lang="en-US" dirty="0"/>
              <a:t>Deep Learning with Python, Second Edition</a:t>
            </a:r>
            <a:r>
              <a:rPr lang="ru-RU" dirty="0"/>
              <a:t>, 2021</a:t>
            </a:r>
            <a:endParaRPr lang="en-US" dirty="0"/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err="1"/>
              <a:t>Transformer</a:t>
            </a:r>
            <a:r>
              <a:rPr lang="ru-RU" dirty="0"/>
              <a:t> в картинках (</a:t>
            </a:r>
            <a:r>
              <a:rPr lang="en-US" dirty="0"/>
              <a:t>https://habr.com/ru/post/486358/</a:t>
            </a:r>
            <a:r>
              <a:rPr lang="ru-RU" dirty="0"/>
              <a:t>)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Предобработка текстовых данных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122298"/>
            <a:ext cx="41764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>
                <a:latin typeface="Calibri"/>
              </a:rPr>
              <a:t> Нормализация:  приведение к прописным символам, удаление знаков пунктуации.</a:t>
            </a:r>
          </a:p>
          <a:p>
            <a:pPr>
              <a:buFont typeface="Wingdings" pitchFamily="2" charset="2"/>
              <a:buChar char="q"/>
            </a:pPr>
            <a:r>
              <a:rPr lang="ru-RU" dirty="0">
                <a:latin typeface="Calibri"/>
              </a:rPr>
              <a:t> Выделение </a:t>
            </a:r>
            <a:r>
              <a:rPr lang="ru-RU" dirty="0" err="1">
                <a:latin typeface="Calibri"/>
              </a:rPr>
              <a:t>токенов</a:t>
            </a:r>
            <a:r>
              <a:rPr lang="ru-RU" dirty="0">
                <a:latin typeface="Calibri"/>
              </a:rPr>
              <a:t>: символов, слов, групп слов (</a:t>
            </a:r>
            <a:r>
              <a:rPr lang="en-US" dirty="0">
                <a:latin typeface="Calibri"/>
              </a:rPr>
              <a:t>N-gram)</a:t>
            </a:r>
            <a:r>
              <a:rPr lang="ru-RU" dirty="0">
                <a:latin typeface="Calibri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dirty="0">
                <a:latin typeface="Calibri"/>
              </a:rPr>
              <a:t> Векторизация: преобразование </a:t>
            </a:r>
            <a:r>
              <a:rPr lang="ru-RU" dirty="0" err="1">
                <a:latin typeface="Calibri"/>
              </a:rPr>
              <a:t>токена</a:t>
            </a:r>
            <a:r>
              <a:rPr lang="ru-RU" dirty="0">
                <a:latin typeface="Calibri"/>
              </a:rPr>
              <a:t> в вектор</a:t>
            </a:r>
            <a:r>
              <a:rPr lang="en-US" dirty="0">
                <a:latin typeface="Calibri"/>
              </a:rPr>
              <a:t> (</a:t>
            </a:r>
            <a:r>
              <a:rPr lang="ru-RU" dirty="0">
                <a:latin typeface="Calibri"/>
              </a:rPr>
              <a:t>словарь → индекс слова в словаре </a:t>
            </a:r>
            <a:r>
              <a:rPr lang="ru-RU" dirty="0"/>
              <a:t>→ бинарный вектор</a:t>
            </a:r>
            <a:r>
              <a:rPr lang="en-US" dirty="0"/>
              <a:t>/</a:t>
            </a:r>
            <a:r>
              <a:rPr lang="ru-RU" dirty="0" err="1"/>
              <a:t>эмбединг</a:t>
            </a:r>
            <a:r>
              <a:rPr lang="ru-RU" dirty="0"/>
              <a:t>)</a:t>
            </a:r>
            <a:r>
              <a:rPr lang="ru-RU" dirty="0">
                <a:latin typeface="Calibri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915566"/>
            <a:ext cx="4033746" cy="388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iro.medium.com/max/1322/1*3K9GIOVLNu0cRvQap_KaR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923678"/>
            <a:ext cx="4383961" cy="2520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Представление текста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122298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>
                <a:latin typeface="Calibri"/>
              </a:rPr>
              <a:t> Текст – множество слов (</a:t>
            </a:r>
            <a:r>
              <a:rPr lang="en-US" dirty="0">
                <a:latin typeface="Calibri"/>
              </a:rPr>
              <a:t>N-gram) – bag-of-words.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Calibri"/>
              </a:rPr>
              <a:t> </a:t>
            </a:r>
            <a:r>
              <a:rPr lang="ru-RU" dirty="0">
                <a:latin typeface="Calibri"/>
              </a:rPr>
              <a:t>сети прямого  распространения, персептроны.</a:t>
            </a:r>
            <a:endParaRPr lang="en-US" dirty="0">
              <a:latin typeface="Calibri"/>
            </a:endParaRP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Calibri"/>
              </a:rPr>
              <a:t> </a:t>
            </a:r>
            <a:r>
              <a:rPr lang="ru-RU" dirty="0">
                <a:latin typeface="Calibri"/>
              </a:rPr>
              <a:t>Текст – последовательность слов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Рекуррентные сети (</a:t>
            </a:r>
            <a:r>
              <a:rPr lang="en-US" dirty="0"/>
              <a:t>LSTM, GRU)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ru-RU" dirty="0" err="1"/>
              <a:t>Трансформеры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211960" y="4443958"/>
            <a:ext cx="4825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i="1" dirty="0"/>
              <a:t>Представление типа </a:t>
            </a:r>
            <a:r>
              <a:rPr lang="en-US" sz="1000" b="1" i="1" dirty="0"/>
              <a:t>bag-of-words</a:t>
            </a:r>
          </a:p>
          <a:p>
            <a:pPr algn="ctr"/>
            <a:r>
              <a:rPr lang="en-US" sz="1000" b="1" i="1" dirty="0"/>
              <a:t>https://koushik1102.medium.com/nlp-bag-of-words-and-tf-idf-explained-fd1f49dce7c4</a:t>
            </a:r>
            <a:endParaRPr lang="ru-RU" sz="1000" b="1" i="1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Векторизация. Дескрипторы слов.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987574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Бинарные вектора (</a:t>
            </a:r>
            <a:r>
              <a:rPr lang="en-US" dirty="0"/>
              <a:t>on-hot)</a:t>
            </a:r>
            <a:r>
              <a:rPr lang="ru-RU" dirty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высокая размерность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ортогональны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разрежены.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3707904" y="1347614"/>
            <a:ext cx="864096" cy="50405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932040" y="113159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 отражают свойств естественного языка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2091501"/>
            <a:ext cx="612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Формирование дескрипторов слов (</a:t>
            </a:r>
            <a:r>
              <a:rPr lang="ru-RU" dirty="0" err="1"/>
              <a:t>эмбединг</a:t>
            </a:r>
            <a:r>
              <a:rPr lang="ru-RU" dirty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вектора для близких по смыслу слов должны быть ближе, чем те, которые имеют разное значение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получены в результате обучения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</a:t>
            </a:r>
            <a:r>
              <a:rPr lang="en-US" dirty="0"/>
              <a:t>word2vec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err="1"/>
              <a:t>GLoVe</a:t>
            </a:r>
            <a:endParaRPr lang="ru-RU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4499" y="1779662"/>
            <a:ext cx="2667981" cy="3037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ttps://habrastorage.org/r/w1560/getpro/habr/post_images/d61/30b/d45/d6130bd4502710631a8c812923230f4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291830"/>
            <a:ext cx="3324721" cy="177966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5536" y="4803998"/>
            <a:ext cx="16914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i="1" dirty="0"/>
              <a:t>https://habr.com/ru/post/446530/</a:t>
            </a:r>
            <a:endParaRPr lang="ru-RU" sz="800" b="1" i="1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Трансформеры</a:t>
            </a:r>
            <a:r>
              <a:rPr lang="ru-RU" dirty="0"/>
              <a:t> для обработки текстов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266314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Vaswani</a:t>
            </a:r>
            <a:r>
              <a:rPr lang="en-US" dirty="0"/>
              <a:t> et al. Attention is all you need, 2017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ru-RU" dirty="0"/>
              <a:t>Сеть прямого распространения, частично связанная, несколько параллельных ветвей, без </a:t>
            </a:r>
            <a:r>
              <a:rPr lang="ru-RU" dirty="0" err="1"/>
              <a:t>сверточных</a:t>
            </a:r>
            <a:r>
              <a:rPr lang="ru-RU" dirty="0"/>
              <a:t> слоев.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Изначально предназначена для </a:t>
            </a:r>
            <a:r>
              <a:rPr lang="en-US" dirty="0"/>
              <a:t>NLP</a:t>
            </a:r>
            <a:r>
              <a:rPr lang="ru-RU" dirty="0"/>
              <a:t>, сейчас адаптирована для других задач, например, анализ изображений.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38914" name="Picture 2" descr="the_transformer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15766"/>
            <a:ext cx="7926363" cy="206774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Структура </a:t>
            </a:r>
            <a:r>
              <a:rPr lang="ru-RU" dirty="0" err="1"/>
              <a:t>трансформера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13159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err="1"/>
              <a:t>Энкодер</a:t>
            </a:r>
            <a:r>
              <a:rPr lang="ru-RU" dirty="0"/>
              <a:t> - Декодер</a:t>
            </a:r>
            <a:r>
              <a:rPr lang="en-US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39938" name="Picture 2" descr="The_transformer_encoders_decod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9662"/>
            <a:ext cx="3565004" cy="2235201"/>
          </a:xfrm>
          <a:prstGeom prst="rect">
            <a:avLst/>
          </a:prstGeom>
          <a:noFill/>
        </p:spPr>
      </p:pic>
      <p:pic>
        <p:nvPicPr>
          <p:cNvPr id="39940" name="Picture 4" descr="The_transformer_encoder_decoder_st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131590"/>
            <a:ext cx="4923331" cy="320542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Позиционное кодирование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1131590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ru-RU" dirty="0"/>
              <a:t>Необходимо учитывать порядок слов в последовательности</a:t>
            </a:r>
            <a:r>
              <a:rPr lang="en-US" dirty="0"/>
              <a:t>.</a:t>
            </a:r>
            <a:endParaRPr lang="ru-RU" dirty="0"/>
          </a:p>
          <a:p>
            <a:pPr>
              <a:buFont typeface="Wingdings" pitchFamily="2" charset="2"/>
              <a:buChar char="q"/>
            </a:pPr>
            <a:r>
              <a:rPr lang="ru-RU" dirty="0"/>
              <a:t> К вектору </a:t>
            </a:r>
            <a:r>
              <a:rPr lang="ru-RU" dirty="0" err="1"/>
              <a:t>эмбединг</a:t>
            </a:r>
            <a:r>
              <a:rPr lang="ru-RU" dirty="0"/>
              <a:t> слова добавляется вектор, определяющий его позицию в предложении</a:t>
            </a:r>
            <a:r>
              <a:rPr lang="ru-RU" dirty="0">
                <a:latin typeface="Calibri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8434" name="Picture 2" descr="transformer_positional_encoding_vect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9702"/>
            <a:ext cx="4047885" cy="2232248"/>
          </a:xfrm>
          <a:prstGeom prst="rect">
            <a:avLst/>
          </a:prstGeom>
          <a:noFill/>
        </p:spPr>
      </p:pic>
      <p:pic>
        <p:nvPicPr>
          <p:cNvPr id="18436" name="Picture 4" descr="transformer_positional_encoding_large_exa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851670"/>
            <a:ext cx="3419872" cy="250551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932040" y="437195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/>
              <a:t>Пример позиционного кодирования для 20 слов. Длина вектора - 512</a:t>
            </a:r>
            <a:r>
              <a:rPr lang="en-US" sz="14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151637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Энкодер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131590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Слой внимания: оценить взаимосвязь слов во входящей последовательности.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Сеть прямого распространения для отображения результата слоя внимания</a:t>
            </a:r>
            <a:r>
              <a:rPr lang="en-US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41986" name="Picture 2" descr="Transformer_enco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427734"/>
            <a:ext cx="4879504" cy="253216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25949</TotalTime>
  <Words>746</Words>
  <Application>Microsoft Office PowerPoint</Application>
  <PresentationFormat>Экран (16:9)</PresentationFormat>
  <Paragraphs>118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Тема Office</vt:lpstr>
      <vt:lpstr>Основы практического использования нейронных сетей.  Лекция 10. Трансформеры.</vt:lpstr>
      <vt:lpstr>Задачи анализа естественного языка</vt:lpstr>
      <vt:lpstr>Предобработка текстовых данных</vt:lpstr>
      <vt:lpstr>Представление текста</vt:lpstr>
      <vt:lpstr>Векторизация. Дескрипторы слов.</vt:lpstr>
      <vt:lpstr>Трансформеры для обработки текстов</vt:lpstr>
      <vt:lpstr>Структура трансформера</vt:lpstr>
      <vt:lpstr>Позиционное кодирование</vt:lpstr>
      <vt:lpstr>Энкодер</vt:lpstr>
      <vt:lpstr>Механизм «Внимания»</vt:lpstr>
      <vt:lpstr>Модель “Query-Key-Value”</vt:lpstr>
      <vt:lpstr>Пример “Query-Key-Value” (1)</vt:lpstr>
      <vt:lpstr>Пример “Query-Key-Value” (2)</vt:lpstr>
      <vt:lpstr>Множественное внимание</vt:lpstr>
      <vt:lpstr>Пример множественного внимания</vt:lpstr>
      <vt:lpstr>Архитектура энкодера</vt:lpstr>
      <vt:lpstr>Модель sequence-to-sequence</vt:lpstr>
      <vt:lpstr>Генерация выходного слоя</vt:lpstr>
      <vt:lpstr>Пример sequence-to-sequence(1)</vt:lpstr>
      <vt:lpstr>Пример sequence-to-sequence(2)</vt:lpstr>
      <vt:lpstr>Трансформер для изображений</vt:lpstr>
      <vt:lpstr>Визуальный трансформер</vt:lpstr>
      <vt:lpstr>Литература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практического использования нейронных сетей.</dc:title>
  <dc:creator>Lenovo</dc:creator>
  <cp:lastModifiedBy>Дмитрий Буряк</cp:lastModifiedBy>
  <cp:revision>199</cp:revision>
  <dcterms:created xsi:type="dcterms:W3CDTF">2018-02-12T03:07:42Z</dcterms:created>
  <dcterms:modified xsi:type="dcterms:W3CDTF">2025-05-07T14:52:33Z</dcterms:modified>
</cp:coreProperties>
</file>