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5"/>
  </p:notesMasterIdLst>
  <p:sldIdLst>
    <p:sldId id="256" r:id="rId2"/>
    <p:sldId id="296" r:id="rId3"/>
    <p:sldId id="298" r:id="rId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66" y="-6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35985-20DE-402B-91C1-0CA4EC319BE6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F8D24-D1F0-454A-8B3B-59FF8CC96D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4350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436A-2577-4C50-9D8B-D4847C56E78D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DEA9-A7FE-4E85-9654-D4AF0A8F2A37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DA30-2B1D-4532-A9DF-4E58E9FA17CB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6DE4A-9BAD-44D1-ABDE-B8E29AA731CB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9335-5BAA-4F54-BD19-5578833AD8F9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483C-E25D-484B-B53F-BB58DFC6C002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B3D74-5C7E-42F6-897C-CCDC57AB67F6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48AF-BEE4-4E11-AA03-C2C0B0ABE492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1F741-48CE-48A6-B64E-C0003C3E9069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18B90-396A-49E0-BA7A-78B45E180F26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F591-49FF-427B-90E5-BB8777A298D0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618E7-F804-41C9-A1B6-6F5155157CAF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83518"/>
            <a:ext cx="7772400" cy="22168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Основы практического использования нейронных сетей.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3100" dirty="0" smtClean="0"/>
              <a:t>Практические задания</a:t>
            </a:r>
            <a:br>
              <a:rPr lang="ru-RU" sz="3100" dirty="0" smtClean="0"/>
            </a:br>
            <a:r>
              <a:rPr lang="ru-RU" sz="3100" dirty="0" smtClean="0"/>
              <a:t>Задание 1.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62722"/>
            <a:ext cx="6400800" cy="102525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Дмитрий Буряк.</a:t>
            </a:r>
          </a:p>
          <a:p>
            <a:r>
              <a:rPr lang="ru-RU" dirty="0" err="1"/>
              <a:t>к</a:t>
            </a:r>
            <a:r>
              <a:rPr lang="ru-RU" dirty="0" err="1" smtClean="0"/>
              <a:t>.ф.-м.н</a:t>
            </a:r>
            <a:r>
              <a:rPr lang="ru-RU" dirty="0" smtClean="0"/>
              <a:t>.</a:t>
            </a:r>
          </a:p>
          <a:p>
            <a:r>
              <a:rPr lang="en-US" dirty="0" smtClean="0"/>
              <a:t>dyb04@yandex.ru</a:t>
            </a:r>
            <a:endParaRPr lang="ru-RU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 descr="MAPE vs MAE: Which Metric is Better? | by Lauren Gilbert | Trusted Data  Science @ Haleon | Mediu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224806"/>
            <a:ext cx="2482290" cy="79208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39552" y="771550"/>
            <a:ext cx="622914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Задача: аппроксимация функции (регрессия)</a:t>
            </a:r>
            <a:br>
              <a:rPr lang="ru-RU" sz="2000" dirty="0" smtClean="0"/>
            </a:br>
            <a:r>
              <a:rPr lang="en-US" sz="2000" dirty="0" smtClean="0"/>
              <a:t>F: R→R</a:t>
            </a:r>
            <a:r>
              <a:rPr lang="ru-RU" sz="2000" dirty="0" smtClean="0"/>
              <a:t>;</a:t>
            </a:r>
            <a:endParaRPr lang="en-US" sz="2000" dirty="0" smtClean="0"/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Целевая метрика: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Размеры выборок: обучающая: </a:t>
            </a:r>
            <a:r>
              <a:rPr lang="en-US" sz="2000" dirty="0" smtClean="0"/>
              <a:t>80%</a:t>
            </a:r>
            <a:r>
              <a:rPr lang="ru-RU" sz="2000" dirty="0" smtClean="0"/>
              <a:t>, тестовая: </a:t>
            </a:r>
            <a:r>
              <a:rPr lang="en-US" sz="2000" dirty="0" smtClean="0"/>
              <a:t>20%.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Возможная проблема: локальный минимум.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Способы решения:</a:t>
            </a:r>
            <a:br>
              <a:rPr lang="ru-RU" sz="2000" dirty="0" smtClean="0"/>
            </a:br>
            <a:r>
              <a:rPr lang="ru-RU" sz="2000" dirty="0" smtClean="0"/>
              <a:t>- выбор архитектуры НС;</a:t>
            </a:r>
            <a:br>
              <a:rPr lang="ru-RU" sz="2000" dirty="0" smtClean="0"/>
            </a:br>
            <a:r>
              <a:rPr lang="ru-RU" sz="2000" dirty="0" smtClean="0"/>
              <a:t>- подбор параметров обучения;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- </a:t>
            </a:r>
            <a:r>
              <a:rPr lang="ru-RU" sz="2000" dirty="0" smtClean="0"/>
              <a:t>схема </a:t>
            </a:r>
            <a:r>
              <a:rPr lang="ru-RU" sz="2000" dirty="0" err="1" smtClean="0"/>
              <a:t>сэмплирования</a:t>
            </a:r>
            <a:r>
              <a:rPr lang="ru-RU" sz="2000" dirty="0" smtClean="0"/>
              <a:t> пакетов;</a:t>
            </a:r>
            <a:br>
              <a:rPr lang="ru-RU" sz="2000" dirty="0" smtClean="0"/>
            </a:br>
            <a:r>
              <a:rPr lang="ru-RU" sz="2000" dirty="0" smtClean="0"/>
              <a:t>- инициализация весов;</a:t>
            </a:r>
            <a:br>
              <a:rPr lang="ru-RU" sz="2000" dirty="0" smtClean="0"/>
            </a:br>
            <a:r>
              <a:rPr lang="ru-RU" sz="2000" dirty="0" smtClean="0"/>
              <a:t>- выбор момента остановки обучения.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/>
          <a:lstStyle/>
          <a:p>
            <a:r>
              <a:rPr lang="ru-RU" smtClean="0"/>
              <a:t>З</a:t>
            </a:r>
            <a:r>
              <a:rPr lang="ru-RU" smtClean="0"/>
              <a:t>адание 1 (1)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2</a:t>
            </a:fld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763687" y="1059582"/>
          <a:ext cx="1520169" cy="360040"/>
        </p:xfrm>
        <a:graphic>
          <a:graphicData uri="http://schemas.openxmlformats.org/presentationml/2006/ole">
            <p:oleObj spid="_x0000_s24578" name="Формула" r:id="rId4" imgW="965160" imgH="2286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48064" y="2571750"/>
            <a:ext cx="388843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Предлагаемая схема решения:</a:t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ru-RU" sz="2000" dirty="0" err="1" smtClean="0"/>
              <a:t>Полносвязанная</a:t>
            </a:r>
            <a:r>
              <a:rPr lang="ru-RU" sz="2000" dirty="0" smtClean="0"/>
              <a:t> сеть.</a:t>
            </a:r>
            <a:br>
              <a:rPr lang="ru-RU" sz="2000" dirty="0" smtClean="0"/>
            </a:br>
            <a:r>
              <a:rPr lang="ru-RU" sz="2000" dirty="0" smtClean="0"/>
              <a:t>- Функция потерь: </a:t>
            </a:r>
            <a:r>
              <a:rPr lang="en-US" sz="2000" dirty="0" smtClean="0"/>
              <a:t>MSE</a:t>
            </a:r>
            <a:r>
              <a:rPr lang="ru-RU" sz="2000" dirty="0" smtClean="0"/>
              <a:t>.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b="1" dirty="0" smtClean="0"/>
              <a:t>Цель: </a:t>
            </a:r>
            <a:r>
              <a:rPr lang="en-US" sz="2000" b="1" dirty="0" smtClean="0"/>
              <a:t>MAPE&lt;=0.001</a:t>
            </a:r>
            <a:r>
              <a:rPr lang="ru-RU" sz="2000" b="1" dirty="0" smtClean="0"/>
              <a:t>,</a:t>
            </a:r>
            <a:r>
              <a:rPr lang="en-US" sz="2000" b="1" dirty="0" smtClean="0"/>
              <a:t> </a:t>
            </a:r>
            <a:r>
              <a:rPr lang="ru-RU" sz="2000" b="1" dirty="0" smtClean="0"/>
              <a:t>при количестве нейронов </a:t>
            </a:r>
            <a:r>
              <a:rPr lang="en-US" sz="2000" b="1" smtClean="0"/>
              <a:t>&lt;200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3137549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/>
          <a:lstStyle/>
          <a:p>
            <a:r>
              <a:rPr lang="ru-RU" dirty="0" smtClean="0"/>
              <a:t>Задание 1</a:t>
            </a:r>
            <a:r>
              <a:rPr lang="ru-RU" dirty="0" smtClean="0"/>
              <a:t> (2)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39552" y="915566"/>
            <a:ext cx="806489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2000" dirty="0" smtClean="0"/>
              <a:t>Необходимо прислать (</a:t>
            </a:r>
            <a:r>
              <a:rPr lang="en-US" sz="2000" dirty="0" smtClean="0"/>
              <a:t>dyb04@yandex.ru)</a:t>
            </a:r>
            <a:r>
              <a:rPr lang="ru-RU" sz="2000" dirty="0" smtClean="0"/>
              <a:t> архив со следующими файлами</a:t>
            </a:r>
            <a:endParaRPr lang="en-US" sz="2000" dirty="0" smtClean="0"/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Исходный код решения (</a:t>
            </a:r>
            <a:r>
              <a:rPr lang="en-US" sz="2000" dirty="0" err="1" smtClean="0"/>
              <a:t>keras</a:t>
            </a:r>
            <a:r>
              <a:rPr lang="en-US" sz="2000" dirty="0" smtClean="0"/>
              <a:t>/</a:t>
            </a:r>
            <a:r>
              <a:rPr lang="en-US" sz="2000" dirty="0" err="1" smtClean="0"/>
              <a:t>tensorflow</a:t>
            </a:r>
            <a:r>
              <a:rPr lang="en-US" sz="2000" dirty="0" smtClean="0"/>
              <a:t>, </a:t>
            </a:r>
            <a:r>
              <a:rPr lang="en-US" sz="2000" dirty="0" err="1" smtClean="0"/>
              <a:t>pytorch</a:t>
            </a:r>
            <a:r>
              <a:rPr lang="en-US" sz="2000" dirty="0" smtClean="0"/>
              <a:t>)</a:t>
            </a:r>
            <a:r>
              <a:rPr lang="ru-RU" sz="2000" dirty="0" smtClean="0"/>
              <a:t>, который можно запустить;</a:t>
            </a:r>
            <a:endParaRPr lang="ru-RU" sz="2000" baseline="-25000" dirty="0" smtClean="0"/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Отчет</a:t>
            </a:r>
            <a:r>
              <a:rPr lang="en-US" sz="2000" dirty="0" smtClean="0"/>
              <a:t> (doc, </a:t>
            </a:r>
            <a:r>
              <a:rPr lang="en-US" sz="2000" dirty="0" err="1" smtClean="0"/>
              <a:t>pdf</a:t>
            </a:r>
            <a:r>
              <a:rPr lang="en-US" sz="2000" dirty="0" smtClean="0"/>
              <a:t>)</a:t>
            </a:r>
            <a:r>
              <a:rPr lang="ru-RU" sz="2000" dirty="0" smtClean="0"/>
              <a:t>, содержащий:</a:t>
            </a:r>
            <a:br>
              <a:rPr lang="ru-RU" sz="2000" dirty="0" smtClean="0"/>
            </a:br>
            <a:r>
              <a:rPr lang="ru-RU" sz="2000" dirty="0" smtClean="0"/>
              <a:t>- описание </a:t>
            </a:r>
            <a:r>
              <a:rPr lang="ru-RU" sz="2000" dirty="0" err="1" smtClean="0"/>
              <a:t>архитетуры</a:t>
            </a:r>
            <a:r>
              <a:rPr lang="ru-RU" sz="2000" dirty="0" smtClean="0"/>
              <a:t> НС</a:t>
            </a:r>
            <a:br>
              <a:rPr lang="ru-RU" sz="2000" dirty="0" smtClean="0"/>
            </a:br>
            <a:r>
              <a:rPr lang="ru-RU" sz="2000" dirty="0" smtClean="0"/>
              <a:t>- что было сделано</a:t>
            </a:r>
            <a:r>
              <a:rPr lang="en-US" sz="2000" dirty="0" smtClean="0"/>
              <a:t>/</a:t>
            </a:r>
            <a:r>
              <a:rPr lang="ru-RU" sz="2000" dirty="0" smtClean="0"/>
              <a:t>исследовано для получения конечного результата.</a:t>
            </a:r>
            <a:br>
              <a:rPr lang="ru-RU" sz="2000" dirty="0" smtClean="0"/>
            </a:br>
            <a:r>
              <a:rPr lang="ru-RU" sz="2000" dirty="0" smtClean="0"/>
              <a:t>- пояснения, почему было принято решение остановиться на этом варианте.</a:t>
            </a:r>
            <a:endParaRPr lang="ru-RU" sz="2000" baseline="-25000" dirty="0" smtClean="0"/>
          </a:p>
        </p:txBody>
      </p:sp>
    </p:spTree>
    <p:extLst>
      <p:ext uri="{BB962C8B-B14F-4D97-AF65-F5344CB8AC3E}">
        <p14:creationId xmlns:p14="http://schemas.microsoft.com/office/powerpoint/2010/main" xmlns="" val="113014492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1416</TotalTime>
  <Words>68</Words>
  <Application>Microsoft Office PowerPoint</Application>
  <PresentationFormat>Экран (16:9)</PresentationFormat>
  <Paragraphs>18</Paragraphs>
  <Slides>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Тема Office</vt:lpstr>
      <vt:lpstr>Формула</vt:lpstr>
      <vt:lpstr>Основы практического использования нейронных сетей.  Практические задания Задание 1.</vt:lpstr>
      <vt:lpstr>Задание 1 (1)</vt:lpstr>
      <vt:lpstr>Задание 1 (2)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практического использования нейронных сетей.</dc:title>
  <dc:creator>Lenovo</dc:creator>
  <cp:lastModifiedBy>Dmitry</cp:lastModifiedBy>
  <cp:revision>76</cp:revision>
  <dcterms:created xsi:type="dcterms:W3CDTF">2018-02-12T03:07:42Z</dcterms:created>
  <dcterms:modified xsi:type="dcterms:W3CDTF">2025-02-28T08:45:23Z</dcterms:modified>
</cp:coreProperties>
</file>