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5" r:id="rId2"/>
    <p:sldId id="269" r:id="rId3"/>
    <p:sldId id="273" r:id="rId4"/>
    <p:sldId id="274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7CAA0-B9B6-4C0E-9977-98C91E7EE63C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EDA56-3966-4A7C-8012-897A20E6C1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492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FB3A2-EFFB-45CD-B05D-83FEE1A7C248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EE49-3A24-4637-8BEE-859E2B884BAB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F175-256C-4C58-9951-B4C7F9CF7DC4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B466-2EEE-4CF3-B00F-DE8F342BE05C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F26AB-E6AC-4AAF-85F2-A4443B22683D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8F8-959C-4C68-8256-347C241BED30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19B0-9990-4EB0-A53A-0DF2A0C39B57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191"/>
            <a:ext cx="8229600" cy="85725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EEE-4E3B-4A2E-BB94-0B9A09F1C749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3E10-3C03-4A97-BE00-1EC4F1449744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DB1B-096A-4D4D-A7C2-E8545EE2382E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BB28-7142-4F3B-B5A0-D08D2C1942E0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3CF9B-4620-43FB-BA89-41FC623F9D22}" type="datetime1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7476F-DE16-4E8F-B290-30B045AA4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83518"/>
            <a:ext cx="7772400" cy="22168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Основы практического использования нейронных сетей.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Практические задания</a:t>
            </a:r>
            <a:r>
              <a:rPr lang="en-US" sz="3100" dirty="0" smtClean="0"/>
              <a:t>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Задание </a:t>
            </a:r>
            <a:r>
              <a:rPr lang="ru-RU" sz="3100" dirty="0" smtClean="0"/>
              <a:t>3</a:t>
            </a:r>
            <a:r>
              <a:rPr lang="ru-RU" sz="3100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62722"/>
            <a:ext cx="6400800" cy="10252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Дмитрий Буряк.</a:t>
            </a:r>
          </a:p>
          <a:p>
            <a:r>
              <a:rPr lang="ru-RU" dirty="0" err="1"/>
              <a:t>к</a:t>
            </a:r>
            <a:r>
              <a:rPr lang="ru-RU" dirty="0" err="1" smtClean="0"/>
              <a:t>.ф.-м.н</a:t>
            </a:r>
            <a:r>
              <a:rPr lang="ru-RU" dirty="0" smtClean="0"/>
              <a:t>.</a:t>
            </a:r>
          </a:p>
          <a:p>
            <a:r>
              <a:rPr lang="en-US" dirty="0" smtClean="0"/>
              <a:t>dyb04@yandex.ru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Практическое задание. </a:t>
            </a:r>
            <a:br>
              <a:rPr lang="ru-RU" dirty="0" smtClean="0"/>
            </a:br>
            <a:r>
              <a:rPr lang="ru-RU" dirty="0" smtClean="0"/>
              <a:t>Классификация изображений (1)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3" y="915566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База </a:t>
            </a:r>
            <a:r>
              <a:rPr lang="en-US" dirty="0" smtClean="0"/>
              <a:t>Bees </a:t>
            </a:r>
            <a:r>
              <a:rPr lang="en-US" dirty="0" err="1" smtClean="0"/>
              <a:t>vs</a:t>
            </a:r>
            <a:r>
              <a:rPr lang="en-US" dirty="0"/>
              <a:t> Wasps (https://www.kaggle.com/jerzydziewierz/bee-vs-wasp)</a:t>
            </a:r>
            <a:endParaRPr lang="ru-RU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 Изображения 320х213;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Классификация по 4 классам;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Обучающая выборка: 7942 изображений;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 err="1" smtClean="0"/>
              <a:t>Валидационная</a:t>
            </a:r>
            <a:r>
              <a:rPr lang="ru-RU" dirty="0" smtClean="0"/>
              <a:t> (настройка </a:t>
            </a:r>
            <a:r>
              <a:rPr lang="ru-RU" dirty="0" err="1" smtClean="0"/>
              <a:t>гиперпараметров</a:t>
            </a:r>
            <a:r>
              <a:rPr lang="ru-RU" dirty="0" smtClean="0"/>
              <a:t>): 1719 изображений;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Тестовая выборка: 1763 изображений.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Метод решения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Разработать </a:t>
            </a:r>
            <a:r>
              <a:rPr lang="ru-RU" dirty="0" err="1" smtClean="0"/>
              <a:t>сверточную</a:t>
            </a:r>
            <a:r>
              <a:rPr lang="ru-RU" dirty="0" smtClean="0"/>
              <a:t> НС для классификации;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Предобработка: приведение значений </a:t>
            </a:r>
            <a:r>
              <a:rPr lang="ru-RU" dirty="0" err="1" smtClean="0"/>
              <a:t>пикселов</a:t>
            </a:r>
            <a:r>
              <a:rPr lang="ru-RU" dirty="0" smtClean="0"/>
              <a:t> входных изображений к интервалу </a:t>
            </a:r>
            <a:r>
              <a:rPr lang="en-US" dirty="0" smtClean="0"/>
              <a:t>[</a:t>
            </a:r>
            <a:r>
              <a:rPr lang="ru-RU" dirty="0" smtClean="0"/>
              <a:t>0</a:t>
            </a:r>
            <a:r>
              <a:rPr lang="en-US" dirty="0" smtClean="0"/>
              <a:t>,1]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Выходной слой 4 нейронов, </a:t>
            </a:r>
            <a:r>
              <a:rPr lang="en-US" dirty="0" err="1" smtClean="0"/>
              <a:t>softmax</a:t>
            </a:r>
            <a:r>
              <a:rPr lang="ru-RU" dirty="0" smtClean="0"/>
              <a:t>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Функция ошибки </a:t>
            </a:r>
            <a:r>
              <a:rPr lang="en-US" dirty="0" smtClean="0"/>
              <a:t>Cross Entropy</a:t>
            </a:r>
            <a:r>
              <a:rPr lang="ru-RU" dirty="0" smtClean="0"/>
              <a:t>.  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Практическое задание. </a:t>
            </a:r>
            <a:br>
              <a:rPr lang="ru-RU" dirty="0" smtClean="0"/>
            </a:br>
            <a:r>
              <a:rPr lang="ru-RU" dirty="0" smtClean="0"/>
              <a:t>Классификация изображений (2)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3" y="915566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Задача на практикум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ru-RU" dirty="0" smtClean="0"/>
              <a:t>Реализовать обучение с применением различных алгоритмов обучения.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Построить и обучить несколько сетей, варьируя число слоев, количество и размер фильтров.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Реализовать и опробовать инструменты для предотвращения переобучения: </a:t>
            </a:r>
            <a:r>
              <a:rPr lang="ru-RU" dirty="0" err="1" smtClean="0"/>
              <a:t>dropout</a:t>
            </a:r>
            <a:r>
              <a:rPr lang="ru-RU" dirty="0" smtClean="0"/>
              <a:t>, дополнение данных, регуляризация.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Реализовать алгоритм формирования пакета для обучения с учетом разного числа изображений каждого класса в обучающей выборке.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Подбор </a:t>
            </a:r>
            <a:r>
              <a:rPr lang="ru-RU" dirty="0" err="1" smtClean="0"/>
              <a:t>гиперпараметров</a:t>
            </a:r>
            <a:r>
              <a:rPr lang="ru-RU" dirty="0" smtClean="0"/>
              <a:t> выполняется на </a:t>
            </a:r>
            <a:r>
              <a:rPr lang="ru-RU" dirty="0" err="1" smtClean="0"/>
              <a:t>валидационных</a:t>
            </a:r>
            <a:r>
              <a:rPr lang="ru-RU" dirty="0" smtClean="0"/>
              <a:t> данных.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Провести тестирование на тестовых данных.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Вычислить показатели точности классификации </a:t>
            </a:r>
            <a:r>
              <a:rPr lang="en-US" dirty="0" smtClean="0"/>
              <a:t>F1-score </a:t>
            </a:r>
            <a:r>
              <a:rPr lang="ru-RU" dirty="0" smtClean="0"/>
              <a:t>для каждого из классов и их среднее значение.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Конечная цель </a:t>
            </a:r>
            <a:r>
              <a:rPr lang="en-US" dirty="0" smtClean="0"/>
              <a:t>- </a:t>
            </a:r>
            <a:r>
              <a:rPr lang="ru-RU" dirty="0" smtClean="0"/>
              <a:t>максимизировать среднее значение </a:t>
            </a:r>
            <a:r>
              <a:rPr lang="en-US" dirty="0" smtClean="0"/>
              <a:t>F1-score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Практическое задание. </a:t>
            </a:r>
            <a:br>
              <a:rPr lang="ru-RU" dirty="0" smtClean="0"/>
            </a:br>
            <a:r>
              <a:rPr lang="ru-RU" dirty="0" smtClean="0"/>
              <a:t>Классификация изображений (3)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3" y="91556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Вычисление </a:t>
            </a:r>
            <a:r>
              <a:rPr lang="en-US" dirty="0" smtClean="0"/>
              <a:t>F1-score</a:t>
            </a:r>
            <a:endParaRPr lang="ru-RU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TP – </a:t>
            </a:r>
            <a:r>
              <a:rPr lang="ru-RU" dirty="0" smtClean="0"/>
              <a:t>число распознанных объектов класса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en-US" dirty="0" smtClean="0"/>
              <a:t>FP</a:t>
            </a:r>
            <a:r>
              <a:rPr lang="ru-RU" dirty="0" smtClean="0"/>
              <a:t> – число распознанных объектов, которые относятся к другим классам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en-US" dirty="0" smtClean="0"/>
              <a:t>FN</a:t>
            </a:r>
            <a:r>
              <a:rPr lang="ru-RU" dirty="0" smtClean="0"/>
              <a:t> – число нераспознанных объектов класса.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Отчетность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Предоставить графики ошибки на обучающей и тестовой выборках от количества пройденных итераций обучения для каждой построенной сети при различных настройках.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Указать значения </a:t>
            </a:r>
            <a:r>
              <a:rPr lang="en-US" dirty="0" smtClean="0"/>
              <a:t>F1-score </a:t>
            </a:r>
            <a:r>
              <a:rPr lang="ru-RU" dirty="0" smtClean="0"/>
              <a:t>для нескольких лучших конфигураций </a:t>
            </a:r>
            <a:r>
              <a:rPr lang="ru-RU" dirty="0" smtClean="0"/>
              <a:t>сетей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 smtClean="0"/>
              <a:t>Исходные коды для воспроизведения результатов</a:t>
            </a:r>
            <a:r>
              <a:rPr lang="ru-RU" dirty="0" smtClean="0"/>
              <a:t>. </a:t>
            </a:r>
            <a:endParaRPr lang="ru-RU" dirty="0" smtClean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491880" y="1059582"/>
          <a:ext cx="1872208" cy="419100"/>
        </p:xfrm>
        <a:graphic>
          <a:graphicData uri="http://schemas.openxmlformats.org/presentationml/2006/ole">
            <p:oleObj spid="_x0000_s1026" name="Формула" r:id="rId3" imgW="1638000" imgH="4190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94360" y="1563638"/>
          <a:ext cx="1320800" cy="393700"/>
        </p:xfrm>
        <a:graphic>
          <a:graphicData uri="http://schemas.openxmlformats.org/presentationml/2006/ole">
            <p:oleObj spid="_x0000_s1027" name="Формула" r:id="rId4" imgW="1320480" imgH="393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678536" y="1563638"/>
          <a:ext cx="1117600" cy="393700"/>
        </p:xfrm>
        <a:graphic>
          <a:graphicData uri="http://schemas.openxmlformats.org/presentationml/2006/ole">
            <p:oleObj spid="_x0000_s1028" name="Формула" r:id="rId5" imgW="11174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277</Words>
  <Application>Microsoft Office PowerPoint</Application>
  <PresentationFormat>Экран (16:9)</PresentationFormat>
  <Paragraphs>42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Формула</vt:lpstr>
      <vt:lpstr>Основы практического использования нейронных сетей.  Практические задания. Задание 3.</vt:lpstr>
      <vt:lpstr>Практическое задание.  Классификация изображений (1)</vt:lpstr>
      <vt:lpstr>Практическое задание.  Классификация изображений (2)</vt:lpstr>
      <vt:lpstr>Практическое задание.  Классификация изображений (3)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PyTorch</dc:title>
  <dc:creator>Dmitry</dc:creator>
  <cp:lastModifiedBy>Dmitry</cp:lastModifiedBy>
  <cp:revision>34</cp:revision>
  <dcterms:created xsi:type="dcterms:W3CDTF">2019-09-24T19:59:55Z</dcterms:created>
  <dcterms:modified xsi:type="dcterms:W3CDTF">2024-03-27T07:29:25Z</dcterms:modified>
</cp:coreProperties>
</file>