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8"/>
  </p:notesMasterIdLst>
  <p:sldIdLst>
    <p:sldId id="256" r:id="rId2"/>
    <p:sldId id="291" r:id="rId3"/>
    <p:sldId id="292" r:id="rId4"/>
    <p:sldId id="293" r:id="rId5"/>
    <p:sldId id="294" r:id="rId6"/>
    <p:sldId id="295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6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35985-20DE-402B-91C1-0CA4EC319BE6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F8D24-D1F0-454A-8B3B-59FF8CC96D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435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436A-2577-4C50-9D8B-D4847C56E78D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DEA9-A7FE-4E85-9654-D4AF0A8F2A37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DA30-2B1D-4532-A9DF-4E58E9FA17CB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DE4A-9BAD-44D1-ABDE-B8E29AA731CB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335-5BAA-4F54-BD19-5578833AD8F9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483C-E25D-484B-B53F-BB58DFC6C002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B3D74-5C7E-42F6-897C-CCDC57AB67F6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8AF-BEE4-4E11-AA03-C2C0B0ABE492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741-48CE-48A6-B64E-C0003C3E9069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18B90-396A-49E0-BA7A-78B45E180F26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F591-49FF-427B-90E5-BB8777A298D0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618E7-F804-41C9-A1B6-6F5155157CAF}" type="datetime1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20FC-84CE-4569-A36F-4E6108BC40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83518"/>
            <a:ext cx="7772400" cy="22168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Основы практического использования нейронных сетей.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/>
              <a:t>Практические задания</a:t>
            </a:r>
            <a:r>
              <a:rPr lang="en-US" sz="3100" dirty="0" smtClean="0"/>
              <a:t>.</a:t>
            </a:r>
            <a:br>
              <a:rPr lang="en-US" sz="3100" dirty="0" smtClean="0"/>
            </a:br>
            <a:r>
              <a:rPr lang="ru-RU" sz="3100" dirty="0" smtClean="0"/>
              <a:t>Задание 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62722"/>
            <a:ext cx="6400800" cy="102525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Дмитрий Буряк.</a:t>
            </a:r>
          </a:p>
          <a:p>
            <a:r>
              <a:rPr lang="ru-RU" dirty="0" err="1"/>
              <a:t>к</a:t>
            </a:r>
            <a:r>
              <a:rPr lang="ru-RU" dirty="0" err="1" smtClean="0"/>
              <a:t>.ф.-м.н</a:t>
            </a:r>
            <a:r>
              <a:rPr lang="ru-RU" dirty="0" smtClean="0"/>
              <a:t>.</a:t>
            </a:r>
          </a:p>
          <a:p>
            <a:r>
              <a:rPr lang="en-US" dirty="0" smtClean="0"/>
              <a:t>dyb04@yandex.ru</a:t>
            </a:r>
            <a:endParaRPr lang="ru-RU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ru-RU" dirty="0" smtClean="0"/>
              <a:t>Задание 4 (</a:t>
            </a:r>
            <a:r>
              <a:rPr lang="ru-RU" dirty="0" smtClean="0"/>
              <a:t>1</a:t>
            </a:r>
            <a:r>
              <a:rPr lang="ru-RU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627534"/>
            <a:ext cx="903649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Задача: Классификация на несколько классов</a:t>
            </a:r>
            <a:br>
              <a:rPr lang="ru-RU" sz="2000" dirty="0" smtClean="0"/>
            </a:br>
            <a:r>
              <a:rPr lang="ru-RU" sz="2000" dirty="0" smtClean="0"/>
              <a:t>- Распознавание голосовых ключевых слов: 10 слов + незарегистрированные</a:t>
            </a:r>
            <a:br>
              <a:rPr lang="ru-RU" sz="2000" dirty="0" smtClean="0"/>
            </a:br>
            <a:r>
              <a:rPr lang="ru-RU" sz="2000" dirty="0" smtClean="0"/>
              <a:t>  слова</a:t>
            </a:r>
            <a:r>
              <a:rPr lang="en-US" sz="2000" dirty="0" smtClean="0"/>
              <a:t> (other)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- Слова (в скобках номер класса): </a:t>
            </a:r>
            <a:r>
              <a:rPr lang="en-US" sz="2000" dirty="0" smtClean="0"/>
              <a:t>bed</a:t>
            </a:r>
            <a:r>
              <a:rPr lang="ru-RU" sz="2000" dirty="0" smtClean="0"/>
              <a:t> (0)</a:t>
            </a:r>
            <a:r>
              <a:rPr lang="en-US" sz="2000" dirty="0" smtClean="0"/>
              <a:t>, cat (1), dog (2), eight (3), five (4), </a:t>
            </a:r>
            <a:br>
              <a:rPr lang="en-US" sz="2000" dirty="0" smtClean="0"/>
            </a:br>
            <a:r>
              <a:rPr lang="en-US" sz="2000" dirty="0" smtClean="0"/>
              <a:t>  go (5), happy (6), left (7), nine (8), on (9), other (10).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Длина аудио записи для каждого слова 1 секунда</a:t>
            </a:r>
            <a:r>
              <a:rPr lang="en-US" sz="2000" dirty="0" smtClean="0"/>
              <a:t> </a:t>
            </a:r>
            <a:endParaRPr lang="ru-RU" sz="2000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Исходные данные:</a:t>
            </a:r>
            <a:br>
              <a:rPr lang="ru-RU" sz="2000" dirty="0" smtClean="0"/>
            </a:br>
            <a:r>
              <a:rPr lang="ru-RU" sz="2000" dirty="0" smtClean="0"/>
              <a:t>- Мел спектрограмма для каждой записи (40 коэффициентов, для 51 отсчета).</a:t>
            </a:r>
            <a:br>
              <a:rPr lang="ru-RU" sz="2000" dirty="0" smtClean="0"/>
            </a:br>
            <a:r>
              <a:rPr lang="ru-RU" sz="2000" dirty="0" smtClean="0"/>
              <a:t>- Исходные аудио</a:t>
            </a:r>
            <a:r>
              <a:rPr lang="en-US" sz="2000" dirty="0" smtClean="0"/>
              <a:t> </a:t>
            </a:r>
            <a:r>
              <a:rPr lang="ru-RU" sz="2000" dirty="0" smtClean="0"/>
              <a:t>файлы из обучающей выборки.</a:t>
            </a:r>
            <a:r>
              <a:rPr lang="en-US" sz="20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Обучающая выборка: от 500 до 4750 спектрограмм для слова</a:t>
            </a:r>
            <a:r>
              <a:rPr lang="en-US" sz="2000" dirty="0" smtClean="0"/>
              <a:t>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Тестовая выборка: 300 спектрограмм для классов 0-9, 750 – для класса 10</a:t>
            </a:r>
            <a:endParaRPr lang="en-US" sz="2000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Цель:</a:t>
            </a:r>
            <a:br>
              <a:rPr lang="ru-RU" sz="2000" dirty="0" smtClean="0"/>
            </a:br>
            <a:r>
              <a:rPr lang="ru-RU" sz="2000" dirty="0" smtClean="0"/>
              <a:t>- построить НС для классификации на несколько классов.</a:t>
            </a:r>
            <a:br>
              <a:rPr lang="ru-RU" sz="2000" dirty="0" smtClean="0"/>
            </a:br>
            <a:r>
              <a:rPr lang="ru-RU" sz="2000" dirty="0" smtClean="0"/>
              <a:t>- провести классификацию данных из тестовой выборки.</a:t>
            </a:r>
          </a:p>
        </p:txBody>
      </p:sp>
    </p:spTree>
    <p:extLst>
      <p:ext uri="{BB962C8B-B14F-4D97-AF65-F5344CB8AC3E}">
        <p14:creationId xmlns:p14="http://schemas.microsoft.com/office/powerpoint/2010/main" xmlns="" val="13137549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5700"/>
            <a:ext cx="8229600" cy="857250"/>
          </a:xfrm>
        </p:spPr>
        <p:txBody>
          <a:bodyPr/>
          <a:lstStyle/>
          <a:p>
            <a:r>
              <a:rPr lang="ru-RU" dirty="0" smtClean="0"/>
              <a:t>Задание 4 (</a:t>
            </a:r>
            <a:r>
              <a:rPr lang="ru-RU" dirty="0" smtClean="0"/>
              <a:t>2</a:t>
            </a:r>
            <a:r>
              <a:rPr lang="ru-RU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411510"/>
            <a:ext cx="9144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Предлагаемая схема решения:</a:t>
            </a:r>
            <a:br>
              <a:rPr lang="ru-RU" sz="2000" dirty="0" smtClean="0"/>
            </a:br>
            <a:r>
              <a:rPr lang="ru-RU" sz="2000" dirty="0" smtClean="0"/>
              <a:t>- 2</a:t>
            </a:r>
            <a:r>
              <a:rPr lang="en-US" sz="2000" dirty="0" smtClean="0"/>
              <a:t>D </a:t>
            </a:r>
            <a:r>
              <a:rPr lang="ru-RU" sz="2000" dirty="0" err="1" smtClean="0"/>
              <a:t>сверточная</a:t>
            </a:r>
            <a:r>
              <a:rPr lang="ru-RU" sz="2000" dirty="0" smtClean="0"/>
              <a:t> НС: вход</a:t>
            </a:r>
            <a:r>
              <a:rPr lang="en-US" sz="2000" dirty="0" smtClean="0"/>
              <a:t> </a:t>
            </a:r>
            <a:r>
              <a:rPr lang="ru-RU" sz="2000" dirty="0" smtClean="0"/>
              <a:t>- мел спектрограмма (2</a:t>
            </a:r>
            <a:r>
              <a:rPr lang="en-US" sz="2000" dirty="0" smtClean="0"/>
              <a:t>D)</a:t>
            </a:r>
            <a:r>
              <a:rPr lang="ru-RU" sz="2000" dirty="0" smtClean="0"/>
              <a:t>, выход – 11 нейронов (</a:t>
            </a:r>
            <a:r>
              <a:rPr lang="en-US" sz="2000" dirty="0" err="1" smtClean="0"/>
              <a:t>softmax</a:t>
            </a:r>
            <a:r>
              <a:rPr lang="en-US" sz="2000" dirty="0" smtClean="0"/>
              <a:t>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Функция потерь: функция правдоподобия (</a:t>
            </a:r>
            <a:r>
              <a:rPr lang="en-US" sz="2000" dirty="0" smtClean="0"/>
              <a:t>categorical</a:t>
            </a:r>
            <a:r>
              <a:rPr lang="ru-RU" sz="2000" dirty="0" smtClean="0"/>
              <a:t>  </a:t>
            </a:r>
            <a:r>
              <a:rPr lang="en-US" sz="2000" dirty="0" smtClean="0"/>
              <a:t>cross entropy, sparse</a:t>
            </a:r>
            <a:br>
              <a:rPr lang="en-US" sz="2000" dirty="0" smtClean="0"/>
            </a:br>
            <a:r>
              <a:rPr lang="en-US" sz="2000" dirty="0" smtClean="0"/>
              <a:t>  categorical cross entropy)</a:t>
            </a:r>
            <a:endParaRPr lang="ru-RU" sz="2000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Возможная проблема:</a:t>
            </a:r>
            <a:r>
              <a:rPr lang="en-US" sz="2000" dirty="0" smtClean="0"/>
              <a:t> </a:t>
            </a:r>
            <a:r>
              <a:rPr lang="ru-RU" sz="2000" dirty="0" smtClean="0"/>
              <a:t>несбалансированная выборка, переобучение</a:t>
            </a:r>
            <a:r>
              <a:rPr lang="en-US" sz="2000" dirty="0" smtClean="0"/>
              <a:t>, </a:t>
            </a:r>
            <a:r>
              <a:rPr lang="ru-RU" sz="2000" dirty="0" smtClean="0"/>
              <a:t>локальный минимум.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Способы решения:</a:t>
            </a:r>
            <a:br>
              <a:rPr lang="ru-RU" sz="2000" dirty="0" smtClean="0"/>
            </a:br>
            <a:r>
              <a:rPr lang="ru-RU" sz="2000" dirty="0" smtClean="0"/>
              <a:t>- введение весов классов;</a:t>
            </a:r>
            <a:br>
              <a:rPr lang="ru-RU" sz="2000" dirty="0" smtClean="0"/>
            </a:br>
            <a:r>
              <a:rPr lang="ru-RU" sz="2000" dirty="0" smtClean="0"/>
              <a:t>- схема </a:t>
            </a:r>
            <a:r>
              <a:rPr lang="ru-RU" sz="2000" dirty="0" err="1" smtClean="0"/>
              <a:t>сэмплирования</a:t>
            </a:r>
            <a:r>
              <a:rPr lang="ru-RU" sz="2000" dirty="0" smtClean="0"/>
              <a:t> пакетов; </a:t>
            </a:r>
            <a:br>
              <a:rPr lang="ru-RU" sz="2000" dirty="0" smtClean="0"/>
            </a:br>
            <a:r>
              <a:rPr lang="ru-RU" sz="2000" dirty="0" smtClean="0"/>
              <a:t>- применение регуляризации</a:t>
            </a:r>
            <a:r>
              <a:rPr lang="en-US" sz="2000" dirty="0" smtClean="0"/>
              <a:t> </a:t>
            </a:r>
            <a:r>
              <a:rPr lang="ru-RU" sz="2000" dirty="0" smtClean="0"/>
              <a:t>весов, </a:t>
            </a:r>
            <a:r>
              <a:rPr lang="en-US" sz="2000" dirty="0" smtClean="0"/>
              <a:t>dropout;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выбор архитектуры НС;</a:t>
            </a:r>
            <a:br>
              <a:rPr lang="ru-RU" sz="2000" dirty="0" smtClean="0"/>
            </a:br>
            <a:r>
              <a:rPr lang="ru-RU" sz="2000" dirty="0" smtClean="0"/>
              <a:t>- подбор параметров обучения;</a:t>
            </a:r>
            <a:br>
              <a:rPr lang="ru-RU" sz="2000" dirty="0" smtClean="0"/>
            </a:br>
            <a:r>
              <a:rPr lang="ru-RU" sz="2000" dirty="0" smtClean="0"/>
              <a:t>- выбор момента остановки обучения.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29256" y="2531936"/>
            <a:ext cx="3357586" cy="17543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/>
              <a:t> регуляризация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en-US" dirty="0" smtClean="0"/>
              <a:t>dropout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ru-RU" dirty="0" smtClean="0"/>
              <a:t>кросс-валидация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</a:p>
          <a:p>
            <a:pPr>
              <a:buFontTx/>
              <a:buChar char="-"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857884" y="3532068"/>
          <a:ext cx="1910456" cy="642942"/>
        </p:xfrm>
        <a:graphic>
          <a:graphicData uri="http://schemas.openxmlformats.org/presentationml/2006/ole">
            <p:oleObj spid="_x0000_s18434" name="Equation" r:id="rId3" imgW="1320480" imgH="4442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3137549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ru-RU" dirty="0" smtClean="0"/>
              <a:t>Задание 4 (</a:t>
            </a:r>
            <a:r>
              <a:rPr lang="en-US" dirty="0" smtClean="0"/>
              <a:t>3</a:t>
            </a:r>
            <a:r>
              <a:rPr lang="ru-RU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555526"/>
            <a:ext cx="903649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Обучающая выборка:</a:t>
            </a:r>
            <a:br>
              <a:rPr lang="ru-RU" sz="2000" dirty="0" smtClean="0"/>
            </a:br>
            <a:r>
              <a:rPr lang="ru-RU" sz="2000" dirty="0" smtClean="0"/>
              <a:t>- Мел спектрограммы записаны в файлах </a:t>
            </a:r>
            <a:r>
              <a:rPr lang="en-US" sz="2000" dirty="0" smtClean="0"/>
              <a:t>pickle (*.pkl)</a:t>
            </a:r>
            <a:br>
              <a:rPr lang="en-US" sz="2000" dirty="0" smtClean="0"/>
            </a:br>
            <a:r>
              <a:rPr lang="en-US" sz="2000" dirty="0" smtClean="0"/>
              <a:t>- </a:t>
            </a:r>
            <a:r>
              <a:rPr lang="ru-RU" sz="2000" dirty="0" smtClean="0"/>
              <a:t>Файлы распределены по папкам, соответствующие классам</a:t>
            </a:r>
            <a:br>
              <a:rPr lang="ru-RU" sz="2000" dirty="0" smtClean="0"/>
            </a:br>
            <a:r>
              <a:rPr lang="ru-RU" sz="2000" dirty="0" smtClean="0"/>
              <a:t>- Код чтение из файла:</a:t>
            </a:r>
            <a:br>
              <a:rPr lang="ru-RU" sz="2000" dirty="0" smtClean="0"/>
            </a:br>
            <a:r>
              <a:rPr lang="ru-RU" sz="1600" dirty="0" smtClean="0"/>
              <a:t> </a:t>
            </a:r>
            <a:r>
              <a:rPr lang="en-US" sz="1600" dirty="0" smtClean="0"/>
              <a:t>          </a:t>
            </a:r>
            <a:r>
              <a:rPr lang="en-US" sz="1600" i="1" dirty="0" smtClean="0"/>
              <a:t>import pickle</a:t>
            </a:r>
            <a:br>
              <a:rPr lang="en-US" sz="1600" i="1" dirty="0" smtClean="0"/>
            </a:br>
            <a:r>
              <a:rPr lang="en-US" sz="1600" i="1" dirty="0" smtClean="0"/>
              <a:t>           </a:t>
            </a:r>
            <a:r>
              <a:rPr lang="en-US" sz="1600" i="1" dirty="0" smtClean="0"/>
              <a:t>with </a:t>
            </a:r>
            <a:r>
              <a:rPr lang="en-US" sz="1600" i="1" dirty="0" smtClean="0"/>
              <a:t>open(</a:t>
            </a:r>
            <a:r>
              <a:rPr lang="en-US" sz="1600" i="1" dirty="0" err="1" smtClean="0"/>
              <a:t>filename</a:t>
            </a:r>
            <a:r>
              <a:rPr lang="en-US" sz="1600" i="1" dirty="0" err="1" smtClean="0"/>
              <a:t>,'rb</a:t>
            </a:r>
            <a:r>
              <a:rPr lang="en-US" sz="1600" i="1" dirty="0" smtClean="0"/>
              <a:t>') as fid: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1600" i="1" dirty="0" smtClean="0"/>
              <a:t>          </a:t>
            </a:r>
            <a:r>
              <a:rPr lang="en-US" sz="1600" i="1" dirty="0" smtClean="0"/>
              <a:t>	     data=</a:t>
            </a:r>
            <a:r>
              <a:rPr lang="en-US" sz="1600" i="1" dirty="0" err="1" smtClean="0"/>
              <a:t>pickle.load</a:t>
            </a:r>
            <a:r>
              <a:rPr lang="en-US" sz="1600" i="1" dirty="0" smtClean="0"/>
              <a:t>(fid)</a:t>
            </a:r>
            <a:r>
              <a:rPr lang="en-US" sz="2000" i="1" dirty="0" smtClean="0"/>
              <a:t/>
            </a:r>
            <a:br>
              <a:rPr lang="en-US" sz="2000" i="1" dirty="0" smtClean="0"/>
            </a:br>
            <a:r>
              <a:rPr lang="en-US" sz="2000" dirty="0" smtClean="0"/>
              <a:t>- </a:t>
            </a:r>
            <a:r>
              <a:rPr lang="ru-RU" sz="2000" dirty="0" smtClean="0"/>
              <a:t>Доступны исходные аудио файлы. По желанию можно начинать работать с ними, например, увеличивать выборку добавлением шумов. Код вычисления мел спектрограммы</a:t>
            </a:r>
            <a:r>
              <a:rPr lang="en-US" sz="2000" dirty="0" smtClean="0"/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   </a:t>
            </a:r>
            <a:r>
              <a:rPr lang="en-US" sz="1600" i="1" dirty="0" smtClean="0"/>
              <a:t>import </a:t>
            </a:r>
            <a:r>
              <a:rPr lang="en-US" sz="1600" i="1" dirty="0" err="1" smtClean="0"/>
              <a:t>numpy</a:t>
            </a:r>
            <a:r>
              <a:rPr lang="en-US" sz="1600" i="1" dirty="0" smtClean="0"/>
              <a:t> as </a:t>
            </a:r>
            <a:r>
              <a:rPr lang="en-US" sz="1600" i="1" dirty="0" err="1" smtClean="0"/>
              <a:t>np</a:t>
            </a:r>
            <a:r>
              <a:rPr lang="en-US" sz="1600" i="1" dirty="0" smtClean="0"/>
              <a:t/>
            </a:r>
            <a:br>
              <a:rPr lang="en-US" sz="1600" i="1" dirty="0" smtClean="0"/>
            </a:br>
            <a:r>
              <a:rPr lang="en-US" sz="1600" i="1" dirty="0" smtClean="0"/>
              <a:t>   import </a:t>
            </a:r>
            <a:r>
              <a:rPr lang="en-US" sz="1600" i="1" dirty="0" err="1" smtClean="0"/>
              <a:t>librosa</a:t>
            </a:r>
            <a:r>
              <a:rPr lang="en-US" sz="1600" i="1" dirty="0" smtClean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</a:t>
            </a:r>
            <a:r>
              <a:rPr lang="en-US" sz="1600" i="1" dirty="0" smtClean="0"/>
              <a:t>d=</a:t>
            </a:r>
            <a:r>
              <a:rPr lang="ru-RU" sz="1600" i="1" dirty="0" smtClean="0"/>
              <a:t>(</a:t>
            </a:r>
            <a:r>
              <a:rPr lang="en-US" sz="1600" i="1" dirty="0" smtClean="0"/>
              <a:t>d-</a:t>
            </a:r>
            <a:r>
              <a:rPr lang="en-US" sz="1600" i="1" dirty="0" err="1" smtClean="0"/>
              <a:t>np.mean</a:t>
            </a:r>
            <a:r>
              <a:rPr lang="en-US" sz="1600" i="1" dirty="0" smtClean="0"/>
              <a:t>(d)</a:t>
            </a:r>
            <a:r>
              <a:rPr lang="ru-RU" sz="1600" i="1" dirty="0" smtClean="0"/>
              <a:t>)</a:t>
            </a:r>
            <a:r>
              <a:rPr lang="en-US" sz="1600" i="1" dirty="0" smtClean="0"/>
              <a:t>/np.std(d) #</a:t>
            </a:r>
            <a:r>
              <a:rPr lang="ru-RU" sz="1600" i="1" dirty="0" smtClean="0"/>
              <a:t> </a:t>
            </a:r>
            <a:r>
              <a:rPr lang="en-US" sz="1600" i="1" dirty="0" smtClean="0"/>
              <a:t>d – </a:t>
            </a:r>
            <a:r>
              <a:rPr lang="ru-RU" sz="1600" i="1" dirty="0" smtClean="0"/>
              <a:t>аудио сигнал, считанный из </a:t>
            </a:r>
            <a:r>
              <a:rPr lang="en-US" sz="1600" i="1" dirty="0" smtClean="0"/>
              <a:t>wav </a:t>
            </a:r>
            <a:r>
              <a:rPr lang="ru-RU" sz="1600" i="1" dirty="0" smtClean="0"/>
              <a:t>файла</a:t>
            </a:r>
            <a:br>
              <a:rPr lang="ru-RU" sz="1600" i="1" dirty="0" smtClean="0"/>
            </a:br>
            <a:r>
              <a:rPr lang="en-US" sz="1600" i="1" dirty="0" smtClean="0"/>
              <a:t>  </a:t>
            </a:r>
            <a:r>
              <a:rPr lang="ru-RU" sz="1600" i="1" dirty="0" smtClean="0"/>
              <a:t> </a:t>
            </a:r>
            <a:r>
              <a:rPr lang="en-US" sz="1600" i="1" dirty="0" smtClean="0"/>
              <a:t>data = </a:t>
            </a:r>
            <a:r>
              <a:rPr lang="en-US" sz="1600" i="1" dirty="0" err="1" smtClean="0"/>
              <a:t>librosa.feature.melspectrogram</a:t>
            </a:r>
            <a:r>
              <a:rPr lang="en-US" sz="1600" i="1" dirty="0" smtClean="0"/>
              <a:t>(y=d, </a:t>
            </a:r>
            <a:r>
              <a:rPr lang="en-US" sz="1600" i="1" dirty="0" err="1" smtClean="0"/>
              <a:t>sr</a:t>
            </a:r>
            <a:r>
              <a:rPr lang="en-US" sz="1600" i="1" dirty="0" smtClean="0"/>
              <a:t>=</a:t>
            </a:r>
            <a:r>
              <a:rPr lang="ru-RU" sz="1600" i="1" dirty="0" smtClean="0"/>
              <a:t>16000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n_fft</a:t>
            </a:r>
            <a:r>
              <a:rPr lang="en-US" sz="1600" i="1" dirty="0" smtClean="0"/>
              <a:t>=512,</a:t>
            </a:r>
            <a:r>
              <a:rPr lang="ru-RU" sz="1600" i="1" dirty="0" smtClean="0"/>
              <a:t> </a:t>
            </a:r>
            <a:r>
              <a:rPr lang="en-US" sz="1600" i="1" dirty="0" err="1" smtClean="0"/>
              <a:t>hop_length</a:t>
            </a:r>
            <a:r>
              <a:rPr lang="en-US" sz="1600" i="1" dirty="0" smtClean="0"/>
              <a:t>=320,</a:t>
            </a:r>
            <a:r>
              <a:rPr lang="ru-RU" sz="1600" i="1" dirty="0" smtClean="0"/>
              <a:t> </a:t>
            </a:r>
            <a:r>
              <a:rPr lang="en-US" sz="1600" i="1" dirty="0" smtClean="0"/>
              <a:t>window=640,</a:t>
            </a:r>
            <a:br>
              <a:rPr lang="en-US" sz="1600" i="1" dirty="0" smtClean="0"/>
            </a:br>
            <a:r>
              <a:rPr lang="en-US" sz="1600" i="1" dirty="0" smtClean="0"/>
              <a:t>                </a:t>
            </a:r>
            <a:r>
              <a:rPr lang="en-US" sz="1600" i="1" dirty="0" err="1" smtClean="0"/>
              <a:t>n_mels</a:t>
            </a:r>
            <a:r>
              <a:rPr lang="en-US" sz="1600" i="1" dirty="0" smtClean="0"/>
              <a:t>=40 , </a:t>
            </a:r>
            <a:r>
              <a:rPr lang="en-US" sz="1600" i="1" dirty="0" err="1" smtClean="0"/>
              <a:t>fmax</a:t>
            </a:r>
            <a:r>
              <a:rPr lang="en-US" sz="1600" i="1" dirty="0" smtClean="0"/>
              <a:t>=8000, </a:t>
            </a:r>
            <a:r>
              <a:rPr lang="en-US" sz="1600" i="1" dirty="0" err="1" smtClean="0"/>
              <a:t>dtype</a:t>
            </a:r>
            <a:r>
              <a:rPr lang="en-US" sz="1600" i="1" dirty="0" smtClean="0"/>
              <a:t>=np.float32)</a:t>
            </a:r>
            <a:endParaRPr lang="ru-RU" sz="20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31375493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ru-RU" dirty="0" smtClean="0"/>
              <a:t>Задание 4 (</a:t>
            </a:r>
            <a:r>
              <a:rPr lang="ru-RU" dirty="0" smtClean="0"/>
              <a:t>4</a:t>
            </a:r>
            <a:r>
              <a:rPr lang="ru-RU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2" y="915566"/>
            <a:ext cx="80648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Тестовое множество собрано в одной папке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Формат </a:t>
            </a:r>
            <a:r>
              <a:rPr lang="ru-RU" sz="2000" dirty="0"/>
              <a:t>файла </a:t>
            </a:r>
            <a:r>
              <a:rPr lang="ru-RU" sz="2000" dirty="0" smtClean="0"/>
              <a:t>с результатами на тестовом множестве (%Имя</a:t>
            </a:r>
            <a:r>
              <a:rPr lang="en-US" sz="2000" dirty="0" smtClean="0"/>
              <a:t>_</a:t>
            </a:r>
            <a:r>
              <a:rPr lang="ru-RU" sz="2000" dirty="0" smtClean="0"/>
              <a:t>%</a:t>
            </a:r>
            <a:r>
              <a:rPr lang="ru-RU" sz="2000" dirty="0" err="1" smtClean="0"/>
              <a:t>Фамилия_</a:t>
            </a:r>
            <a:r>
              <a:rPr lang="en-US" sz="2000" dirty="0" smtClean="0"/>
              <a:t>task3.csv</a:t>
            </a:r>
            <a:r>
              <a:rPr lang="en-US" sz="2000" dirty="0"/>
              <a:t>)</a:t>
            </a:r>
            <a:r>
              <a:rPr lang="ru-RU" sz="2000" dirty="0"/>
              <a:t>:</a:t>
            </a:r>
            <a:br>
              <a:rPr lang="ru-RU" sz="2000" dirty="0"/>
            </a:br>
            <a:r>
              <a:rPr lang="en-US" sz="2000" dirty="0" smtClean="0"/>
              <a:t>- &lt;</a:t>
            </a:r>
            <a:r>
              <a:rPr lang="ru-RU" sz="2000" dirty="0" err="1" smtClean="0"/>
              <a:t>имя_файла_</a:t>
            </a:r>
            <a:r>
              <a:rPr lang="en-US" sz="2000" dirty="0" err="1" smtClean="0"/>
              <a:t>pkl</a:t>
            </a:r>
            <a:r>
              <a:rPr lang="en-US" sz="2000" dirty="0" smtClean="0"/>
              <a:t>&gt;, &lt;</a:t>
            </a:r>
            <a:r>
              <a:rPr lang="ru-RU" sz="2000" dirty="0" err="1" smtClean="0"/>
              <a:t>номер_класса</a:t>
            </a:r>
            <a:r>
              <a:rPr lang="en-US" sz="2000" dirty="0" smtClean="0"/>
              <a:t>&gt;</a:t>
            </a:r>
            <a:endParaRPr lang="en-US" sz="2000" baseline="-25000" dirty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Метрика точности: среднее значение </a:t>
            </a:r>
            <a:r>
              <a:rPr lang="en-US" sz="2000" dirty="0" smtClean="0"/>
              <a:t>F1-</a:t>
            </a:r>
            <a:r>
              <a:rPr lang="ru-RU" sz="2000" dirty="0" smtClean="0"/>
              <a:t>меры</a:t>
            </a:r>
            <a:r>
              <a:rPr lang="en-US" sz="2000" dirty="0" smtClean="0"/>
              <a:t> </a:t>
            </a:r>
            <a:r>
              <a:rPr lang="ru-RU" sz="2000" dirty="0" smtClean="0"/>
              <a:t>по всем классам – вычислить </a:t>
            </a:r>
            <a:r>
              <a:rPr lang="en-US" sz="2000" dirty="0" smtClean="0"/>
              <a:t>F1 </a:t>
            </a:r>
            <a:r>
              <a:rPr lang="ru-RU" sz="2000" dirty="0" smtClean="0"/>
              <a:t>для каждого класса и усреднить полученные значения.</a:t>
            </a:r>
            <a:br>
              <a:rPr lang="ru-RU" sz="2000" dirty="0" smtClean="0"/>
            </a:br>
            <a:r>
              <a:rPr lang="ru-RU" sz="2000" dirty="0" smtClean="0"/>
              <a:t>(</a:t>
            </a:r>
            <a:r>
              <a:rPr lang="en-US" sz="2000" dirty="0" smtClean="0"/>
              <a:t>https://habr.com/ru/company/ods/blog/328372/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en-US" sz="2000" dirty="0" smtClean="0"/>
              <a:t> https://scikit-learn.org/stable/modules/generated/sklearn.metrics.f1_score.html</a:t>
            </a:r>
            <a:r>
              <a:rPr lang="ru-RU" sz="2000" dirty="0" smtClean="0"/>
              <a:t>)</a:t>
            </a:r>
            <a:br>
              <a:rPr lang="ru-RU" sz="2000" dirty="0" smtClean="0"/>
            </a:b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06739482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ru-RU" smtClean="0"/>
              <a:t>Задание 4 (5)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2" y="915566"/>
            <a:ext cx="806489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dirty="0" smtClean="0"/>
              <a:t>Необходимо прислать (</a:t>
            </a:r>
            <a:r>
              <a:rPr lang="en-US" sz="2000" dirty="0" smtClean="0"/>
              <a:t>dyb04@yandex.ru)</a:t>
            </a:r>
            <a:r>
              <a:rPr lang="ru-RU" sz="2000" dirty="0" smtClean="0"/>
              <a:t> архив со следующими файлами</a:t>
            </a:r>
            <a:endParaRPr lang="en-US" sz="2000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Файл с результатами классификации на тестовых данных (формат на предыдущем слайде);</a:t>
            </a:r>
            <a:endParaRPr lang="ru-RU" sz="2000" baseline="-25000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Исходный код решения (</a:t>
            </a:r>
            <a:r>
              <a:rPr lang="en-US" sz="2000" dirty="0" err="1" smtClean="0"/>
              <a:t>keras</a:t>
            </a:r>
            <a:r>
              <a:rPr lang="en-US" sz="2000" dirty="0" smtClean="0"/>
              <a:t>/</a:t>
            </a:r>
            <a:r>
              <a:rPr lang="en-US" sz="2000" dirty="0" err="1" smtClean="0"/>
              <a:t>tensorflow</a:t>
            </a:r>
            <a:r>
              <a:rPr lang="en-US" sz="2000" dirty="0" smtClean="0"/>
              <a:t>, </a:t>
            </a:r>
            <a:r>
              <a:rPr lang="en-US" sz="2000" dirty="0" err="1" smtClean="0"/>
              <a:t>pytorch</a:t>
            </a:r>
            <a:r>
              <a:rPr lang="en-US" sz="2000" dirty="0" smtClean="0"/>
              <a:t>)</a:t>
            </a:r>
            <a:r>
              <a:rPr lang="ru-RU" sz="2000" dirty="0" smtClean="0"/>
              <a:t>, который можно запустить;</a:t>
            </a:r>
            <a:endParaRPr lang="ru-RU" sz="2000" baseline="-25000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Отчет</a:t>
            </a:r>
            <a:r>
              <a:rPr lang="en-US" sz="2000" dirty="0" smtClean="0"/>
              <a:t> (doc, </a:t>
            </a:r>
            <a:r>
              <a:rPr lang="en-US" sz="2000" dirty="0" err="1" smtClean="0"/>
              <a:t>pdf</a:t>
            </a:r>
            <a:r>
              <a:rPr lang="en-US" sz="2000" dirty="0" smtClean="0"/>
              <a:t>)</a:t>
            </a:r>
            <a:r>
              <a:rPr lang="ru-RU" sz="2000" dirty="0" smtClean="0"/>
              <a:t>, содержащий:</a:t>
            </a:r>
            <a:br>
              <a:rPr lang="ru-RU" sz="2000" dirty="0" smtClean="0"/>
            </a:br>
            <a:r>
              <a:rPr lang="ru-RU" sz="2000" dirty="0" smtClean="0"/>
              <a:t>- описание архитетуры НС</a:t>
            </a:r>
            <a:br>
              <a:rPr lang="ru-RU" sz="2000" dirty="0" smtClean="0"/>
            </a:br>
            <a:r>
              <a:rPr lang="ru-RU" sz="2000" dirty="0" smtClean="0"/>
              <a:t>- что было сделано</a:t>
            </a:r>
            <a:r>
              <a:rPr lang="en-US" sz="2000" dirty="0" smtClean="0"/>
              <a:t>/</a:t>
            </a:r>
            <a:r>
              <a:rPr lang="ru-RU" sz="2000" dirty="0" smtClean="0"/>
              <a:t>исследовано для получения конечного результата.</a:t>
            </a:r>
            <a:br>
              <a:rPr lang="ru-RU" sz="2000" dirty="0" smtClean="0"/>
            </a:br>
            <a:r>
              <a:rPr lang="ru-RU" sz="2000" dirty="0" smtClean="0"/>
              <a:t>- пояснения, почему было принято решение остановиться на этом варианте.</a:t>
            </a:r>
            <a:endParaRPr lang="ru-RU" sz="2000" baseline="-25000" dirty="0"/>
          </a:p>
        </p:txBody>
      </p:sp>
    </p:spTree>
    <p:extLst>
      <p:ext uri="{BB962C8B-B14F-4D97-AF65-F5344CB8AC3E}">
        <p14:creationId xmlns:p14="http://schemas.microsoft.com/office/powerpoint/2010/main" xmlns="" val="113014492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</TotalTime>
  <Words>129</Words>
  <Application>Microsoft Office PowerPoint</Application>
  <PresentationFormat>Экран (16:9)</PresentationFormat>
  <Paragraphs>33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Equation</vt:lpstr>
      <vt:lpstr>Основы практического использования нейронных сетей.  Практические задания. Задание 4</vt:lpstr>
      <vt:lpstr>Задание 4 (1)</vt:lpstr>
      <vt:lpstr>Задание 4 (2)</vt:lpstr>
      <vt:lpstr>Задание 4 (3)</vt:lpstr>
      <vt:lpstr>Задание 4 (4)</vt:lpstr>
      <vt:lpstr>Задание 4 (5)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практического использования нейронных сетей.</dc:title>
  <dc:creator>Lenovo</dc:creator>
  <cp:lastModifiedBy>Dmitry</cp:lastModifiedBy>
  <cp:revision>76</cp:revision>
  <dcterms:created xsi:type="dcterms:W3CDTF">2018-02-12T03:07:42Z</dcterms:created>
  <dcterms:modified xsi:type="dcterms:W3CDTF">2025-02-28T09:16:55Z</dcterms:modified>
</cp:coreProperties>
</file>